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5"/>
  </p:notesMasterIdLst>
  <p:sldIdLst>
    <p:sldId id="3310" r:id="rId2"/>
    <p:sldId id="264" r:id="rId3"/>
    <p:sldId id="3422" r:id="rId4"/>
    <p:sldId id="3204" r:id="rId5"/>
    <p:sldId id="396" r:id="rId6"/>
    <p:sldId id="3237" r:id="rId7"/>
    <p:sldId id="412" r:id="rId8"/>
    <p:sldId id="3294" r:id="rId9"/>
    <p:sldId id="3418" r:id="rId10"/>
    <p:sldId id="3325" r:id="rId11"/>
    <p:sldId id="3497" r:id="rId12"/>
    <p:sldId id="3432" r:id="rId13"/>
    <p:sldId id="277" r:id="rId14"/>
    <p:sldId id="3320" r:id="rId15"/>
    <p:sldId id="3164" r:id="rId16"/>
    <p:sldId id="3498" r:id="rId17"/>
    <p:sldId id="3499" r:id="rId18"/>
    <p:sldId id="276" r:id="rId19"/>
    <p:sldId id="3368" r:id="rId20"/>
    <p:sldId id="3430" r:id="rId21"/>
    <p:sldId id="3415" r:id="rId22"/>
    <p:sldId id="3385" r:id="rId23"/>
    <p:sldId id="3431" r:id="rId24"/>
    <p:sldId id="3182" r:id="rId25"/>
    <p:sldId id="3397" r:id="rId26"/>
    <p:sldId id="3446" r:id="rId27"/>
    <p:sldId id="3420" r:id="rId28"/>
    <p:sldId id="3403" r:id="rId29"/>
    <p:sldId id="3412" r:id="rId30"/>
    <p:sldId id="3392" r:id="rId31"/>
    <p:sldId id="263" r:id="rId32"/>
    <p:sldId id="3395" r:id="rId33"/>
    <p:sldId id="3433" r:id="rId34"/>
    <p:sldId id="3379" r:id="rId35"/>
    <p:sldId id="3381" r:id="rId36"/>
    <p:sldId id="3328" r:id="rId37"/>
    <p:sldId id="3419" r:id="rId38"/>
    <p:sldId id="3387" r:id="rId39"/>
    <p:sldId id="3435" r:id="rId40"/>
    <p:sldId id="3436" r:id="rId41"/>
    <p:sldId id="3196" r:id="rId42"/>
    <p:sldId id="3197" r:id="rId43"/>
    <p:sldId id="3426" r:id="rId44"/>
    <p:sldId id="3396" r:id="rId45"/>
    <p:sldId id="3321" r:id="rId46"/>
    <p:sldId id="270" r:id="rId47"/>
    <p:sldId id="359" r:id="rId48"/>
    <p:sldId id="3313" r:id="rId49"/>
    <p:sldId id="3314" r:id="rId50"/>
    <p:sldId id="3424" r:id="rId51"/>
    <p:sldId id="3495" r:id="rId52"/>
    <p:sldId id="3427" r:id="rId53"/>
    <p:sldId id="3317" r:id="rId54"/>
    <p:sldId id="3318" r:id="rId55"/>
    <p:sldId id="3429" r:id="rId56"/>
    <p:sldId id="3315" r:id="rId57"/>
    <p:sldId id="3316" r:id="rId58"/>
    <p:sldId id="3410" r:id="rId59"/>
    <p:sldId id="3319" r:id="rId60"/>
    <p:sldId id="3496" r:id="rId61"/>
    <p:sldId id="3279" r:id="rId62"/>
    <p:sldId id="3200" r:id="rId63"/>
    <p:sldId id="3234" r:id="rId64"/>
    <p:sldId id="3285" r:id="rId65"/>
    <p:sldId id="3261" r:id="rId66"/>
    <p:sldId id="3262" r:id="rId67"/>
    <p:sldId id="3288" r:id="rId68"/>
    <p:sldId id="3286" r:id="rId69"/>
    <p:sldId id="3275" r:id="rId70"/>
    <p:sldId id="3449" r:id="rId71"/>
    <p:sldId id="3414" r:id="rId72"/>
    <p:sldId id="3437" r:id="rId73"/>
    <p:sldId id="3490" r:id="rId74"/>
    <p:sldId id="3413" r:id="rId75"/>
    <p:sldId id="3447" r:id="rId76"/>
    <p:sldId id="3438" r:id="rId77"/>
    <p:sldId id="3440" r:id="rId78"/>
    <p:sldId id="3443" r:id="rId79"/>
    <p:sldId id="3444" r:id="rId80"/>
    <p:sldId id="3445" r:id="rId81"/>
    <p:sldId id="3477" r:id="rId82"/>
    <p:sldId id="3459" r:id="rId83"/>
    <p:sldId id="3453" r:id="rId84"/>
    <p:sldId id="3489" r:id="rId85"/>
    <p:sldId id="3461" r:id="rId86"/>
    <p:sldId id="3488" r:id="rId87"/>
    <p:sldId id="3450" r:id="rId88"/>
    <p:sldId id="3452" r:id="rId89"/>
    <p:sldId id="3451" r:id="rId90"/>
    <p:sldId id="3454" r:id="rId91"/>
    <p:sldId id="3455" r:id="rId92"/>
    <p:sldId id="3456" r:id="rId93"/>
    <p:sldId id="3457" r:id="rId94"/>
    <p:sldId id="3458" r:id="rId95"/>
    <p:sldId id="3460" r:id="rId96"/>
    <p:sldId id="3462" r:id="rId97"/>
    <p:sldId id="3474" r:id="rId98"/>
    <p:sldId id="3491" r:id="rId99"/>
    <p:sldId id="3476" r:id="rId100"/>
    <p:sldId id="3478" r:id="rId101"/>
    <p:sldId id="3479" r:id="rId102"/>
    <p:sldId id="3480" r:id="rId103"/>
    <p:sldId id="3481" r:id="rId104"/>
    <p:sldId id="3484" r:id="rId105"/>
    <p:sldId id="3475" r:id="rId106"/>
    <p:sldId id="3492" r:id="rId107"/>
    <p:sldId id="3487" r:id="rId108"/>
    <p:sldId id="3465" r:id="rId109"/>
    <p:sldId id="3466" r:id="rId110"/>
    <p:sldId id="3470" r:id="rId111"/>
    <p:sldId id="3471" r:id="rId112"/>
    <p:sldId id="3472" r:id="rId113"/>
    <p:sldId id="3467" r:id="rId114"/>
    <p:sldId id="3468" r:id="rId115"/>
    <p:sldId id="3493" r:id="rId116"/>
    <p:sldId id="3494" r:id="rId117"/>
    <p:sldId id="3400" r:id="rId118"/>
    <p:sldId id="3398" r:id="rId119"/>
    <p:sldId id="3399" r:id="rId120"/>
    <p:sldId id="3473" r:id="rId121"/>
    <p:sldId id="3483" r:id="rId122"/>
    <p:sldId id="3469" r:id="rId123"/>
    <p:sldId id="3486" r:id="rId1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8BB5"/>
    <a:srgbClr val="44A7D8"/>
    <a:srgbClr val="46C0CE"/>
    <a:srgbClr val="1D4A6B"/>
    <a:srgbClr val="58B399"/>
    <a:srgbClr val="91651C"/>
    <a:srgbClr val="EA9E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633"/>
    <p:restoredTop sz="93933"/>
  </p:normalViewPr>
  <p:slideViewPr>
    <p:cSldViewPr snapToGrid="0" snapToObjects="1">
      <p:cViewPr varScale="1">
        <p:scale>
          <a:sx n="70" d="100"/>
          <a:sy n="70" d="100"/>
        </p:scale>
        <p:origin x="63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Computing Device</c:v>
                </c:pt>
              </c:strCache>
            </c:strRef>
          </c:tx>
          <c:spPr>
            <a:solidFill>
              <a:schemeClr val="accent1"/>
            </a:solidFill>
            <a:ln>
              <a:noFill/>
            </a:ln>
            <a:effectLst/>
          </c:spPr>
          <c:invertIfNegative val="0"/>
          <c:cat>
            <c:strRef>
              <c:f>Sheet1!$A$2:$A$5</c:f>
              <c:strCache>
                <c:ptCount val="4"/>
                <c:pt idx="0">
                  <c:v>Service + Rental (Year 2+)</c:v>
                </c:pt>
                <c:pt idx="1">
                  <c:v>Service + Owning Equipment (Year 2+)</c:v>
                </c:pt>
                <c:pt idx="2">
                  <c:v>Service + Rental (Year 1)</c:v>
                </c:pt>
                <c:pt idx="3">
                  <c:v>Service + Owning Equipment (Year 1)</c:v>
                </c:pt>
              </c:strCache>
            </c:strRef>
          </c:cat>
          <c:val>
            <c:numRef>
              <c:f>Sheet1!$B$2:$B$5</c:f>
              <c:numCache>
                <c:formatCode>General</c:formatCode>
                <c:ptCount val="4"/>
                <c:pt idx="2">
                  <c:v>375</c:v>
                </c:pt>
                <c:pt idx="3">
                  <c:v>375</c:v>
                </c:pt>
              </c:numCache>
            </c:numRef>
          </c:val>
          <c:extLst>
            <c:ext xmlns:c16="http://schemas.microsoft.com/office/drawing/2014/chart" uri="{C3380CC4-5D6E-409C-BE32-E72D297353CC}">
              <c16:uniqueId val="{00000000-D30E-4710-BC7B-D6641991580F}"/>
            </c:ext>
          </c:extLst>
        </c:ser>
        <c:ser>
          <c:idx val="1"/>
          <c:order val="1"/>
          <c:tx>
            <c:strRef>
              <c:f>Sheet1!$C$1</c:f>
              <c:strCache>
                <c:ptCount val="1"/>
                <c:pt idx="0">
                  <c:v>Startup Costs</c:v>
                </c:pt>
              </c:strCache>
            </c:strRef>
          </c:tx>
          <c:spPr>
            <a:solidFill>
              <a:schemeClr val="accent2"/>
            </a:solidFill>
            <a:ln>
              <a:noFill/>
            </a:ln>
            <a:effectLst/>
          </c:spPr>
          <c:invertIfNegative val="0"/>
          <c:cat>
            <c:strRef>
              <c:f>Sheet1!$A$2:$A$5</c:f>
              <c:strCache>
                <c:ptCount val="4"/>
                <c:pt idx="0">
                  <c:v>Service + Rental (Year 2+)</c:v>
                </c:pt>
                <c:pt idx="1">
                  <c:v>Service + Owning Equipment (Year 2+)</c:v>
                </c:pt>
                <c:pt idx="2">
                  <c:v>Service + Rental (Year 1)</c:v>
                </c:pt>
                <c:pt idx="3">
                  <c:v>Service + Owning Equipment (Year 1)</c:v>
                </c:pt>
              </c:strCache>
            </c:strRef>
          </c:cat>
          <c:val>
            <c:numRef>
              <c:f>Sheet1!$C$2:$C$5</c:f>
              <c:numCache>
                <c:formatCode>General</c:formatCode>
                <c:ptCount val="4"/>
                <c:pt idx="2">
                  <c:v>90</c:v>
                </c:pt>
                <c:pt idx="3">
                  <c:v>290</c:v>
                </c:pt>
              </c:numCache>
            </c:numRef>
          </c:val>
          <c:extLst>
            <c:ext xmlns:c16="http://schemas.microsoft.com/office/drawing/2014/chart" uri="{C3380CC4-5D6E-409C-BE32-E72D297353CC}">
              <c16:uniqueId val="{00000001-D30E-4710-BC7B-D6641991580F}"/>
            </c:ext>
          </c:extLst>
        </c:ser>
        <c:ser>
          <c:idx val="2"/>
          <c:order val="2"/>
          <c:tx>
            <c:strRef>
              <c:f>Sheet1!$D$1</c:f>
              <c:strCache>
                <c:ptCount val="1"/>
                <c:pt idx="0">
                  <c:v>Monthly Service</c:v>
                </c:pt>
              </c:strCache>
            </c:strRef>
          </c:tx>
          <c:spPr>
            <a:solidFill>
              <a:schemeClr val="accent3"/>
            </a:solidFill>
            <a:ln>
              <a:noFill/>
            </a:ln>
            <a:effectLst/>
          </c:spPr>
          <c:invertIfNegative val="0"/>
          <c:cat>
            <c:strRef>
              <c:f>Sheet1!$A$2:$A$5</c:f>
              <c:strCache>
                <c:ptCount val="4"/>
                <c:pt idx="0">
                  <c:v>Service + Rental (Year 2+)</c:v>
                </c:pt>
                <c:pt idx="1">
                  <c:v>Service + Owning Equipment (Year 2+)</c:v>
                </c:pt>
                <c:pt idx="2">
                  <c:v>Service + Rental (Year 1)</c:v>
                </c:pt>
                <c:pt idx="3">
                  <c:v>Service + Owning Equipment (Year 1)</c:v>
                </c:pt>
              </c:strCache>
            </c:strRef>
          </c:cat>
          <c:val>
            <c:numRef>
              <c:f>Sheet1!$D$2:$D$5</c:f>
              <c:numCache>
                <c:formatCode>General</c:formatCode>
                <c:ptCount val="4"/>
                <c:pt idx="0">
                  <c:v>480</c:v>
                </c:pt>
                <c:pt idx="1">
                  <c:v>480</c:v>
                </c:pt>
                <c:pt idx="2">
                  <c:v>480</c:v>
                </c:pt>
                <c:pt idx="3">
                  <c:v>480</c:v>
                </c:pt>
              </c:numCache>
            </c:numRef>
          </c:val>
          <c:extLst>
            <c:ext xmlns:c16="http://schemas.microsoft.com/office/drawing/2014/chart" uri="{C3380CC4-5D6E-409C-BE32-E72D297353CC}">
              <c16:uniqueId val="{00000002-D30E-4710-BC7B-D6641991580F}"/>
            </c:ext>
          </c:extLst>
        </c:ser>
        <c:ser>
          <c:idx val="3"/>
          <c:order val="3"/>
          <c:tx>
            <c:strRef>
              <c:f>Sheet1!$E$1</c:f>
              <c:strCache>
                <c:ptCount val="1"/>
                <c:pt idx="0">
                  <c:v>Equipment Rental</c:v>
                </c:pt>
              </c:strCache>
            </c:strRef>
          </c:tx>
          <c:spPr>
            <a:solidFill>
              <a:schemeClr val="accent4"/>
            </a:solidFill>
            <a:ln>
              <a:noFill/>
            </a:ln>
            <a:effectLst/>
          </c:spPr>
          <c:invertIfNegative val="0"/>
          <c:cat>
            <c:strRef>
              <c:f>Sheet1!$A$2:$A$5</c:f>
              <c:strCache>
                <c:ptCount val="4"/>
                <c:pt idx="0">
                  <c:v>Service + Rental (Year 2+)</c:v>
                </c:pt>
                <c:pt idx="1">
                  <c:v>Service + Owning Equipment (Year 2+)</c:v>
                </c:pt>
                <c:pt idx="2">
                  <c:v>Service + Rental (Year 1)</c:v>
                </c:pt>
                <c:pt idx="3">
                  <c:v>Service + Owning Equipment (Year 1)</c:v>
                </c:pt>
              </c:strCache>
            </c:strRef>
          </c:cat>
          <c:val>
            <c:numRef>
              <c:f>Sheet1!$E$2:$E$5</c:f>
              <c:numCache>
                <c:formatCode>General</c:formatCode>
                <c:ptCount val="4"/>
                <c:pt idx="0">
                  <c:v>180</c:v>
                </c:pt>
                <c:pt idx="1">
                  <c:v>0</c:v>
                </c:pt>
                <c:pt idx="2">
                  <c:v>180</c:v>
                </c:pt>
                <c:pt idx="3">
                  <c:v>0</c:v>
                </c:pt>
              </c:numCache>
            </c:numRef>
          </c:val>
          <c:extLst>
            <c:ext xmlns:c16="http://schemas.microsoft.com/office/drawing/2014/chart" uri="{C3380CC4-5D6E-409C-BE32-E72D297353CC}">
              <c16:uniqueId val="{00000003-D30E-4710-BC7B-D6641991580F}"/>
            </c:ext>
          </c:extLst>
        </c:ser>
        <c:dLbls>
          <c:showLegendKey val="0"/>
          <c:showVal val="0"/>
          <c:showCatName val="0"/>
          <c:showSerName val="0"/>
          <c:showPercent val="0"/>
          <c:showBubbleSize val="0"/>
        </c:dLbls>
        <c:gapWidth val="182"/>
        <c:overlap val="100"/>
        <c:axId val="59917792"/>
        <c:axId val="59916544"/>
      </c:barChart>
      <c:catAx>
        <c:axId val="599177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9916544"/>
        <c:crosses val="autoZero"/>
        <c:auto val="1"/>
        <c:lblAlgn val="ctr"/>
        <c:lblOffset val="100"/>
        <c:noMultiLvlLbl val="0"/>
      </c:catAx>
      <c:valAx>
        <c:axId val="599165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9917792"/>
        <c:crosses val="autoZero"/>
        <c:crossBetween val="between"/>
      </c:valAx>
      <c:spPr>
        <a:noFill/>
        <a:ln>
          <a:noFill/>
        </a:ln>
        <a:effectLst/>
      </c:spPr>
    </c:plotArea>
    <c:legend>
      <c:legendPos val="b"/>
      <c:layout>
        <c:manualLayout>
          <c:xMode val="edge"/>
          <c:yMode val="edge"/>
          <c:x val="0.40067461675986155"/>
          <c:y val="0.92288556528891175"/>
          <c:w val="0.53923038152839586"/>
          <c:h val="5.96274398029706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7D1DAE-3BAB-4DD8-AF6C-168661E1E822}"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06313D9C-7A81-4B07-B4D8-190645E9E5D6}">
      <dgm:prSet/>
      <dgm:spPr/>
      <dgm:t>
        <a:bodyPr/>
        <a:lstStyle/>
        <a:p>
          <a:r>
            <a:rPr lang="en-US" b="0" i="0"/>
            <a:t>"We are assessing our library's deficits in __[programs or services related to needs]__ to justify resources that improve __[related programs or services]__."</a:t>
          </a:r>
          <a:endParaRPr lang="en-US"/>
        </a:p>
      </dgm:t>
    </dgm:pt>
    <dgm:pt modelId="{E3F4CD6F-9BB6-4E1D-9E65-98971F830A62}" type="parTrans" cxnId="{6E514FFC-EE39-4F27-A9A4-E0B76A91D6D7}">
      <dgm:prSet/>
      <dgm:spPr/>
      <dgm:t>
        <a:bodyPr/>
        <a:lstStyle/>
        <a:p>
          <a:endParaRPr lang="en-US"/>
        </a:p>
      </dgm:t>
    </dgm:pt>
    <dgm:pt modelId="{4BBC5E0F-3A2B-48D4-B819-FB47DB7E8F3C}" type="sibTrans" cxnId="{6E514FFC-EE39-4F27-A9A4-E0B76A91D6D7}">
      <dgm:prSet/>
      <dgm:spPr/>
      <dgm:t>
        <a:bodyPr/>
        <a:lstStyle/>
        <a:p>
          <a:endParaRPr lang="en-US"/>
        </a:p>
      </dgm:t>
    </dgm:pt>
    <dgm:pt modelId="{8FF620E7-A5E2-4249-97EC-BFB65CA2EE0D}">
      <dgm:prSet/>
      <dgm:spPr/>
      <dgm:t>
        <a:bodyPr/>
        <a:lstStyle/>
        <a:p>
          <a:r>
            <a:rPr lang="en-US" b="0" i="0"/>
            <a:t>We are assessing our library's deficits in services to rural areas following the recent closure of our mobile services. We will use what we learn to justify resources that improve access for remote users at existing library building locations.</a:t>
          </a:r>
          <a:endParaRPr lang="en-US"/>
        </a:p>
      </dgm:t>
    </dgm:pt>
    <dgm:pt modelId="{C29F0129-79CA-4589-BC1F-02A3827BB577}" type="parTrans" cxnId="{4FC7A5EE-8528-4CC2-BE3E-8891597DC7AD}">
      <dgm:prSet/>
      <dgm:spPr/>
      <dgm:t>
        <a:bodyPr/>
        <a:lstStyle/>
        <a:p>
          <a:endParaRPr lang="en-US"/>
        </a:p>
      </dgm:t>
    </dgm:pt>
    <dgm:pt modelId="{0B48724A-6834-4397-8452-5293BF03E758}" type="sibTrans" cxnId="{4FC7A5EE-8528-4CC2-BE3E-8891597DC7AD}">
      <dgm:prSet/>
      <dgm:spPr/>
      <dgm:t>
        <a:bodyPr/>
        <a:lstStyle/>
        <a:p>
          <a:endParaRPr lang="en-US"/>
        </a:p>
      </dgm:t>
    </dgm:pt>
    <dgm:pt modelId="{38C3C946-27D9-4872-893B-10F9B9139C47}">
      <dgm:prSet/>
      <dgm:spPr/>
      <dgm:t>
        <a:bodyPr/>
        <a:lstStyle/>
        <a:p>
          <a:r>
            <a:rPr lang="en-US" b="0" i="0" dirty="0"/>
            <a:t>"It was with a heavy heart that we closed our mobile library service." https://</a:t>
          </a:r>
          <a:r>
            <a:rPr lang="en-US" b="0" i="0" dirty="0" err="1"/>
            <a:t>www.midweekherald.co.uk</a:t>
          </a:r>
          <a:r>
            <a:rPr lang="en-US" b="0" i="0" dirty="0"/>
            <a:t>/news/23920174.we-made-decision-not-close-mobile-libraries/</a:t>
          </a:r>
          <a:endParaRPr lang="en-US" dirty="0"/>
        </a:p>
      </dgm:t>
    </dgm:pt>
    <dgm:pt modelId="{985CDFAD-3671-45B4-8CDC-7D986178B7C3}" type="parTrans" cxnId="{6D71663E-9283-4885-9968-08D7BF85707D}">
      <dgm:prSet/>
      <dgm:spPr/>
      <dgm:t>
        <a:bodyPr/>
        <a:lstStyle/>
        <a:p>
          <a:endParaRPr lang="en-US"/>
        </a:p>
      </dgm:t>
    </dgm:pt>
    <dgm:pt modelId="{8757A1F0-58B0-4295-B646-EEDB03FDEDF3}" type="sibTrans" cxnId="{6D71663E-9283-4885-9968-08D7BF85707D}">
      <dgm:prSet/>
      <dgm:spPr/>
      <dgm:t>
        <a:bodyPr/>
        <a:lstStyle/>
        <a:p>
          <a:endParaRPr lang="en-US"/>
        </a:p>
      </dgm:t>
    </dgm:pt>
    <dgm:pt modelId="{3B7EA7F1-2958-441C-87CB-7705AD25A78A}">
      <dgm:prSet/>
      <dgm:spPr/>
      <dgm:t>
        <a:bodyPr/>
        <a:lstStyle/>
        <a:p>
          <a:r>
            <a:rPr lang="en-US" b="0" i="0"/>
            <a:t>Data Visualization: Consider using a mix of pie, line, and bar charts to depict the inherent challenges or complexities associated with the deficit being addressed.</a:t>
          </a:r>
          <a:endParaRPr lang="en-US"/>
        </a:p>
      </dgm:t>
    </dgm:pt>
    <dgm:pt modelId="{8F57B6CD-FDF8-4B68-8A30-A99B8F7EDBD0}" type="parTrans" cxnId="{BB9C2C17-C82A-49F1-94A9-A3D6A409FE09}">
      <dgm:prSet/>
      <dgm:spPr/>
      <dgm:t>
        <a:bodyPr/>
        <a:lstStyle/>
        <a:p>
          <a:endParaRPr lang="en-US"/>
        </a:p>
      </dgm:t>
    </dgm:pt>
    <dgm:pt modelId="{FD2CBC23-1A15-40A1-B77C-192F4FBEDB0C}" type="sibTrans" cxnId="{BB9C2C17-C82A-49F1-94A9-A3D6A409FE09}">
      <dgm:prSet/>
      <dgm:spPr/>
      <dgm:t>
        <a:bodyPr/>
        <a:lstStyle/>
        <a:p>
          <a:endParaRPr lang="en-US"/>
        </a:p>
      </dgm:t>
    </dgm:pt>
    <dgm:pt modelId="{AC07A324-BEFC-F74B-9B14-4B10AEB46A4E}" type="pres">
      <dgm:prSet presAssocID="{647D1DAE-3BAB-4DD8-AF6C-168661E1E822}" presName="vert0" presStyleCnt="0">
        <dgm:presLayoutVars>
          <dgm:dir/>
          <dgm:animOne val="branch"/>
          <dgm:animLvl val="lvl"/>
        </dgm:presLayoutVars>
      </dgm:prSet>
      <dgm:spPr/>
    </dgm:pt>
    <dgm:pt modelId="{5D7EC006-EEEE-DD43-8DA6-D73AB5B3EC7E}" type="pres">
      <dgm:prSet presAssocID="{06313D9C-7A81-4B07-B4D8-190645E9E5D6}" presName="thickLine" presStyleLbl="alignNode1" presStyleIdx="0" presStyleCnt="4"/>
      <dgm:spPr/>
    </dgm:pt>
    <dgm:pt modelId="{B161B565-4181-5B41-AF82-593F5452B480}" type="pres">
      <dgm:prSet presAssocID="{06313D9C-7A81-4B07-B4D8-190645E9E5D6}" presName="horz1" presStyleCnt="0"/>
      <dgm:spPr/>
    </dgm:pt>
    <dgm:pt modelId="{65C97785-DBC7-3742-BF6C-2E9DEF450B26}" type="pres">
      <dgm:prSet presAssocID="{06313D9C-7A81-4B07-B4D8-190645E9E5D6}" presName="tx1" presStyleLbl="revTx" presStyleIdx="0" presStyleCnt="4"/>
      <dgm:spPr/>
    </dgm:pt>
    <dgm:pt modelId="{E179E42D-9AD4-3148-B530-9E4D18E48CBE}" type="pres">
      <dgm:prSet presAssocID="{06313D9C-7A81-4B07-B4D8-190645E9E5D6}" presName="vert1" presStyleCnt="0"/>
      <dgm:spPr/>
    </dgm:pt>
    <dgm:pt modelId="{FDAE069B-8851-1D4D-B852-52AB925D54A3}" type="pres">
      <dgm:prSet presAssocID="{8FF620E7-A5E2-4249-97EC-BFB65CA2EE0D}" presName="thickLine" presStyleLbl="alignNode1" presStyleIdx="1" presStyleCnt="4"/>
      <dgm:spPr/>
    </dgm:pt>
    <dgm:pt modelId="{5802DF16-0058-3643-B738-490BC999BB7C}" type="pres">
      <dgm:prSet presAssocID="{8FF620E7-A5E2-4249-97EC-BFB65CA2EE0D}" presName="horz1" presStyleCnt="0"/>
      <dgm:spPr/>
    </dgm:pt>
    <dgm:pt modelId="{83DFF093-902B-B342-BA4B-6E1DCE6895A1}" type="pres">
      <dgm:prSet presAssocID="{8FF620E7-A5E2-4249-97EC-BFB65CA2EE0D}" presName="tx1" presStyleLbl="revTx" presStyleIdx="1" presStyleCnt="4"/>
      <dgm:spPr/>
    </dgm:pt>
    <dgm:pt modelId="{ECDEDABF-1E03-774A-BA01-13F8B2C6052D}" type="pres">
      <dgm:prSet presAssocID="{8FF620E7-A5E2-4249-97EC-BFB65CA2EE0D}" presName="vert1" presStyleCnt="0"/>
      <dgm:spPr/>
    </dgm:pt>
    <dgm:pt modelId="{54BB7B46-49DB-1A46-B789-5D0540D18401}" type="pres">
      <dgm:prSet presAssocID="{38C3C946-27D9-4872-893B-10F9B9139C47}" presName="thickLine" presStyleLbl="alignNode1" presStyleIdx="2" presStyleCnt="4"/>
      <dgm:spPr/>
    </dgm:pt>
    <dgm:pt modelId="{7769CA30-3C91-B14C-B97F-3D990977DC60}" type="pres">
      <dgm:prSet presAssocID="{38C3C946-27D9-4872-893B-10F9B9139C47}" presName="horz1" presStyleCnt="0"/>
      <dgm:spPr/>
    </dgm:pt>
    <dgm:pt modelId="{E8A436D6-5DD3-9846-869B-509E55C27F40}" type="pres">
      <dgm:prSet presAssocID="{38C3C946-27D9-4872-893B-10F9B9139C47}" presName="tx1" presStyleLbl="revTx" presStyleIdx="2" presStyleCnt="4"/>
      <dgm:spPr/>
    </dgm:pt>
    <dgm:pt modelId="{B094BA91-DE4F-E540-BDBA-E4E5E9E0279D}" type="pres">
      <dgm:prSet presAssocID="{38C3C946-27D9-4872-893B-10F9B9139C47}" presName="vert1" presStyleCnt="0"/>
      <dgm:spPr/>
    </dgm:pt>
    <dgm:pt modelId="{D3A2315D-86D4-1F49-8E12-11ACFF683940}" type="pres">
      <dgm:prSet presAssocID="{3B7EA7F1-2958-441C-87CB-7705AD25A78A}" presName="thickLine" presStyleLbl="alignNode1" presStyleIdx="3" presStyleCnt="4"/>
      <dgm:spPr/>
    </dgm:pt>
    <dgm:pt modelId="{BB434FB2-F828-7642-A3D7-B2FC2F73B3B8}" type="pres">
      <dgm:prSet presAssocID="{3B7EA7F1-2958-441C-87CB-7705AD25A78A}" presName="horz1" presStyleCnt="0"/>
      <dgm:spPr/>
    </dgm:pt>
    <dgm:pt modelId="{FFD04F65-EB1A-CD40-A8D4-21DCB3BC8CBE}" type="pres">
      <dgm:prSet presAssocID="{3B7EA7F1-2958-441C-87CB-7705AD25A78A}" presName="tx1" presStyleLbl="revTx" presStyleIdx="3" presStyleCnt="4"/>
      <dgm:spPr/>
    </dgm:pt>
    <dgm:pt modelId="{EF12A499-AACE-6940-9816-52DBEB96581D}" type="pres">
      <dgm:prSet presAssocID="{3B7EA7F1-2958-441C-87CB-7705AD25A78A}" presName="vert1" presStyleCnt="0"/>
      <dgm:spPr/>
    </dgm:pt>
  </dgm:ptLst>
  <dgm:cxnLst>
    <dgm:cxn modelId="{FE394701-7517-EC4F-A871-E1E61CB224D9}" type="presOf" srcId="{8FF620E7-A5E2-4249-97EC-BFB65CA2EE0D}" destId="{83DFF093-902B-B342-BA4B-6E1DCE6895A1}" srcOrd="0" destOrd="0" presId="urn:microsoft.com/office/officeart/2008/layout/LinedList"/>
    <dgm:cxn modelId="{BB9C2C17-C82A-49F1-94A9-A3D6A409FE09}" srcId="{647D1DAE-3BAB-4DD8-AF6C-168661E1E822}" destId="{3B7EA7F1-2958-441C-87CB-7705AD25A78A}" srcOrd="3" destOrd="0" parTransId="{8F57B6CD-FDF8-4B68-8A30-A99B8F7EDBD0}" sibTransId="{FD2CBC23-1A15-40A1-B77C-192F4FBEDB0C}"/>
    <dgm:cxn modelId="{BBD77C28-7395-0F47-97F4-4DA3D53A8469}" type="presOf" srcId="{38C3C946-27D9-4872-893B-10F9B9139C47}" destId="{E8A436D6-5DD3-9846-869B-509E55C27F40}" srcOrd="0" destOrd="0" presId="urn:microsoft.com/office/officeart/2008/layout/LinedList"/>
    <dgm:cxn modelId="{6D71663E-9283-4885-9968-08D7BF85707D}" srcId="{647D1DAE-3BAB-4DD8-AF6C-168661E1E822}" destId="{38C3C946-27D9-4872-893B-10F9B9139C47}" srcOrd="2" destOrd="0" parTransId="{985CDFAD-3671-45B4-8CDC-7D986178B7C3}" sibTransId="{8757A1F0-58B0-4295-B646-EEDB03FDEDF3}"/>
    <dgm:cxn modelId="{A45A0D4B-DDDC-D94B-A94A-AAE296024E30}" type="presOf" srcId="{647D1DAE-3BAB-4DD8-AF6C-168661E1E822}" destId="{AC07A324-BEFC-F74B-9B14-4B10AEB46A4E}" srcOrd="0" destOrd="0" presId="urn:microsoft.com/office/officeart/2008/layout/LinedList"/>
    <dgm:cxn modelId="{4C36B2C1-4B2B-FF49-9021-EA218A3EBEDE}" type="presOf" srcId="{3B7EA7F1-2958-441C-87CB-7705AD25A78A}" destId="{FFD04F65-EB1A-CD40-A8D4-21DCB3BC8CBE}" srcOrd="0" destOrd="0" presId="urn:microsoft.com/office/officeart/2008/layout/LinedList"/>
    <dgm:cxn modelId="{4FC7A5EE-8528-4CC2-BE3E-8891597DC7AD}" srcId="{647D1DAE-3BAB-4DD8-AF6C-168661E1E822}" destId="{8FF620E7-A5E2-4249-97EC-BFB65CA2EE0D}" srcOrd="1" destOrd="0" parTransId="{C29F0129-79CA-4589-BC1F-02A3827BB577}" sibTransId="{0B48724A-6834-4397-8452-5293BF03E758}"/>
    <dgm:cxn modelId="{68E91BF0-9A1B-984A-B501-C5C6CC9CA0D3}" type="presOf" srcId="{06313D9C-7A81-4B07-B4D8-190645E9E5D6}" destId="{65C97785-DBC7-3742-BF6C-2E9DEF450B26}" srcOrd="0" destOrd="0" presId="urn:microsoft.com/office/officeart/2008/layout/LinedList"/>
    <dgm:cxn modelId="{6E514FFC-EE39-4F27-A9A4-E0B76A91D6D7}" srcId="{647D1DAE-3BAB-4DD8-AF6C-168661E1E822}" destId="{06313D9C-7A81-4B07-B4D8-190645E9E5D6}" srcOrd="0" destOrd="0" parTransId="{E3F4CD6F-9BB6-4E1D-9E65-98971F830A62}" sibTransId="{4BBC5E0F-3A2B-48D4-B819-FB47DB7E8F3C}"/>
    <dgm:cxn modelId="{EEF8A7BF-EF90-034C-8761-E23012A4AE9F}" type="presParOf" srcId="{AC07A324-BEFC-F74B-9B14-4B10AEB46A4E}" destId="{5D7EC006-EEEE-DD43-8DA6-D73AB5B3EC7E}" srcOrd="0" destOrd="0" presId="urn:microsoft.com/office/officeart/2008/layout/LinedList"/>
    <dgm:cxn modelId="{77A3C318-7106-1644-99BE-AEEDA18F1E7F}" type="presParOf" srcId="{AC07A324-BEFC-F74B-9B14-4B10AEB46A4E}" destId="{B161B565-4181-5B41-AF82-593F5452B480}" srcOrd="1" destOrd="0" presId="urn:microsoft.com/office/officeart/2008/layout/LinedList"/>
    <dgm:cxn modelId="{2B023646-ABC2-1F49-8B4B-453BB9FD9314}" type="presParOf" srcId="{B161B565-4181-5B41-AF82-593F5452B480}" destId="{65C97785-DBC7-3742-BF6C-2E9DEF450B26}" srcOrd="0" destOrd="0" presId="urn:microsoft.com/office/officeart/2008/layout/LinedList"/>
    <dgm:cxn modelId="{8872950F-B253-C64A-B293-E3395BD50009}" type="presParOf" srcId="{B161B565-4181-5B41-AF82-593F5452B480}" destId="{E179E42D-9AD4-3148-B530-9E4D18E48CBE}" srcOrd="1" destOrd="0" presId="urn:microsoft.com/office/officeart/2008/layout/LinedList"/>
    <dgm:cxn modelId="{2C2B5C5B-F53F-634C-B345-E172584E99BB}" type="presParOf" srcId="{AC07A324-BEFC-F74B-9B14-4B10AEB46A4E}" destId="{FDAE069B-8851-1D4D-B852-52AB925D54A3}" srcOrd="2" destOrd="0" presId="urn:microsoft.com/office/officeart/2008/layout/LinedList"/>
    <dgm:cxn modelId="{E3B6F923-2068-EE45-943D-7CDF2DB7033E}" type="presParOf" srcId="{AC07A324-BEFC-F74B-9B14-4B10AEB46A4E}" destId="{5802DF16-0058-3643-B738-490BC999BB7C}" srcOrd="3" destOrd="0" presId="urn:microsoft.com/office/officeart/2008/layout/LinedList"/>
    <dgm:cxn modelId="{EF3F025A-F286-E542-A3AF-167F01001BFA}" type="presParOf" srcId="{5802DF16-0058-3643-B738-490BC999BB7C}" destId="{83DFF093-902B-B342-BA4B-6E1DCE6895A1}" srcOrd="0" destOrd="0" presId="urn:microsoft.com/office/officeart/2008/layout/LinedList"/>
    <dgm:cxn modelId="{2FF13D22-BDE1-A24A-B951-B3CFEB19881F}" type="presParOf" srcId="{5802DF16-0058-3643-B738-490BC999BB7C}" destId="{ECDEDABF-1E03-774A-BA01-13F8B2C6052D}" srcOrd="1" destOrd="0" presId="urn:microsoft.com/office/officeart/2008/layout/LinedList"/>
    <dgm:cxn modelId="{29FE3A57-F4CF-2F43-A161-3A65EB0A6767}" type="presParOf" srcId="{AC07A324-BEFC-F74B-9B14-4B10AEB46A4E}" destId="{54BB7B46-49DB-1A46-B789-5D0540D18401}" srcOrd="4" destOrd="0" presId="urn:microsoft.com/office/officeart/2008/layout/LinedList"/>
    <dgm:cxn modelId="{C5D0DBED-CE4D-DB45-BE0F-D0B348CDDA4F}" type="presParOf" srcId="{AC07A324-BEFC-F74B-9B14-4B10AEB46A4E}" destId="{7769CA30-3C91-B14C-B97F-3D990977DC60}" srcOrd="5" destOrd="0" presId="urn:microsoft.com/office/officeart/2008/layout/LinedList"/>
    <dgm:cxn modelId="{22E4FED3-9717-A24B-9E3E-7E7EE1780F1C}" type="presParOf" srcId="{7769CA30-3C91-B14C-B97F-3D990977DC60}" destId="{E8A436D6-5DD3-9846-869B-509E55C27F40}" srcOrd="0" destOrd="0" presId="urn:microsoft.com/office/officeart/2008/layout/LinedList"/>
    <dgm:cxn modelId="{DF365BA9-2BA8-0947-9576-7630BEC9A0CA}" type="presParOf" srcId="{7769CA30-3C91-B14C-B97F-3D990977DC60}" destId="{B094BA91-DE4F-E540-BDBA-E4E5E9E0279D}" srcOrd="1" destOrd="0" presId="urn:microsoft.com/office/officeart/2008/layout/LinedList"/>
    <dgm:cxn modelId="{CE98AA1A-CE9C-8A4E-AFA7-8B1DC9F45923}" type="presParOf" srcId="{AC07A324-BEFC-F74B-9B14-4B10AEB46A4E}" destId="{D3A2315D-86D4-1F49-8E12-11ACFF683940}" srcOrd="6" destOrd="0" presId="urn:microsoft.com/office/officeart/2008/layout/LinedList"/>
    <dgm:cxn modelId="{8ED7795B-81D5-CE4F-B8D9-E67B04982D20}" type="presParOf" srcId="{AC07A324-BEFC-F74B-9B14-4B10AEB46A4E}" destId="{BB434FB2-F828-7642-A3D7-B2FC2F73B3B8}" srcOrd="7" destOrd="0" presId="urn:microsoft.com/office/officeart/2008/layout/LinedList"/>
    <dgm:cxn modelId="{288ECC82-0641-CD46-A325-6FFF8FBBB07B}" type="presParOf" srcId="{BB434FB2-F828-7642-A3D7-B2FC2F73B3B8}" destId="{FFD04F65-EB1A-CD40-A8D4-21DCB3BC8CBE}" srcOrd="0" destOrd="0" presId="urn:microsoft.com/office/officeart/2008/layout/LinedList"/>
    <dgm:cxn modelId="{5BB0BA72-C578-6D48-A9FC-B13E42BCF444}" type="presParOf" srcId="{BB434FB2-F828-7642-A3D7-B2FC2F73B3B8}" destId="{EF12A499-AACE-6940-9816-52DBEB96581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7EC006-EEEE-DD43-8DA6-D73AB5B3EC7E}">
      <dsp:nvSpPr>
        <dsp:cNvPr id="0" name=""/>
        <dsp:cNvSpPr/>
      </dsp:nvSpPr>
      <dsp:spPr>
        <a:xfrm>
          <a:off x="0" y="0"/>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C97785-DBC7-3742-BF6C-2E9DEF450B26}">
      <dsp:nvSpPr>
        <dsp:cNvPr id="0" name=""/>
        <dsp:cNvSpPr/>
      </dsp:nvSpPr>
      <dsp:spPr>
        <a:xfrm>
          <a:off x="0" y="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0" i="0" kern="1200"/>
            <a:t>"We are assessing our library's deficits in __[programs or services related to needs]__ to justify resources that improve __[related programs or services]__."</a:t>
          </a:r>
          <a:endParaRPr lang="en-US" sz="2100" kern="1200"/>
        </a:p>
      </dsp:txBody>
      <dsp:txXfrm>
        <a:off x="0" y="0"/>
        <a:ext cx="6900512" cy="1384035"/>
      </dsp:txXfrm>
    </dsp:sp>
    <dsp:sp modelId="{FDAE069B-8851-1D4D-B852-52AB925D54A3}">
      <dsp:nvSpPr>
        <dsp:cNvPr id="0" name=""/>
        <dsp:cNvSpPr/>
      </dsp:nvSpPr>
      <dsp:spPr>
        <a:xfrm>
          <a:off x="0" y="1384035"/>
          <a:ext cx="6900512"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DFF093-902B-B342-BA4B-6E1DCE6895A1}">
      <dsp:nvSpPr>
        <dsp:cNvPr id="0" name=""/>
        <dsp:cNvSpPr/>
      </dsp:nvSpPr>
      <dsp:spPr>
        <a:xfrm>
          <a:off x="0" y="138403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0" i="0" kern="1200"/>
            <a:t>We are assessing our library's deficits in services to rural areas following the recent closure of our mobile services. We will use what we learn to justify resources that improve access for remote users at existing library building locations.</a:t>
          </a:r>
          <a:endParaRPr lang="en-US" sz="2100" kern="1200"/>
        </a:p>
      </dsp:txBody>
      <dsp:txXfrm>
        <a:off x="0" y="1384035"/>
        <a:ext cx="6900512" cy="1384035"/>
      </dsp:txXfrm>
    </dsp:sp>
    <dsp:sp modelId="{54BB7B46-49DB-1A46-B789-5D0540D18401}">
      <dsp:nvSpPr>
        <dsp:cNvPr id="0" name=""/>
        <dsp:cNvSpPr/>
      </dsp:nvSpPr>
      <dsp:spPr>
        <a:xfrm>
          <a:off x="0" y="2768070"/>
          <a:ext cx="6900512"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A436D6-5DD3-9846-869B-509E55C27F40}">
      <dsp:nvSpPr>
        <dsp:cNvPr id="0" name=""/>
        <dsp:cNvSpPr/>
      </dsp:nvSpPr>
      <dsp:spPr>
        <a:xfrm>
          <a:off x="0" y="276807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0" i="0" kern="1200" dirty="0"/>
            <a:t>"It was with a heavy heart that we closed our mobile library service." https://</a:t>
          </a:r>
          <a:r>
            <a:rPr lang="en-US" sz="2100" b="0" i="0" kern="1200" dirty="0" err="1"/>
            <a:t>www.midweekherald.co.uk</a:t>
          </a:r>
          <a:r>
            <a:rPr lang="en-US" sz="2100" b="0" i="0" kern="1200" dirty="0"/>
            <a:t>/news/23920174.we-made-decision-not-close-mobile-libraries/</a:t>
          </a:r>
          <a:endParaRPr lang="en-US" sz="2100" kern="1200" dirty="0"/>
        </a:p>
      </dsp:txBody>
      <dsp:txXfrm>
        <a:off x="0" y="2768070"/>
        <a:ext cx="6900512" cy="1384035"/>
      </dsp:txXfrm>
    </dsp:sp>
    <dsp:sp modelId="{D3A2315D-86D4-1F49-8E12-11ACFF683940}">
      <dsp:nvSpPr>
        <dsp:cNvPr id="0" name=""/>
        <dsp:cNvSpPr/>
      </dsp:nvSpPr>
      <dsp:spPr>
        <a:xfrm>
          <a:off x="0" y="4152105"/>
          <a:ext cx="6900512"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D04F65-EB1A-CD40-A8D4-21DCB3BC8CBE}">
      <dsp:nvSpPr>
        <dsp:cNvPr id="0" name=""/>
        <dsp:cNvSpPr/>
      </dsp:nvSpPr>
      <dsp:spPr>
        <a:xfrm>
          <a:off x="0" y="415210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0" i="0" kern="1200"/>
            <a:t>Data Visualization: Consider using a mix of pie, line, and bar charts to depict the inherent challenges or complexities associated with the deficit being addressed.</a:t>
          </a:r>
          <a:endParaRPr lang="en-US" sz="2100" kern="1200"/>
        </a:p>
      </dsp:txBody>
      <dsp:txXfrm>
        <a:off x="0" y="4152105"/>
        <a:ext cx="6900512" cy="138403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105C3F-00DA-B945-A4FE-22605812D51A}" type="datetimeFigureOut">
              <a:rPr lang="en-US" smtClean="0"/>
              <a:t>5/23/24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C9382D-DDBA-E44A-9C69-334536234AC6}" type="slidenum">
              <a:rPr lang="en-US" smtClean="0"/>
              <a:t>‹#›</a:t>
            </a:fld>
            <a:endParaRPr lang="en-US"/>
          </a:p>
        </p:txBody>
      </p:sp>
    </p:spTree>
    <p:extLst>
      <p:ext uri="{BB962C8B-B14F-4D97-AF65-F5344CB8AC3E}">
        <p14:creationId xmlns:p14="http://schemas.microsoft.com/office/powerpoint/2010/main" val="2620029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chicago.suntimes.com/metro-state/2023/9/17/23875812/libraries-threats-books-ban-state-leaders-fight-protect"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mediaspace.illinois.edu/media/t/1_69ag1gj0"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ala.org/pla/sites/ala.org.pla/files/content/data/PLA_Services_Survey_Report_2023.pdf" TargetMode="External"/><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C9382D-DDBA-E44A-9C69-334536234AC6}" type="slidenum">
              <a:rPr lang="en-US" smtClean="0"/>
              <a:t>1</a:t>
            </a:fld>
            <a:endParaRPr lang="en-US"/>
          </a:p>
        </p:txBody>
      </p:sp>
    </p:spTree>
    <p:extLst>
      <p:ext uri="{BB962C8B-B14F-4D97-AF65-F5344CB8AC3E}">
        <p14:creationId xmlns:p14="http://schemas.microsoft.com/office/powerpoint/2010/main" val="1484255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Fall 2020 course example</a:t>
            </a:r>
          </a:p>
        </p:txBody>
      </p:sp>
      <p:sp>
        <p:nvSpPr>
          <p:cNvPr id="4" name="Slide Number Placeholder 3"/>
          <p:cNvSpPr>
            <a:spLocks noGrp="1"/>
          </p:cNvSpPr>
          <p:nvPr>
            <p:ph type="sldNum" sz="quarter" idx="10"/>
          </p:nvPr>
        </p:nvSpPr>
        <p:spPr/>
        <p:txBody>
          <a:bodyPr/>
          <a:lstStyle/>
          <a:p>
            <a:fld id="{E67C9798-48B1-4909-933E-84EB10DC5D34}" type="slidenum">
              <a:rPr lang="en-US" smtClean="0"/>
              <a:t>13</a:t>
            </a:fld>
            <a:endParaRPr lang="en-US"/>
          </a:p>
        </p:txBody>
      </p:sp>
    </p:spTree>
    <p:extLst>
      <p:ext uri="{BB962C8B-B14F-4D97-AF65-F5344CB8AC3E}">
        <p14:creationId xmlns:p14="http://schemas.microsoft.com/office/powerpoint/2010/main" val="3632359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[QUARTER WAY 2:25PM]</a:t>
            </a:r>
          </a:p>
          <a:p>
            <a:endParaRPr lang="en-US" dirty="0"/>
          </a:p>
          <a:p>
            <a:r>
              <a:rPr lang="en-US" dirty="0"/>
              <a:t>Structural inequities that become systemic have real impact on their lives</a:t>
            </a:r>
          </a:p>
        </p:txBody>
      </p:sp>
      <p:sp>
        <p:nvSpPr>
          <p:cNvPr id="4" name="Slide Number Placeholder 3"/>
          <p:cNvSpPr>
            <a:spLocks noGrp="1"/>
          </p:cNvSpPr>
          <p:nvPr>
            <p:ph type="sldNum" sz="quarter" idx="5"/>
          </p:nvPr>
        </p:nvSpPr>
        <p:spPr/>
        <p:txBody>
          <a:bodyPr/>
          <a:lstStyle/>
          <a:p>
            <a:fld id="{7DC9382D-DDBA-E44A-9C69-334536234AC6}" type="slidenum">
              <a:rPr lang="en-US" smtClean="0"/>
              <a:t>14</a:t>
            </a:fld>
            <a:endParaRPr lang="en-US"/>
          </a:p>
        </p:txBody>
      </p:sp>
    </p:spTree>
    <p:extLst>
      <p:ext uri="{BB962C8B-B14F-4D97-AF65-F5344CB8AC3E}">
        <p14:creationId xmlns:p14="http://schemas.microsoft.com/office/powerpoint/2010/main" val="3899650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C9382D-DDBA-E44A-9C69-334536234AC6}" type="slidenum">
              <a:rPr lang="en-US" smtClean="0"/>
              <a:t>15</a:t>
            </a:fld>
            <a:endParaRPr lang="en-US"/>
          </a:p>
        </p:txBody>
      </p:sp>
    </p:spTree>
    <p:extLst>
      <p:ext uri="{BB962C8B-B14F-4D97-AF65-F5344CB8AC3E}">
        <p14:creationId xmlns:p14="http://schemas.microsoft.com/office/powerpoint/2010/main" val="986849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C9382D-DDBA-E44A-9C69-334536234AC6}" type="slidenum">
              <a:rPr lang="en-US" smtClean="0"/>
              <a:t>16</a:t>
            </a:fld>
            <a:endParaRPr lang="en-US"/>
          </a:p>
        </p:txBody>
      </p:sp>
    </p:spTree>
    <p:extLst>
      <p:ext uri="{BB962C8B-B14F-4D97-AF65-F5344CB8AC3E}">
        <p14:creationId xmlns:p14="http://schemas.microsoft.com/office/powerpoint/2010/main" val="1336605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most fundamental concepts in IS is based on poetry and computing</a:t>
            </a:r>
          </a:p>
          <a:p>
            <a:r>
              <a:rPr lang="en-US" dirty="0"/>
              <a:t>DIKW as basic definition in IS </a:t>
            </a:r>
          </a:p>
          <a:p>
            <a:endParaRPr lang="en-US" dirty="0"/>
          </a:p>
          <a:p>
            <a:r>
              <a:rPr lang="en-US" dirty="0"/>
              <a:t>Concept is that there’s a pyramid at which higher levels of understanding develop</a:t>
            </a:r>
          </a:p>
          <a:p>
            <a:endParaRPr lang="en-US" dirty="0"/>
          </a:p>
          <a:p>
            <a:r>
              <a:rPr lang="en-US" dirty="0"/>
              <a:t>Material of the pyramid’s base is</a:t>
            </a:r>
          </a:p>
          <a:p>
            <a:pPr marL="171450" indent="-171450">
              <a:buFont typeface="Arial" panose="020B0604020202020204" pitchFamily="34" charset="0"/>
              <a:buChar char="•"/>
            </a:pPr>
            <a:r>
              <a:rPr lang="en-US" dirty="0"/>
              <a:t>Data, the basis of information in fact, actuality, measurable truth</a:t>
            </a:r>
          </a:p>
          <a:p>
            <a:pPr marL="171450" indent="-171450">
              <a:buFont typeface="Arial" panose="020B0604020202020204" pitchFamily="34" charset="0"/>
              <a:buChar char="•"/>
            </a:pPr>
            <a:r>
              <a:rPr lang="en-US" dirty="0"/>
              <a:t>Information means the interpretation of data to communicate with others</a:t>
            </a:r>
          </a:p>
          <a:p>
            <a:pPr marL="171450" indent="-171450">
              <a:buFont typeface="Arial" panose="020B0604020202020204" pitchFamily="34" charset="0"/>
              <a:buChar char="•"/>
            </a:pPr>
            <a:r>
              <a:rPr lang="en-US" dirty="0"/>
              <a:t>Knowledge means what that information suggests to do, from learning procedures to striving for social change</a:t>
            </a:r>
          </a:p>
          <a:p>
            <a:pPr marL="171450" indent="-171450">
              <a:buFont typeface="Arial" panose="020B0604020202020204" pitchFamily="34" charset="0"/>
              <a:buChar char="•"/>
            </a:pPr>
            <a:r>
              <a:rPr lang="en-US" dirty="0"/>
              <a:t>Wisdom is complicated and debated, but I suggest that wisdom is enacted rather than personified. We strive for wisdom, we try to choose and move wisely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I think wisdom is sometimes only visible in story form.  </a:t>
            </a:r>
          </a:p>
        </p:txBody>
      </p:sp>
      <p:sp>
        <p:nvSpPr>
          <p:cNvPr id="4" name="Slide Number Placeholder 3"/>
          <p:cNvSpPr>
            <a:spLocks noGrp="1"/>
          </p:cNvSpPr>
          <p:nvPr>
            <p:ph type="sldNum" sz="quarter" idx="5"/>
          </p:nvPr>
        </p:nvSpPr>
        <p:spPr/>
        <p:txBody>
          <a:bodyPr/>
          <a:lstStyle/>
          <a:p>
            <a:fld id="{7DC9382D-DDBA-E44A-9C69-334536234AC6}" type="slidenum">
              <a:rPr lang="en-US" smtClean="0"/>
              <a:t>17</a:t>
            </a:fld>
            <a:endParaRPr lang="en-US"/>
          </a:p>
        </p:txBody>
      </p:sp>
    </p:spTree>
    <p:extLst>
      <p:ext uri="{BB962C8B-B14F-4D97-AF65-F5344CB8AC3E}">
        <p14:creationId xmlns:p14="http://schemas.microsoft.com/office/powerpoint/2010/main" val="32559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399958-E442-8F45-AEC3-CE038859E1E8}" type="slidenum">
              <a:rPr lang="en-US" smtClean="0"/>
              <a:t>18</a:t>
            </a:fld>
            <a:endParaRPr lang="en-US"/>
          </a:p>
        </p:txBody>
      </p:sp>
    </p:spTree>
    <p:extLst>
      <p:ext uri="{BB962C8B-B14F-4D97-AF65-F5344CB8AC3E}">
        <p14:creationId xmlns:p14="http://schemas.microsoft.com/office/powerpoint/2010/main" val="24755394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want to presume this is familiar, but it’s the top journal in the information sciences</a:t>
            </a:r>
          </a:p>
          <a:p>
            <a:endParaRPr lang="en-US" dirty="0"/>
          </a:p>
          <a:p>
            <a:r>
              <a:rPr lang="en-US" dirty="0"/>
              <a:t>--</a:t>
            </a:r>
            <a:r>
              <a:rPr lang="en-US" sz="1200" b="0" i="0" kern="1200" dirty="0">
                <a:solidFill>
                  <a:schemeClr val="tx1"/>
                </a:solidFill>
                <a:effectLst/>
                <a:latin typeface="+mn-lt"/>
                <a:ea typeface="+mn-ea"/>
                <a:cs typeface="+mn-cs"/>
              </a:rPr>
              <a:t>Story defined in two ways: structurally as narratively patterned information, and the narrative experience of storytelling. Draws from two intellectual traditions: (a) the beginning-middle-end structure of folktales (story aesthetics and categorization/classification), and (b) the logic of narrative as defined in semiotics (Roland Barthes).</a:t>
            </a:r>
          </a:p>
          <a:p>
            <a:endParaRPr lang="en-US" dirty="0"/>
          </a:p>
          <a:p>
            <a:r>
              <a:rPr lang="en-US" dirty="0"/>
              <a:t>-- In real time, as communities evolve, coordinate, and struggle to survive. </a:t>
            </a:r>
            <a:r>
              <a:rPr lang="en-US" sz="1200" b="0" i="0" kern="1200" dirty="0">
                <a:solidFill>
                  <a:schemeClr val="tx1"/>
                </a:solidFill>
                <a:effectLst/>
                <a:latin typeface="+mn-lt"/>
                <a:ea typeface="+mn-ea"/>
                <a:cs typeface="+mn-cs"/>
              </a:rPr>
              <a:t>Storytelling is a dynamic triangle, polishes stories like editing polishes essays, with the audience serving as editor. </a:t>
            </a:r>
            <a:endParaRPr lang="en-US" dirty="0"/>
          </a:p>
          <a:p>
            <a:r>
              <a:rPr lang="en-US" dirty="0"/>
              <a:t>--Wisdom, ways beyond obvious: </a:t>
            </a:r>
          </a:p>
          <a:p>
            <a:r>
              <a:rPr lang="en-US" dirty="0"/>
              <a:t>	King Solomon’s Judgment, two babies, one living one dead, two mothers claim the living one </a:t>
            </a:r>
          </a:p>
          <a:p>
            <a:r>
              <a:rPr lang="en-US" dirty="0"/>
              <a:t>	</a:t>
            </a:r>
            <a:r>
              <a:rPr lang="en-US" dirty="0" err="1"/>
              <a:t>Tipingee</a:t>
            </a:r>
            <a:r>
              <a:rPr lang="en-US" dirty="0"/>
              <a:t> overhears her stepmother talking to a man, selling her as a servant. Red dress.</a:t>
            </a:r>
          </a:p>
          <a:p>
            <a:endParaRPr lang="en-US" dirty="0"/>
          </a:p>
          <a:p>
            <a:endParaRPr lang="en-US" dirty="0"/>
          </a:p>
        </p:txBody>
      </p:sp>
      <p:sp>
        <p:nvSpPr>
          <p:cNvPr id="4" name="Slide Number Placeholder 3"/>
          <p:cNvSpPr>
            <a:spLocks noGrp="1"/>
          </p:cNvSpPr>
          <p:nvPr>
            <p:ph type="sldNum" sz="quarter" idx="5"/>
          </p:nvPr>
        </p:nvSpPr>
        <p:spPr/>
        <p:txBody>
          <a:bodyPr/>
          <a:lstStyle/>
          <a:p>
            <a:fld id="{C3399958-E442-8F45-AEC3-CE038859E1E8}" type="slidenum">
              <a:rPr lang="en-US" smtClean="0"/>
              <a:t>19</a:t>
            </a:fld>
            <a:endParaRPr lang="en-US"/>
          </a:p>
        </p:txBody>
      </p:sp>
    </p:spTree>
    <p:extLst>
      <p:ext uri="{BB962C8B-B14F-4D97-AF65-F5344CB8AC3E}">
        <p14:creationId xmlns:p14="http://schemas.microsoft.com/office/powerpoint/2010/main" val="3542837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QUARTER WAY POINT, 2:45</a:t>
            </a:r>
          </a:p>
          <a:p>
            <a:r>
              <a:rPr lang="en-US" dirty="0"/>
              <a:t>HERE FOR AWHILE</a:t>
            </a:r>
          </a:p>
          <a:p>
            <a:endParaRPr lang="en-US" dirty="0"/>
          </a:p>
          <a:p>
            <a:r>
              <a:rPr lang="en-US" dirty="0"/>
              <a:t>We need is a modification of this pyramid, this way of understanding fundamental information definitions</a:t>
            </a:r>
          </a:p>
          <a:p>
            <a:r>
              <a:rPr lang="en-US" dirty="0"/>
              <a:t>Storytelling make a significant adjustment</a:t>
            </a:r>
          </a:p>
          <a:p>
            <a:r>
              <a:rPr lang="en-US" dirty="0"/>
              <a:t>S-Data—what facts remain constant in this story? Or, ask people, what facts did you learn? What evidence does this story carry?</a:t>
            </a:r>
          </a:p>
          <a:p>
            <a:r>
              <a:rPr lang="en-US" dirty="0"/>
              <a:t>S-Information—interpretation</a:t>
            </a:r>
          </a:p>
          <a:p>
            <a:r>
              <a:rPr lang="en-US" dirty="0"/>
              <a:t>S-Knowledge—action, what to do</a:t>
            </a:r>
          </a:p>
          <a:p>
            <a:r>
              <a:rPr lang="en-US" dirty="0"/>
              <a:t>S-Wisdom—which story to tell, </a:t>
            </a:r>
          </a:p>
          <a:p>
            <a:endParaRPr lang="en-US" dirty="0"/>
          </a:p>
          <a:p>
            <a:r>
              <a:rPr lang="en-US" dirty="0"/>
              <a:t>Why necessary?</a:t>
            </a:r>
          </a:p>
          <a:p>
            <a:pPr marL="228600" indent="-228600">
              <a:buFont typeface="+mj-lt"/>
              <a:buAutoNum type="arabicPeriod"/>
            </a:pPr>
            <a:r>
              <a:rPr lang="en-US" dirty="0"/>
              <a:t>Theoretical gaps leave researchers baffled by (mis)information dynamics. </a:t>
            </a:r>
            <a:r>
              <a:rPr lang="en-US" b="1" dirty="0"/>
              <a:t>We have not theorized important everyday information practices.</a:t>
            </a:r>
          </a:p>
          <a:p>
            <a:pPr marL="228600" indent="-228600">
              <a:buFont typeface="+mj-lt"/>
              <a:buAutoNum type="arabicPeriod"/>
            </a:pPr>
            <a:r>
              <a:rPr lang="en-US" dirty="0"/>
              <a:t>Online communication mirrors classic storytelling dynamics, and the framework has explanatory power.</a:t>
            </a:r>
          </a:p>
          <a:p>
            <a:pPr marL="228600" indent="-228600">
              <a:buFont typeface="+mj-lt"/>
              <a:buAutoNum type="arabicPeriod"/>
            </a:pPr>
            <a:r>
              <a:rPr lang="en-US" dirty="0"/>
              <a:t>Storytelling is a basic and overlooked way that information is shared and reshaped collectively.</a:t>
            </a:r>
          </a:p>
          <a:p>
            <a:endParaRPr lang="en-US" dirty="0"/>
          </a:p>
          <a:p>
            <a:r>
              <a:rPr lang="en-US" u="sng" dirty="0"/>
              <a:t>Others have seen this work as necessary too</a:t>
            </a:r>
          </a:p>
          <a:p>
            <a:r>
              <a:rPr lang="en-US" dirty="0"/>
              <a:t>Citations to this work from many different fields so far, </a:t>
            </a:r>
          </a:p>
          <a:p>
            <a:r>
              <a:rPr lang="en-US" dirty="0"/>
              <a:t>Safety evaluation</a:t>
            </a:r>
          </a:p>
          <a:p>
            <a:r>
              <a:rPr lang="en-US" dirty="0"/>
              <a:t>Older adults and health information</a:t>
            </a:r>
          </a:p>
          <a:p>
            <a:r>
              <a:rPr lang="en-US" dirty="0"/>
              <a:t>Misinformation scholarship</a:t>
            </a:r>
          </a:p>
          <a:p>
            <a:r>
              <a:rPr lang="en-US" dirty="0"/>
              <a:t>Cultural heritage informatics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Intangible cultural heritage</a:t>
            </a:r>
          </a:p>
          <a:p>
            <a:r>
              <a:rPr lang="en-US" dirty="0"/>
              <a:t>AI research</a:t>
            </a:r>
          </a:p>
          <a:p>
            <a:r>
              <a:rPr lang="en-US" dirty="0"/>
              <a:t>Online deliberation platforms</a:t>
            </a:r>
          </a:p>
          <a:p>
            <a:r>
              <a:rPr lang="en-US" dirty="0"/>
              <a:t>Assessment of knowledge exchange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3399958-E442-8F45-AEC3-CE038859E1E8}" type="slidenum">
              <a:rPr lang="en-US" smtClean="0"/>
              <a:t>20</a:t>
            </a:fld>
            <a:endParaRPr lang="en-US"/>
          </a:p>
        </p:txBody>
      </p:sp>
    </p:spTree>
    <p:extLst>
      <p:ext uri="{BB962C8B-B14F-4D97-AF65-F5344CB8AC3E}">
        <p14:creationId xmlns:p14="http://schemas.microsoft.com/office/powerpoint/2010/main" val="13555217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ALSO HERE FOR AWHILE Coosa River, </a:t>
            </a:r>
            <a:r>
              <a:rPr lang="en-US" sz="1100" dirty="0"/>
              <a:t>Wetumpka, AL</a:t>
            </a:r>
          </a:p>
          <a:p>
            <a:r>
              <a:rPr lang="en-US" dirty="0"/>
              <a:t>Painting from 1847</a:t>
            </a:r>
          </a:p>
          <a:p>
            <a:r>
              <a:rPr lang="en-US" dirty="0"/>
              <a:t>https://</a:t>
            </a:r>
            <a:r>
              <a:rPr lang="en-US" dirty="0" err="1"/>
              <a:t>digital.archives.alabama.gov</a:t>
            </a:r>
            <a:r>
              <a:rPr lang="en-US" dirty="0"/>
              <a:t>/digital/collection/photo/id/4449</a:t>
            </a:r>
          </a:p>
          <a:p>
            <a:r>
              <a:rPr lang="en-US" dirty="0"/>
              <a:t>Alabama Department of Archives and History</a:t>
            </a:r>
          </a:p>
          <a:p>
            <a:endParaRPr lang="en-US" dirty="0"/>
          </a:p>
          <a:p>
            <a:r>
              <a:rPr lang="en-US" sz="1200" b="1" kern="1200" dirty="0">
                <a:solidFill>
                  <a:schemeClr val="tx1"/>
                </a:solidFill>
                <a:effectLst/>
                <a:latin typeface="+mn-lt"/>
                <a:ea typeface="+mn-ea"/>
                <a:cs typeface="+mn-cs"/>
              </a:rPr>
              <a:t>Introduction as Story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two historical stories of community experiences related to health and medicine. The first story comes from my family. My mother heard a story from her grandmother about being a young mother herself during the 1918 influenza epidemic, when the whole household came down with the flu. Her parents (my great-great-grandparents) left food on the porch and visited through an open window, using much the same “social distancing” practices in Wetumpka, Alabama in 1918 as in the COVID-19 pandemic. The wisdom of these practices left an impression, and she recognized them immediately when they were called into use globally once again in spring of 2020. Continuity of stories in families can provide a kind of storytelling wisdom that accompanies the stories we inherit. (McDowell 2021)</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Also in Alabama, fourteen years later and 51 miles away in Tuskegee, the U.S. Public Health Service launched the Tuskegee </a:t>
            </a:r>
            <a:r>
              <a:rPr lang="en-US" sz="1200" kern="1200" dirty="0" err="1">
                <a:solidFill>
                  <a:schemeClr val="tx1"/>
                </a:solidFill>
                <a:effectLst/>
                <a:latin typeface="+mn-lt"/>
                <a:ea typeface="+mn-ea"/>
                <a:cs typeface="+mn-cs"/>
              </a:rPr>
              <a:t>Syphillis</a:t>
            </a:r>
            <a:r>
              <a:rPr lang="en-US" sz="1200" kern="1200" dirty="0">
                <a:solidFill>
                  <a:schemeClr val="tx1"/>
                </a:solidFill>
                <a:effectLst/>
                <a:latin typeface="+mn-lt"/>
                <a:ea typeface="+mn-ea"/>
                <a:cs typeface="+mn-cs"/>
              </a:rPr>
              <a:t> study in 1932. The history of this study involves racism, torture, and genocidal practices against Black men who were unknowingly subjects of experimentation with untreated syphilis infections.  For qualitative researchers, this history is repeated at every basic Institutional Review Board (IRB) training. This unethical study is one of the main reasons for the 1974 National Research Act, which requires “voluntary informed consent” from all human research subjects. (Centers for Disease Control and Prevention 2021) </a:t>
            </a:r>
          </a:p>
          <a:p>
            <a:r>
              <a:rPr lang="en-US" sz="1200" kern="1200" dirty="0">
                <a:solidFill>
                  <a:schemeClr val="tx1"/>
                </a:solidFill>
                <a:effectLst/>
                <a:latin typeface="+mn-lt"/>
                <a:ea typeface="+mn-ea"/>
                <a:cs typeface="+mn-cs"/>
              </a:rPr>
              <a:t>Families who experienced the pain, suffering, and in many cases the death of their loved ones later learned that they had gone untreated because of deception, as a “scientific” experiment. Here as well, information was inherited in the form of storytelling wisdom. Communities that have been subjected to this and other kinds of systemic persecution are reasonably skeptical of new health interventions. When medicine enacts genocide, it does terrible damage at the level of public trust, with impacts for generations to come, and this is one story in a larger history of federally supported medical racism.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the resistance of communities impacted should be seen not as an information problem, but as a historically and storytelling-informed wisdom.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Why are stories distorted? Academic and cultural heritage institutions bear much responsibility</a:t>
            </a:r>
          </a:p>
          <a:p>
            <a:pPr marL="0" marR="0" indent="457200">
              <a:spcBef>
                <a:spcPts val="0"/>
              </a:spcBef>
              <a:spcAft>
                <a:spcPts val="0"/>
              </a:spcAft>
            </a:pPr>
            <a:r>
              <a:rPr lang="en-US" sz="1800" dirty="0">
                <a:effectLst/>
                <a:latin typeface="Calibri" panose="020F0502020204030204" pitchFamily="34" charset="0"/>
                <a:ea typeface="Times New Roman" panose="02020603050405020304" pitchFamily="18" charset="0"/>
              </a:rPr>
              <a:t>The stories of indigenous lives in the Americas have been difficult to tell because of these and other limiting academic beliefs. In her article establishing the “importance of felt experiences as community knowledges,” Million writes:</a:t>
            </a:r>
            <a:endParaRPr lang="en-US" sz="1800"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1800" dirty="0">
                <a:effectLst/>
                <a:latin typeface="Calibri" panose="020F0502020204030204" pitchFamily="34" charset="0"/>
                <a:ea typeface="Times New Roman" panose="02020603050405020304" pitchFamily="18" charset="0"/>
              </a:rPr>
              <a:t>“The mainstream white society read Native stories through thick pathology narratives. Yet the same stories collectively witnessed the social violence that was and is colonialism's heart. Individually or collectively, these stories were hard to ‘tell.’ They were neither emotionally easy nor communally acceptable. […] </a:t>
            </a:r>
          </a:p>
          <a:p>
            <a:pPr marL="457200" marR="0">
              <a:spcBef>
                <a:spcPts val="0"/>
              </a:spcBef>
              <a:spcAft>
                <a:spcPts val="0"/>
              </a:spcAft>
            </a:pPr>
            <a:r>
              <a:rPr lang="en-US" sz="1800" dirty="0">
                <a:effectLst/>
                <a:latin typeface="Calibri" panose="020F0502020204030204" pitchFamily="34" charset="0"/>
                <a:ea typeface="Times New Roman" panose="02020603050405020304" pitchFamily="18" charset="0"/>
              </a:rPr>
              <a:t>To ‘tell’ called for a reevaluation of reservation and reserve beliefs about what was appropriate to say about your own family, your community” (Million 2009 p. 56).</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Million, Dian. “Felt Theory: An Indigenous Feminist Approach to Affect and History.” </a:t>
            </a:r>
            <a:r>
              <a:rPr lang="en-US" sz="1800" i="1" kern="100" dirty="0" err="1">
                <a:effectLst/>
                <a:latin typeface="Aptos" panose="020B0004020202020204" pitchFamily="34" charset="0"/>
                <a:ea typeface="Aptos" panose="020B0004020202020204" pitchFamily="34" charset="0"/>
                <a:cs typeface="Times New Roman" panose="02020603050405020304" pitchFamily="18" charset="0"/>
              </a:rPr>
              <a:t>Wicazo</a:t>
            </a:r>
            <a:r>
              <a:rPr lang="en-US" sz="1800" i="1" kern="100" dirty="0">
                <a:effectLst/>
                <a:latin typeface="Aptos" panose="020B0004020202020204" pitchFamily="34" charset="0"/>
                <a:ea typeface="Aptos" panose="020B0004020202020204" pitchFamily="34" charset="0"/>
                <a:cs typeface="Times New Roman" panose="02020603050405020304" pitchFamily="18" charset="0"/>
              </a:rPr>
              <a:t> Sa Review</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24, no. 2 (2009): 53–76.</a:t>
            </a:r>
          </a:p>
          <a:p>
            <a:endParaRPr lang="en-US" dirty="0"/>
          </a:p>
          <a:p>
            <a:r>
              <a:rPr lang="en-US" dirty="0" err="1"/>
              <a:t>Epistemicide</a:t>
            </a:r>
            <a:r>
              <a:rPr lang="en-US" dirty="0"/>
              <a:t>, which ideas are killed and how that impacts which stories are told and what information is recorded</a:t>
            </a:r>
          </a:p>
          <a:p>
            <a:r>
              <a:rPr lang="en-US" b="0" i="0" dirty="0">
                <a:solidFill>
                  <a:srgbClr val="1F1E1E"/>
                </a:solidFill>
                <a:effectLst/>
                <a:highlight>
                  <a:srgbClr val="FFFFFF"/>
                </a:highlight>
                <a:latin typeface="Palatino" pitchFamily="2" charset="77"/>
              </a:rPr>
              <a:t>The Alabama Department of Archives &amp; History said in a statement in 2020 that for much of the 20th century it promoted a view of history that favored the Confederacy and failed to document the lives and contributions of Black Alabamians.</a:t>
            </a:r>
          </a:p>
          <a:p>
            <a:r>
              <a:rPr lang="en-US" dirty="0"/>
              <a:t>https://</a:t>
            </a:r>
            <a:r>
              <a:rPr lang="en-US" dirty="0" err="1"/>
              <a:t>www.al.com</a:t>
            </a:r>
            <a:r>
              <a:rPr lang="en-US" dirty="0"/>
              <a:t>/news/2020/06/archives-department-acknowledges-role-in-distorting-alabamas-racial-history.html </a:t>
            </a:r>
          </a:p>
          <a:p>
            <a:r>
              <a:rPr lang="en-US" dirty="0"/>
              <a:t>--Beth </a:t>
            </a:r>
            <a:r>
              <a:rPr lang="en-US" dirty="0" err="1"/>
              <a:t>Patin</a:t>
            </a:r>
            <a:r>
              <a:rPr lang="en-US" dirty="0"/>
              <a:t> at Syracuse</a:t>
            </a:r>
          </a:p>
          <a:p>
            <a:endParaRPr lang="en-US" dirty="0"/>
          </a:p>
          <a:p>
            <a:endParaRPr lang="en-US" dirty="0"/>
          </a:p>
        </p:txBody>
      </p:sp>
      <p:sp>
        <p:nvSpPr>
          <p:cNvPr id="4" name="Slide Number Placeholder 3"/>
          <p:cNvSpPr>
            <a:spLocks noGrp="1"/>
          </p:cNvSpPr>
          <p:nvPr>
            <p:ph type="sldNum" sz="quarter" idx="5"/>
          </p:nvPr>
        </p:nvSpPr>
        <p:spPr/>
        <p:txBody>
          <a:bodyPr/>
          <a:lstStyle/>
          <a:p>
            <a:fld id="{2D5DD893-88F9-E840-B0FE-7D6EE46C09E9}" type="slidenum">
              <a:rPr lang="en-US" smtClean="0"/>
              <a:t>21</a:t>
            </a:fld>
            <a:endParaRPr lang="en-US"/>
          </a:p>
        </p:txBody>
      </p:sp>
    </p:spTree>
    <p:extLst>
      <p:ext uri="{BB962C8B-B14F-4D97-AF65-F5344CB8AC3E}">
        <p14:creationId xmlns:p14="http://schemas.microsoft.com/office/powerpoint/2010/main" val="7872550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draw on my own theoretical knowledge of narrative, and have reframed it for teaching and public use</a:t>
            </a:r>
          </a:p>
          <a:p>
            <a:endParaRPr lang="en-US" dirty="0"/>
          </a:p>
          <a:p>
            <a:r>
              <a:rPr lang="en-US" dirty="0"/>
              <a:t>These theories are used deductively in some of my research</a:t>
            </a:r>
          </a:p>
          <a:p>
            <a:r>
              <a:rPr lang="en-US" dirty="0"/>
              <a:t>They are also theoretically robust ways of describing common narrative structures that emerge from analysis of organizational narratives</a:t>
            </a:r>
          </a:p>
          <a:p>
            <a:r>
              <a:rPr lang="en-US" dirty="0"/>
              <a:t>Connective insights that show my humanist foundation even as I bridge to qualitative social sciences</a:t>
            </a:r>
          </a:p>
          <a:p>
            <a:endParaRPr lang="en-US" dirty="0"/>
          </a:p>
        </p:txBody>
      </p:sp>
      <p:sp>
        <p:nvSpPr>
          <p:cNvPr id="4" name="Slide Number Placeholder 3"/>
          <p:cNvSpPr>
            <a:spLocks noGrp="1"/>
          </p:cNvSpPr>
          <p:nvPr>
            <p:ph type="sldNum" sz="quarter" idx="5"/>
          </p:nvPr>
        </p:nvSpPr>
        <p:spPr/>
        <p:txBody>
          <a:bodyPr/>
          <a:lstStyle/>
          <a:p>
            <a:fld id="{7DC9382D-DDBA-E44A-9C69-334536234AC6}" type="slidenum">
              <a:rPr lang="en-US" smtClean="0"/>
              <a:t>22</a:t>
            </a:fld>
            <a:endParaRPr lang="en-US"/>
          </a:p>
        </p:txBody>
      </p:sp>
    </p:spTree>
    <p:extLst>
      <p:ext uri="{BB962C8B-B14F-4D97-AF65-F5344CB8AC3E}">
        <p14:creationId xmlns:p14="http://schemas.microsoft.com/office/powerpoint/2010/main" val="4177457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 delivery of story from teller to audience</a:t>
            </a:r>
          </a:p>
          <a:p>
            <a:r>
              <a:rPr lang="en-US" dirty="0"/>
              <a:t>Emerges between</a:t>
            </a:r>
          </a:p>
          <a:p>
            <a:r>
              <a:rPr lang="en-US" dirty="0"/>
              <a:t>Roles can shift or switch, teller becomes listener</a:t>
            </a:r>
          </a:p>
          <a:p>
            <a:endParaRPr lang="en-US" dirty="0"/>
          </a:p>
          <a:p>
            <a:pPr lvl="0"/>
            <a:r>
              <a:rPr lang="en-US" sz="1200" kern="1200" dirty="0">
                <a:solidFill>
                  <a:schemeClr val="tx1"/>
                </a:solidFill>
                <a:effectLst/>
                <a:latin typeface="+mn-lt"/>
                <a:ea typeface="+mn-ea"/>
                <a:cs typeface="+mn-cs"/>
              </a:rPr>
              <a:t>Triangle, several things: </a:t>
            </a:r>
          </a:p>
          <a:p>
            <a:pPr lvl="1"/>
            <a:r>
              <a:rPr lang="en-US" sz="1200" kern="1200" dirty="0">
                <a:solidFill>
                  <a:schemeClr val="tx1"/>
                </a:solidFill>
                <a:effectLst/>
                <a:latin typeface="+mn-lt"/>
                <a:ea typeface="+mn-ea"/>
                <a:cs typeface="+mn-cs"/>
              </a:rPr>
              <a:t>Dynamic, story emerges between teller and audience. So practice.</a:t>
            </a:r>
          </a:p>
          <a:p>
            <a:pPr lvl="1"/>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Six relationships. For example, audience can see the teller’s relationship to the story. True whether it’s a data story or a culturally fake/authentic story, audience is aware of how you know what you know</a:t>
            </a:r>
          </a:p>
        </p:txBody>
      </p:sp>
      <p:sp>
        <p:nvSpPr>
          <p:cNvPr id="4" name="Slide Number Placeholder 3"/>
          <p:cNvSpPr>
            <a:spLocks noGrp="1"/>
          </p:cNvSpPr>
          <p:nvPr>
            <p:ph type="sldNum" sz="quarter" idx="5"/>
          </p:nvPr>
        </p:nvSpPr>
        <p:spPr/>
        <p:txBody>
          <a:bodyPr/>
          <a:lstStyle/>
          <a:p>
            <a:fld id="{7DC9382D-DDBA-E44A-9C69-334536234AC6}" type="slidenum">
              <a:rPr lang="en-US" smtClean="0"/>
              <a:t>2</a:t>
            </a:fld>
            <a:endParaRPr lang="en-US"/>
          </a:p>
        </p:txBody>
      </p:sp>
    </p:spTree>
    <p:extLst>
      <p:ext uri="{BB962C8B-B14F-4D97-AF65-F5344CB8AC3E}">
        <p14:creationId xmlns:p14="http://schemas.microsoft.com/office/powerpoint/2010/main" val="35064125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Medicine Misuse: Desperation and Ivermectin</a:t>
            </a:r>
          </a:p>
          <a:p>
            <a:r>
              <a:rPr lang="en-US" i="1" dirty="0"/>
              <a:t>	could have been true, but the data weren’t fully collected yet</a:t>
            </a:r>
          </a:p>
          <a:p>
            <a:pPr lvl="1"/>
            <a:r>
              <a:rPr lang="en-US" dirty="0"/>
              <a:t>“What they’re not telling you” rhetoric to enlist “truth-tellers”</a:t>
            </a:r>
          </a:p>
          <a:p>
            <a:pPr lvl="1"/>
            <a:r>
              <a:rPr lang="en-US" dirty="0"/>
              <a:t>Transformation: “truth-telling” actually propagating misinformation</a:t>
            </a:r>
          </a:p>
          <a:p>
            <a:pPr lvl="1"/>
            <a:r>
              <a:rPr lang="en-US" dirty="0"/>
              <a:t>Discovery: revealing something everyday with unexpected and hidden uses </a:t>
            </a:r>
          </a:p>
          <a:p>
            <a:r>
              <a:rPr lang="en-US" i="1" dirty="0"/>
              <a:t>Exploiting Vaccine Hesitancy: Faked Magnetism</a:t>
            </a:r>
          </a:p>
          <a:p>
            <a:pPr lvl="1"/>
            <a:r>
              <a:rPr lang="en-US" dirty="0"/>
              <a:t>Video “evidence” that vaccinations caused bodily magnetism</a:t>
            </a:r>
            <a:endParaRPr lang="en-US" dirty="0">
              <a:effectLst/>
            </a:endParaRPr>
          </a:p>
          <a:p>
            <a:pPr lvl="1"/>
            <a:r>
              <a:rPr lang="en-US" dirty="0"/>
              <a:t>Conspiracy tellers and audiences locked into interrelated stories with ever-narrowing window for contrary evidence</a:t>
            </a:r>
            <a:r>
              <a:rPr lang="en-US" dirty="0">
                <a:effectLst/>
              </a:rPr>
              <a:t> </a:t>
            </a:r>
          </a:p>
          <a:p>
            <a:pPr lvl="1"/>
            <a:r>
              <a:rPr lang="en-US" dirty="0"/>
              <a:t>Continuity: resist change no matter the circumstances</a:t>
            </a:r>
          </a:p>
          <a:p>
            <a:r>
              <a:rPr lang="en-US" i="1" dirty="0"/>
              <a:t>Aftermath of Medical Racism: Vaccine Questioning</a:t>
            </a:r>
            <a:endParaRPr lang="en-US" dirty="0"/>
          </a:p>
          <a:p>
            <a:pPr lvl="1"/>
            <a:r>
              <a:rPr lang="en-US" dirty="0"/>
              <a:t>Inherited information resulting from traumatic medical racism</a:t>
            </a:r>
            <a:r>
              <a:rPr lang="en-US" dirty="0">
                <a:effectLst/>
              </a:rPr>
              <a:t> </a:t>
            </a:r>
          </a:p>
          <a:p>
            <a:pPr lvl="1"/>
            <a:r>
              <a:rPr lang="en-US" dirty="0"/>
              <a:t>Distrust between public health authorities and BIPOC audiences</a:t>
            </a:r>
          </a:p>
          <a:p>
            <a:pPr lvl="1"/>
            <a:r>
              <a:rPr lang="en-US" dirty="0"/>
              <a:t>Two narrative structures at odds</a:t>
            </a:r>
          </a:p>
          <a:p>
            <a:pPr lvl="2"/>
            <a:r>
              <a:rPr lang="en-US" dirty="0"/>
              <a:t>Transformation narrative about heroic family members who survived federally funded medical torture</a:t>
            </a:r>
          </a:p>
          <a:p>
            <a:pPr lvl="2"/>
            <a:r>
              <a:rPr lang="en-US" dirty="0"/>
              <a:t>Discovery narrative about invention and value of vaccines in a pandemic</a:t>
            </a:r>
          </a:p>
          <a:p>
            <a:pPr lvl="1"/>
            <a:r>
              <a:rPr lang="en-US" dirty="0"/>
              <a:t>Language of “questioning” vs. “hesitancy”</a:t>
            </a:r>
          </a:p>
          <a:p>
            <a:endParaRPr lang="en-US" dirty="0"/>
          </a:p>
        </p:txBody>
      </p:sp>
      <p:sp>
        <p:nvSpPr>
          <p:cNvPr id="4" name="Slide Number Placeholder 3"/>
          <p:cNvSpPr>
            <a:spLocks noGrp="1"/>
          </p:cNvSpPr>
          <p:nvPr>
            <p:ph type="sldNum" sz="quarter" idx="5"/>
          </p:nvPr>
        </p:nvSpPr>
        <p:spPr/>
        <p:txBody>
          <a:bodyPr/>
          <a:lstStyle/>
          <a:p>
            <a:fld id="{7DC9382D-DDBA-E44A-9C69-334536234AC6}" type="slidenum">
              <a:rPr lang="en-US" smtClean="0"/>
              <a:t>23</a:t>
            </a:fld>
            <a:endParaRPr lang="en-US"/>
          </a:p>
        </p:txBody>
      </p:sp>
    </p:spTree>
    <p:extLst>
      <p:ext uri="{BB962C8B-B14F-4D97-AF65-F5344CB8AC3E}">
        <p14:creationId xmlns:p14="http://schemas.microsoft.com/office/powerpoint/2010/main" val="23178607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Third iteration, based on https://</a:t>
            </a:r>
            <a:r>
              <a:rPr lang="en-US" dirty="0" err="1"/>
              <a:t>asistdl.onlinelibrary.wiley.com</a:t>
            </a:r>
            <a:r>
              <a:rPr lang="en-US" dirty="0"/>
              <a:t>/</a:t>
            </a:r>
            <a:r>
              <a:rPr lang="en-US" dirty="0" err="1"/>
              <a:t>doi</a:t>
            </a:r>
            <a:r>
              <a:rPr lang="en-US" dirty="0"/>
              <a:t>/10.1002/asi.24466</a:t>
            </a:r>
          </a:p>
          <a:p>
            <a:endParaRPr lang="en-US" dirty="0"/>
          </a:p>
          <a:p>
            <a:r>
              <a:rPr lang="en-US" dirty="0"/>
              <a:t>How can a person teach information literacy, data literacy, in this kind of environment? </a:t>
            </a:r>
          </a:p>
          <a:p>
            <a:endParaRPr lang="en-US" dirty="0"/>
          </a:p>
        </p:txBody>
      </p:sp>
      <p:sp>
        <p:nvSpPr>
          <p:cNvPr id="4" name="Slide Number Placeholder 3"/>
          <p:cNvSpPr>
            <a:spLocks noGrp="1"/>
          </p:cNvSpPr>
          <p:nvPr>
            <p:ph type="sldNum" sz="quarter" idx="5"/>
          </p:nvPr>
        </p:nvSpPr>
        <p:spPr/>
        <p:txBody>
          <a:bodyPr/>
          <a:lstStyle/>
          <a:p>
            <a:fld id="{2D5DD893-88F9-E840-B0FE-7D6EE46C09E9}" type="slidenum">
              <a:rPr lang="en-US" smtClean="0"/>
              <a:t>24</a:t>
            </a:fld>
            <a:endParaRPr lang="en-US"/>
          </a:p>
        </p:txBody>
      </p:sp>
    </p:spTree>
    <p:extLst>
      <p:ext uri="{BB962C8B-B14F-4D97-AF65-F5344CB8AC3E}">
        <p14:creationId xmlns:p14="http://schemas.microsoft.com/office/powerpoint/2010/main" val="11801410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an example of public spaces</a:t>
            </a:r>
          </a:p>
          <a:p>
            <a:endParaRPr lang="en-US" dirty="0"/>
          </a:p>
          <a:p>
            <a:r>
              <a:rPr lang="en-US" dirty="0"/>
              <a:t>https://</a:t>
            </a:r>
            <a:r>
              <a:rPr lang="en-US" dirty="0" err="1"/>
              <a:t>www.nytimes.com</a:t>
            </a:r>
            <a:r>
              <a:rPr lang="en-US" dirty="0"/>
              <a:t>/2023/09/21/books/book-ban-rise-</a:t>
            </a:r>
            <a:r>
              <a:rPr lang="en-US" dirty="0" err="1"/>
              <a:t>libraries.html</a:t>
            </a:r>
            <a:r>
              <a:rPr lang="en-US" dirty="0"/>
              <a:t>#:~:text=Some%20libraries%20have%20received%20bomb,and%20called%20groomers%20and%20pedophiles.</a:t>
            </a:r>
          </a:p>
          <a:p>
            <a:endParaRPr lang="en-US" dirty="0"/>
          </a:p>
          <a:p>
            <a:r>
              <a:rPr lang="en-US" b="0" i="0" dirty="0">
                <a:solidFill>
                  <a:srgbClr val="363636"/>
                </a:solidFill>
                <a:effectLst/>
                <a:latin typeface="nyt-imperial"/>
              </a:rPr>
              <a:t>Some libraries have received </a:t>
            </a:r>
            <a:r>
              <a:rPr lang="en-US" b="0" i="0" dirty="0">
                <a:effectLst/>
                <a:latin typeface="nyt-imperial"/>
                <a:hlinkClick r:id="rId3"/>
              </a:rPr>
              <a:t>bomb threats</a:t>
            </a:r>
            <a:r>
              <a:rPr lang="en-US" b="0" i="0" dirty="0">
                <a:solidFill>
                  <a:srgbClr val="363636"/>
                </a:solidFill>
                <a:effectLst/>
                <a:latin typeface="nyt-imperial"/>
              </a:rPr>
              <a:t>; </a:t>
            </a:r>
          </a:p>
          <a:p>
            <a:r>
              <a:rPr lang="en-US" b="0" i="0" dirty="0">
                <a:solidFill>
                  <a:srgbClr val="363636"/>
                </a:solidFill>
                <a:effectLst/>
                <a:latin typeface="nyt-imperial"/>
              </a:rPr>
              <a:t>others are at risk of having their funding slashed, </a:t>
            </a:r>
          </a:p>
          <a:p>
            <a:r>
              <a:rPr lang="en-US" b="0" i="0" dirty="0">
                <a:solidFill>
                  <a:srgbClr val="363636"/>
                </a:solidFill>
                <a:effectLst/>
                <a:latin typeface="nyt-imperial"/>
              </a:rPr>
              <a:t>or even face closure, over disputes about book removals. </a:t>
            </a:r>
          </a:p>
          <a:p>
            <a:endParaRPr lang="en-US" b="0" i="0" dirty="0">
              <a:solidFill>
                <a:srgbClr val="363636"/>
              </a:solidFill>
              <a:effectLst/>
              <a:latin typeface="nyt-imperial"/>
            </a:endParaRPr>
          </a:p>
          <a:p>
            <a:r>
              <a:rPr lang="en-US" b="0" i="0" dirty="0">
                <a:solidFill>
                  <a:srgbClr val="363636"/>
                </a:solidFill>
                <a:effectLst/>
                <a:latin typeface="nyt-imperial"/>
              </a:rPr>
              <a:t>Librarians have been harassed, threatened and called groomers and pedophiles.</a:t>
            </a:r>
          </a:p>
          <a:p>
            <a:r>
              <a:rPr lang="en-US" b="0" i="0" dirty="0">
                <a:solidFill>
                  <a:srgbClr val="363636"/>
                </a:solidFill>
                <a:effectLst/>
                <a:latin typeface="nyt-imperial"/>
              </a:rPr>
              <a:t>In some places, librarians have been threatened with prosecution for providing books to children and families</a:t>
            </a:r>
          </a:p>
          <a:p>
            <a:endParaRPr lang="en-US" b="0" i="0" dirty="0">
              <a:solidFill>
                <a:srgbClr val="363636"/>
              </a:solidFill>
              <a:effectLst/>
              <a:latin typeface="nyt-imperial"/>
            </a:endParaRPr>
          </a:p>
          <a:p>
            <a:r>
              <a:rPr lang="en-US" b="0" i="0" dirty="0">
                <a:solidFill>
                  <a:srgbClr val="363636"/>
                </a:solidFill>
                <a:effectLst/>
                <a:latin typeface="nyt-imperial"/>
              </a:rPr>
              <a:t>https://</a:t>
            </a:r>
            <a:r>
              <a:rPr lang="en-US" b="0" i="0" dirty="0" err="1">
                <a:solidFill>
                  <a:srgbClr val="363636"/>
                </a:solidFill>
                <a:effectLst/>
                <a:latin typeface="nyt-imperial"/>
              </a:rPr>
              <a:t>www.ala.org</a:t>
            </a:r>
            <a:r>
              <a:rPr lang="en-US" b="0" i="0" dirty="0">
                <a:solidFill>
                  <a:srgbClr val="363636"/>
                </a:solidFill>
                <a:effectLst/>
                <a:latin typeface="nyt-imperial"/>
              </a:rPr>
              <a:t>/news/press-releases/2023/03/american-library-association-condemns-ongoing-threats-against-libraries</a:t>
            </a:r>
          </a:p>
          <a:p>
            <a:endParaRPr lang="en-US" b="0" i="0" dirty="0">
              <a:solidFill>
                <a:srgbClr val="363636"/>
              </a:solidFill>
              <a:effectLst/>
              <a:latin typeface="nyt-imperial"/>
            </a:endParaRPr>
          </a:p>
          <a:p>
            <a:r>
              <a:rPr lang="en-US" b="0" i="0" dirty="0">
                <a:solidFill>
                  <a:srgbClr val="363636"/>
                </a:solidFill>
                <a:effectLst/>
                <a:latin typeface="nyt-imperial"/>
              </a:rPr>
              <a:t>Chicago bomb threats: https://</a:t>
            </a:r>
            <a:r>
              <a:rPr lang="en-US" b="0" i="0" dirty="0" err="1">
                <a:solidFill>
                  <a:srgbClr val="363636"/>
                </a:solidFill>
                <a:effectLst/>
                <a:latin typeface="nyt-imperial"/>
              </a:rPr>
              <a:t>chicago.suntimes.com</a:t>
            </a:r>
            <a:r>
              <a:rPr lang="en-US" b="0" i="0" dirty="0">
                <a:solidFill>
                  <a:srgbClr val="363636"/>
                </a:solidFill>
                <a:effectLst/>
                <a:latin typeface="nyt-imperial"/>
              </a:rPr>
              <a:t>/metro-state/2023/9/17/23875812/libraries-threats-books-ban-state-leaders-fight-protect</a:t>
            </a:r>
          </a:p>
          <a:p>
            <a:endParaRPr lang="en-US" b="0" i="0" dirty="0">
              <a:solidFill>
                <a:srgbClr val="363636"/>
              </a:solidFill>
              <a:effectLst/>
              <a:latin typeface="nyt-imperial"/>
            </a:endParaRPr>
          </a:p>
          <a:p>
            <a:r>
              <a:rPr lang="en-US" b="0" i="0" dirty="0">
                <a:solidFill>
                  <a:srgbClr val="363636"/>
                </a:solidFill>
                <a:effectLst/>
                <a:latin typeface="nyt-imperial"/>
              </a:rPr>
              <a:t>Some wins:</a:t>
            </a:r>
          </a:p>
          <a:p>
            <a:r>
              <a:rPr lang="en-US" dirty="0"/>
              <a:t>https://</a:t>
            </a:r>
            <a:r>
              <a:rPr lang="en-US" dirty="0" err="1"/>
              <a:t>www.seattletimes.com</a:t>
            </a:r>
            <a:r>
              <a:rPr lang="en-US" dirty="0"/>
              <a:t>/</a:t>
            </a:r>
            <a:r>
              <a:rPr lang="en-US" dirty="0" err="1"/>
              <a:t>seattle</a:t>
            </a:r>
            <a:r>
              <a:rPr lang="en-US" dirty="0"/>
              <a:t>-news/embattled-wa-library-wins-lawsuit-wont-shut-down-after-fight-over-books/</a:t>
            </a:r>
            <a:endParaRPr lang="en-US" b="0" i="0" dirty="0">
              <a:solidFill>
                <a:srgbClr val="363636"/>
              </a:solidFill>
              <a:effectLst/>
              <a:latin typeface="nyt-imperial"/>
            </a:endParaRPr>
          </a:p>
          <a:p>
            <a:pPr algn="l"/>
            <a:r>
              <a:rPr lang="en-US" b="0" i="0" dirty="0">
                <a:solidFill>
                  <a:srgbClr val="231F20"/>
                </a:solidFill>
                <a:effectLst/>
                <a:latin typeface="ff-meta-serif-web-pro"/>
              </a:rPr>
              <a:t>The only library in tiny Columbia County will survive.</a:t>
            </a:r>
          </a:p>
          <a:p>
            <a:pPr algn="l"/>
            <a:r>
              <a:rPr lang="en-US" b="0" i="0" dirty="0">
                <a:solidFill>
                  <a:srgbClr val="231F20"/>
                </a:solidFill>
                <a:effectLst/>
                <a:latin typeface="ff-meta-serif-web-pro"/>
              </a:rPr>
              <a:t>The Dayton library — which was on the verge of becoming the first library in the country to shutter over disputes about what books it offers — will remain open after a Columbia County court Wednesday barred an initiative to close the library from appearing on the November ballot.</a:t>
            </a:r>
          </a:p>
          <a:p>
            <a:endParaRPr lang="en-US" dirty="0"/>
          </a:p>
        </p:txBody>
      </p:sp>
      <p:sp>
        <p:nvSpPr>
          <p:cNvPr id="4" name="Slide Number Placeholder 3"/>
          <p:cNvSpPr>
            <a:spLocks noGrp="1"/>
          </p:cNvSpPr>
          <p:nvPr>
            <p:ph type="sldNum" sz="quarter" idx="5"/>
          </p:nvPr>
        </p:nvSpPr>
        <p:spPr/>
        <p:txBody>
          <a:bodyPr/>
          <a:lstStyle/>
          <a:p>
            <a:fld id="{7DC9382D-DDBA-E44A-9C69-334536234AC6}" type="slidenum">
              <a:rPr lang="en-US" smtClean="0"/>
              <a:t>25</a:t>
            </a:fld>
            <a:endParaRPr lang="en-US"/>
          </a:p>
        </p:txBody>
      </p:sp>
    </p:spTree>
    <p:extLst>
      <p:ext uri="{BB962C8B-B14F-4D97-AF65-F5344CB8AC3E}">
        <p14:creationId xmlns:p14="http://schemas.microsoft.com/office/powerpoint/2010/main" val="27630070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C9382D-DDBA-E44A-9C69-334536234AC6}" type="slidenum">
              <a:rPr lang="en-US" smtClean="0"/>
              <a:t>26</a:t>
            </a:fld>
            <a:endParaRPr lang="en-US"/>
          </a:p>
        </p:txBody>
      </p:sp>
    </p:spTree>
    <p:extLst>
      <p:ext uri="{BB962C8B-B14F-4D97-AF65-F5344CB8AC3E}">
        <p14:creationId xmlns:p14="http://schemas.microsoft.com/office/powerpoint/2010/main" val="17236664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publiclibrariesonline.org</a:t>
            </a:r>
            <a:r>
              <a:rPr lang="en-US" dirty="0"/>
              <a:t>/2023/11/cardholder-signup-practice-collecting-and-analyzing-how-patrons-get-library-cards/</a:t>
            </a:r>
          </a:p>
          <a:p>
            <a:endParaRPr lang="en-US" dirty="0"/>
          </a:p>
        </p:txBody>
      </p:sp>
      <p:sp>
        <p:nvSpPr>
          <p:cNvPr id="4" name="Slide Number Placeholder 3"/>
          <p:cNvSpPr>
            <a:spLocks noGrp="1"/>
          </p:cNvSpPr>
          <p:nvPr>
            <p:ph type="sldNum" sz="quarter" idx="5"/>
          </p:nvPr>
        </p:nvSpPr>
        <p:spPr/>
        <p:txBody>
          <a:bodyPr/>
          <a:lstStyle/>
          <a:p>
            <a:fld id="{7DC9382D-DDBA-E44A-9C69-334536234AC6}" type="slidenum">
              <a:rPr lang="en-US" smtClean="0"/>
              <a:t>28</a:t>
            </a:fld>
            <a:endParaRPr lang="en-US"/>
          </a:p>
        </p:txBody>
      </p:sp>
    </p:spTree>
    <p:extLst>
      <p:ext uri="{BB962C8B-B14F-4D97-AF65-F5344CB8AC3E}">
        <p14:creationId xmlns:p14="http://schemas.microsoft.com/office/powerpoint/2010/main" val="1956827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C9382D-DDBA-E44A-9C69-334536234AC6}" type="slidenum">
              <a:rPr lang="en-US" smtClean="0"/>
              <a:t>30</a:t>
            </a:fld>
            <a:endParaRPr lang="en-US"/>
          </a:p>
        </p:txBody>
      </p:sp>
    </p:spTree>
    <p:extLst>
      <p:ext uri="{BB962C8B-B14F-4D97-AF65-F5344CB8AC3E}">
        <p14:creationId xmlns:p14="http://schemas.microsoft.com/office/powerpoint/2010/main" val="9751460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Designed with librarians</a:t>
            </a:r>
          </a:p>
        </p:txBody>
      </p:sp>
      <p:sp>
        <p:nvSpPr>
          <p:cNvPr id="4" name="Slide Number Placeholder 3"/>
          <p:cNvSpPr>
            <a:spLocks noGrp="1"/>
          </p:cNvSpPr>
          <p:nvPr>
            <p:ph type="sldNum" sz="quarter" idx="5"/>
          </p:nvPr>
        </p:nvSpPr>
        <p:spPr/>
        <p:txBody>
          <a:bodyPr/>
          <a:lstStyle/>
          <a:p>
            <a:fld id="{C3399958-E442-8F45-AEC3-CE038859E1E8}" type="slidenum">
              <a:rPr lang="en-US" smtClean="0"/>
              <a:t>31</a:t>
            </a:fld>
            <a:endParaRPr lang="en-US"/>
          </a:p>
        </p:txBody>
      </p:sp>
    </p:spTree>
    <p:extLst>
      <p:ext uri="{BB962C8B-B14F-4D97-AF65-F5344CB8AC3E}">
        <p14:creationId xmlns:p14="http://schemas.microsoft.com/office/powerpoint/2010/main" val="15968480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[HALFWAY 12:25]  </a:t>
            </a:r>
          </a:p>
          <a:p>
            <a:endParaRPr lang="en-US" dirty="0"/>
          </a:p>
          <a:p>
            <a:r>
              <a:rPr lang="en-US" dirty="0"/>
              <a:t>GRATITUDE to all participants. Broad interest in the project.</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with 680 registrants for the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first DSTL open workshop in fall 2022</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Responses to our fall 2022 survey came from 12 states. </a:t>
            </a:r>
          </a:p>
          <a:p>
            <a:endParaRPr lang="en-US" sz="1800" dirty="0">
              <a:effectLst/>
              <a:latin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US" dirty="0"/>
              <a:t>GRATITUDE (Any librarians in the room?)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Forty librarians from 26 states comprised our Core Design Team.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Learning Experience: Learning experience, professional development. Every session is an exchange, presentation and opportunity to learn and then request to provide input/feedback on models generated from previous interview research. </a:t>
            </a:r>
          </a:p>
          <a:p>
            <a:pPr marL="171450" indent="-171450">
              <a:buFont typeface="Arial" panose="020B0604020202020204" pitchFamily="34" charset="0"/>
              <a:buChar char="•"/>
            </a:pPr>
            <a:r>
              <a:rPr lang="en-US" dirty="0"/>
              <a:t>Credit: All who participated are credited; https://</a:t>
            </a:r>
            <a:r>
              <a:rPr lang="en-US" dirty="0" err="1"/>
              <a:t>storytellingscholar.blogspot.com</a:t>
            </a:r>
            <a:r>
              <a:rPr lang="en-US" dirty="0"/>
              <a:t>/2023/03/ala-and-data-storytelling-toolkit-</a:t>
            </a:r>
            <a:r>
              <a:rPr lang="en-US" dirty="0" err="1"/>
              <a:t>for.html</a:t>
            </a:r>
            <a:endParaRPr lang="en-US" dirty="0"/>
          </a:p>
          <a:p>
            <a:pPr marL="171450" indent="-171450">
              <a:buFont typeface="Arial" panose="020B0604020202020204" pitchFamily="34" charset="0"/>
              <a:buChar char="•"/>
            </a:pPr>
            <a:endParaRPr lang="en-US" dirty="0"/>
          </a:p>
          <a:p>
            <a:r>
              <a:rPr lang="en-US" sz="1200" dirty="0">
                <a:effectLst/>
                <a:latin typeface="Calibri" panose="020F0502020204030204" pitchFamily="34" charset="0"/>
                <a:ea typeface="Calibri" panose="020F0502020204030204" pitchFamily="34" charset="0"/>
                <a:cs typeface="Times New Roman" panose="02020603050405020304" pitchFamily="18" charset="0"/>
              </a:rPr>
              <a:t>presented this work at seven conferences from May to September 2023, including ALA and RIPL, in Wisconsin, Illinois, and Florida. </a:t>
            </a:r>
          </a:p>
          <a:p>
            <a:r>
              <a:rPr lang="en-US" sz="1200" dirty="0">
                <a:effectLst/>
                <a:latin typeface="Calibri" panose="020F0502020204030204" pitchFamily="34" charset="0"/>
                <a:ea typeface="Calibri" panose="020F0502020204030204" pitchFamily="34" charset="0"/>
                <a:cs typeface="Times New Roman" panose="02020603050405020304" pitchFamily="18" charset="0"/>
              </a:rPr>
              <a:t>Transition to FINDINGS as OBSTACLES</a:t>
            </a:r>
          </a:p>
          <a:p>
            <a:endParaRPr lang="en-US" dirty="0"/>
          </a:p>
        </p:txBody>
      </p:sp>
      <p:sp>
        <p:nvSpPr>
          <p:cNvPr id="4" name="Slide Number Placeholder 3"/>
          <p:cNvSpPr>
            <a:spLocks noGrp="1"/>
          </p:cNvSpPr>
          <p:nvPr>
            <p:ph type="sldNum" sz="quarter" idx="5"/>
          </p:nvPr>
        </p:nvSpPr>
        <p:spPr/>
        <p:txBody>
          <a:bodyPr/>
          <a:lstStyle/>
          <a:p>
            <a:fld id="{7DC9382D-DDBA-E44A-9C69-334536234AC6}" type="slidenum">
              <a:rPr lang="en-US" smtClean="0"/>
              <a:t>32</a:t>
            </a:fld>
            <a:endParaRPr lang="en-US"/>
          </a:p>
        </p:txBody>
      </p:sp>
    </p:spTree>
    <p:extLst>
      <p:ext uri="{BB962C8B-B14F-4D97-AF65-F5344CB8AC3E}">
        <p14:creationId xmlns:p14="http://schemas.microsoft.com/office/powerpoint/2010/main" val="41681148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learned from the stories that were out there</a:t>
            </a:r>
          </a:p>
          <a:p>
            <a:r>
              <a:rPr lang="en-US" dirty="0"/>
              <a:t>This is the model, encoded from the deductive content analysis</a:t>
            </a:r>
          </a:p>
          <a:p>
            <a:r>
              <a:rPr lang="en-US" dirty="0"/>
              <a:t>These are the pattens that we found in the stories that libraries were using</a:t>
            </a:r>
          </a:p>
          <a:p>
            <a:r>
              <a:rPr lang="en-US" dirty="0"/>
              <a:t>And that the available data could support</a:t>
            </a:r>
          </a:p>
          <a:p>
            <a:endParaRPr lang="en-US" dirty="0"/>
          </a:p>
          <a:p>
            <a:r>
              <a:rPr lang="en-US" dirty="0"/>
              <a:t>We also learned from the storytellers</a:t>
            </a:r>
          </a:p>
          <a:p>
            <a:r>
              <a:rPr lang="en-US" dirty="0"/>
              <a:t>After finding and naming these patterns, we workshopped them with real people working in the field to learn from them</a:t>
            </a:r>
          </a:p>
          <a:p>
            <a:r>
              <a:rPr lang="en-US" dirty="0"/>
              <a:t>     Just because data available supported comparisons didn’t make them valuable, In fact, it felt crass to participants.</a:t>
            </a:r>
          </a:p>
          <a:p>
            <a:r>
              <a:rPr lang="en-US" dirty="0"/>
              <a:t>        “toxic, disheartening, icky”</a:t>
            </a:r>
          </a:p>
          <a:p>
            <a:r>
              <a:rPr lang="en-US" dirty="0"/>
              <a:t>     PLs like environmental organizations are hyper-local</a:t>
            </a:r>
          </a:p>
          <a:p>
            <a:endParaRPr lang="en-US" dirty="0"/>
          </a:p>
          <a:p>
            <a:r>
              <a:rPr lang="en-US" dirty="0"/>
              <a:t>The DSTL provides</a:t>
            </a:r>
          </a:p>
          <a:p>
            <a:r>
              <a:rPr lang="en-US" dirty="0"/>
              <a:t>Storytelling guidance that builds successful justifications </a:t>
            </a:r>
          </a:p>
          <a:p>
            <a:r>
              <a:rPr lang="en-US" dirty="0"/>
              <a:t>by extracting the theoretical insights that </a:t>
            </a:r>
          </a:p>
          <a:p>
            <a:r>
              <a:rPr lang="en-US" dirty="0"/>
              <a:t>allow for abstract representation of story strategies</a:t>
            </a:r>
          </a:p>
          <a:p>
            <a:endParaRPr lang="en-US" dirty="0"/>
          </a:p>
          <a:p>
            <a:r>
              <a:rPr lang="en-US" dirty="0"/>
              <a:t>Every field that strives to justify funding for public service would need to re-examine its own stories as folklore and see the patterns</a:t>
            </a:r>
          </a:p>
        </p:txBody>
      </p:sp>
      <p:sp>
        <p:nvSpPr>
          <p:cNvPr id="4" name="Slide Number Placeholder 3"/>
          <p:cNvSpPr>
            <a:spLocks noGrp="1"/>
          </p:cNvSpPr>
          <p:nvPr>
            <p:ph type="sldNum" sz="quarter" idx="5"/>
          </p:nvPr>
        </p:nvSpPr>
        <p:spPr/>
        <p:txBody>
          <a:bodyPr/>
          <a:lstStyle/>
          <a:p>
            <a:fld id="{7DC9382D-DDBA-E44A-9C69-334536234AC6}" type="slidenum">
              <a:rPr lang="en-US" smtClean="0"/>
              <a:t>33</a:t>
            </a:fld>
            <a:endParaRPr lang="en-US"/>
          </a:p>
        </p:txBody>
      </p:sp>
    </p:spTree>
    <p:extLst>
      <p:ext uri="{BB962C8B-B14F-4D97-AF65-F5344CB8AC3E}">
        <p14:creationId xmlns:p14="http://schemas.microsoft.com/office/powerpoint/2010/main" val="28144640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C9382D-DDBA-E44A-9C69-334536234AC6}" type="slidenum">
              <a:rPr lang="en-US" smtClean="0"/>
              <a:t>34</a:t>
            </a:fld>
            <a:endParaRPr lang="en-US"/>
          </a:p>
        </p:txBody>
      </p:sp>
    </p:spTree>
    <p:extLst>
      <p:ext uri="{BB962C8B-B14F-4D97-AF65-F5344CB8AC3E}">
        <p14:creationId xmlns:p14="http://schemas.microsoft.com/office/powerpoint/2010/main" val="3856580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Trust between teller and audience</a:t>
            </a:r>
          </a:p>
          <a:p>
            <a:r>
              <a:rPr lang="en-US" dirty="0"/>
              <a:t>Kate and Zach</a:t>
            </a:r>
          </a:p>
        </p:txBody>
      </p:sp>
      <p:sp>
        <p:nvSpPr>
          <p:cNvPr id="4" name="Slide Number Placeholder 3"/>
          <p:cNvSpPr>
            <a:spLocks noGrp="1"/>
          </p:cNvSpPr>
          <p:nvPr>
            <p:ph type="sldNum" sz="quarter" idx="5"/>
          </p:nvPr>
        </p:nvSpPr>
        <p:spPr/>
        <p:txBody>
          <a:bodyPr/>
          <a:lstStyle/>
          <a:p>
            <a:fld id="{48261105-4E88-A244-A429-1EEB8C8E7033}" type="slidenum">
              <a:rPr lang="en-US" smtClean="0"/>
              <a:t>4</a:t>
            </a:fld>
            <a:endParaRPr lang="en-US"/>
          </a:p>
        </p:txBody>
      </p:sp>
    </p:spTree>
    <p:extLst>
      <p:ext uri="{BB962C8B-B14F-4D97-AF65-F5344CB8AC3E}">
        <p14:creationId xmlns:p14="http://schemas.microsoft.com/office/powerpoint/2010/main" val="27635744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C9382D-DDBA-E44A-9C69-334536234AC6}" type="slidenum">
              <a:rPr lang="en-US" smtClean="0"/>
              <a:t>35</a:t>
            </a:fld>
            <a:endParaRPr lang="en-US"/>
          </a:p>
        </p:txBody>
      </p:sp>
    </p:spTree>
    <p:extLst>
      <p:ext uri="{BB962C8B-B14F-4D97-AF65-F5344CB8AC3E}">
        <p14:creationId xmlns:p14="http://schemas.microsoft.com/office/powerpoint/2010/main" val="34787485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C9382D-DDBA-E44A-9C69-334536234AC6}" type="slidenum">
              <a:rPr lang="en-US" smtClean="0"/>
              <a:t>37</a:t>
            </a:fld>
            <a:endParaRPr lang="en-US"/>
          </a:p>
        </p:txBody>
      </p:sp>
    </p:spTree>
    <p:extLst>
      <p:ext uri="{BB962C8B-B14F-4D97-AF65-F5344CB8AC3E}">
        <p14:creationId xmlns:p14="http://schemas.microsoft.com/office/powerpoint/2010/main" val="34218812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THREE-QUARTER TIME POINT, 3:15</a:t>
            </a:r>
          </a:p>
          <a:p>
            <a:endParaRPr lang="en-US" dirty="0"/>
          </a:p>
          <a:p>
            <a:r>
              <a:rPr lang="en-US" dirty="0"/>
              <a:t>From the storytellers, identified these patterns</a:t>
            </a:r>
          </a:p>
        </p:txBody>
      </p:sp>
      <p:sp>
        <p:nvSpPr>
          <p:cNvPr id="4" name="Slide Number Placeholder 3"/>
          <p:cNvSpPr>
            <a:spLocks noGrp="1"/>
          </p:cNvSpPr>
          <p:nvPr>
            <p:ph type="sldNum" sz="quarter" idx="5"/>
          </p:nvPr>
        </p:nvSpPr>
        <p:spPr/>
        <p:txBody>
          <a:bodyPr/>
          <a:lstStyle/>
          <a:p>
            <a:fld id="{7DC9382D-DDBA-E44A-9C69-334536234AC6}" type="slidenum">
              <a:rPr lang="en-US" smtClean="0"/>
              <a:t>39</a:t>
            </a:fld>
            <a:endParaRPr lang="en-US"/>
          </a:p>
        </p:txBody>
      </p:sp>
    </p:spTree>
    <p:extLst>
      <p:ext uri="{BB962C8B-B14F-4D97-AF65-F5344CB8AC3E}">
        <p14:creationId xmlns:p14="http://schemas.microsoft.com/office/powerpoint/2010/main" val="31396695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emotion and information are connected</a:t>
            </a:r>
          </a:p>
          <a:p>
            <a:r>
              <a:rPr lang="en-US" dirty="0"/>
              <a:t>Awe</a:t>
            </a:r>
          </a:p>
          <a:p>
            <a:r>
              <a:rPr lang="en-US" dirty="0"/>
              <a:t>Stability</a:t>
            </a:r>
          </a:p>
          <a:p>
            <a:r>
              <a:rPr lang="en-US" dirty="0"/>
              <a:t>Suspense</a:t>
            </a:r>
          </a:p>
          <a:p>
            <a:endParaRPr lang="en-US" dirty="0"/>
          </a:p>
        </p:txBody>
      </p:sp>
      <p:sp>
        <p:nvSpPr>
          <p:cNvPr id="4" name="Slide Number Placeholder 3"/>
          <p:cNvSpPr>
            <a:spLocks noGrp="1"/>
          </p:cNvSpPr>
          <p:nvPr>
            <p:ph type="sldNum" sz="quarter" idx="5"/>
          </p:nvPr>
        </p:nvSpPr>
        <p:spPr/>
        <p:txBody>
          <a:bodyPr/>
          <a:lstStyle/>
          <a:p>
            <a:fld id="{7DC9382D-DDBA-E44A-9C69-334536234AC6}" type="slidenum">
              <a:rPr lang="en-US" smtClean="0"/>
              <a:t>40</a:t>
            </a:fld>
            <a:endParaRPr lang="en-US"/>
          </a:p>
        </p:txBody>
      </p:sp>
    </p:spTree>
    <p:extLst>
      <p:ext uri="{BB962C8B-B14F-4D97-AF65-F5344CB8AC3E}">
        <p14:creationId xmlns:p14="http://schemas.microsoft.com/office/powerpoint/2010/main" val="38690689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to teller-our first goal</a:t>
            </a:r>
          </a:p>
          <a:p>
            <a:endParaRPr lang="en-US" dirty="0"/>
          </a:p>
        </p:txBody>
      </p:sp>
      <p:sp>
        <p:nvSpPr>
          <p:cNvPr id="4" name="Slide Number Placeholder 3"/>
          <p:cNvSpPr>
            <a:spLocks noGrp="1"/>
          </p:cNvSpPr>
          <p:nvPr>
            <p:ph type="sldNum" sz="quarter" idx="5"/>
          </p:nvPr>
        </p:nvSpPr>
        <p:spPr/>
        <p:txBody>
          <a:bodyPr/>
          <a:lstStyle/>
          <a:p>
            <a:fld id="{7DC9382D-DDBA-E44A-9C69-334536234AC6}" type="slidenum">
              <a:rPr lang="en-US" smtClean="0"/>
              <a:t>41</a:t>
            </a:fld>
            <a:endParaRPr lang="en-US"/>
          </a:p>
        </p:txBody>
      </p:sp>
    </p:spTree>
    <p:extLst>
      <p:ext uri="{BB962C8B-B14F-4D97-AF65-F5344CB8AC3E}">
        <p14:creationId xmlns:p14="http://schemas.microsoft.com/office/powerpoint/2010/main" val="23251154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Dig Deeper, story of </a:t>
            </a:r>
            <a:r>
              <a:rPr lang="en-US" sz="1200" kern="1200">
                <a:solidFill>
                  <a:schemeClr val="tx1"/>
                </a:solidFill>
                <a:effectLst/>
                <a:latin typeface="+mn-lt"/>
                <a:ea typeface="+mn-ea"/>
                <a:cs typeface="+mn-cs"/>
              </a:rPr>
              <a:t>library renovation</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bigger goal: data to teller to teller. Retelling. </a:t>
            </a:r>
          </a:p>
          <a:p>
            <a:pPr lvl="0"/>
            <a:r>
              <a:rPr lang="en-US" sz="1200" kern="1200" dirty="0">
                <a:solidFill>
                  <a:schemeClr val="tx1"/>
                </a:solidFill>
                <a:effectLst/>
                <a:latin typeface="+mn-lt"/>
                <a:ea typeface="+mn-ea"/>
                <a:cs typeface="+mn-cs"/>
              </a:rPr>
              <a:t>For example, warn your friends: Did you know that those rental costs for internet access add up?</a:t>
            </a:r>
          </a:p>
          <a:p>
            <a:pPr lvl="1"/>
            <a:r>
              <a:rPr lang="en-US" sz="1200" kern="1200" dirty="0">
                <a:solidFill>
                  <a:schemeClr val="tx1"/>
                </a:solidFill>
                <a:effectLst/>
                <a:latin typeface="+mn-lt"/>
                <a:ea typeface="+mn-ea"/>
                <a:cs typeface="+mn-cs"/>
              </a:rPr>
              <a:t>We need to tell stories that sustain beyond the moment of first telling. </a:t>
            </a:r>
          </a:p>
          <a:p>
            <a:pPr lvl="1"/>
            <a:r>
              <a:rPr lang="en-US" sz="1200" kern="1200" dirty="0">
                <a:solidFill>
                  <a:schemeClr val="tx1"/>
                </a:solidFill>
                <a:effectLst/>
                <a:latin typeface="+mn-lt"/>
                <a:ea typeface="+mn-ea"/>
                <a:cs typeface="+mn-cs"/>
              </a:rPr>
              <a:t>How will we know? We check in with audiences, especially practice audiences.</a:t>
            </a:r>
          </a:p>
          <a:p>
            <a:pPr lvl="1"/>
            <a:r>
              <a:rPr lang="en-US" sz="1200" kern="1200" dirty="0">
                <a:solidFill>
                  <a:schemeClr val="tx1"/>
                </a:solidFill>
                <a:effectLst/>
                <a:latin typeface="+mn-lt"/>
                <a:ea typeface="+mn-ea"/>
                <a:cs typeface="+mn-cs"/>
              </a:rPr>
              <a:t>Ask: What did you hear, ask them to tell it back to you</a:t>
            </a:r>
          </a:p>
          <a:p>
            <a:endParaRPr lang="en-US" dirty="0"/>
          </a:p>
          <a:p>
            <a:r>
              <a:rPr lang="en-US" dirty="0"/>
              <a:t>Libraries eliminating fines is good, but some barriers still persist.</a:t>
            </a:r>
          </a:p>
          <a:p>
            <a:endParaRPr lang="en-US" dirty="0"/>
          </a:p>
        </p:txBody>
      </p:sp>
      <p:sp>
        <p:nvSpPr>
          <p:cNvPr id="4" name="Slide Number Placeholder 3"/>
          <p:cNvSpPr>
            <a:spLocks noGrp="1"/>
          </p:cNvSpPr>
          <p:nvPr>
            <p:ph type="sldNum" sz="quarter" idx="5"/>
          </p:nvPr>
        </p:nvSpPr>
        <p:spPr/>
        <p:txBody>
          <a:bodyPr/>
          <a:lstStyle/>
          <a:p>
            <a:fld id="{7DC9382D-DDBA-E44A-9C69-334536234AC6}" type="slidenum">
              <a:rPr lang="en-US" smtClean="0"/>
              <a:t>42</a:t>
            </a:fld>
            <a:endParaRPr lang="en-US"/>
          </a:p>
        </p:txBody>
      </p:sp>
    </p:spTree>
    <p:extLst>
      <p:ext uri="{BB962C8B-B14F-4D97-AF65-F5344CB8AC3E}">
        <p14:creationId xmlns:p14="http://schemas.microsoft.com/office/powerpoint/2010/main" val="25275709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C9382D-DDBA-E44A-9C69-334536234AC6}" type="slidenum">
              <a:rPr lang="en-US" smtClean="0"/>
              <a:t>44</a:t>
            </a:fld>
            <a:endParaRPr lang="en-US"/>
          </a:p>
        </p:txBody>
      </p:sp>
    </p:spTree>
    <p:extLst>
      <p:ext uri="{BB962C8B-B14F-4D97-AF65-F5344CB8AC3E}">
        <p14:creationId xmlns:p14="http://schemas.microsoft.com/office/powerpoint/2010/main" val="33823767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60 min mark, 10 mins on this slide to 70min/9:40</a:t>
            </a:r>
          </a:p>
          <a:p>
            <a:r>
              <a:rPr lang="en-US" dirty="0"/>
              <a:t>Talk to someone for about 4 minutes, 2 minutes each</a:t>
            </a:r>
          </a:p>
          <a:p>
            <a:endParaRPr lang="en-US" dirty="0"/>
          </a:p>
          <a:p>
            <a:r>
              <a:rPr lang="en-US" dirty="0"/>
              <a:t>If you’re stuck, think about these:</a:t>
            </a:r>
          </a:p>
          <a:p>
            <a:pPr marL="171450" indent="-171450">
              <a:buFont typeface="Arial" panose="020B0604020202020204" pitchFamily="34" charset="0"/>
              <a:buChar char="•"/>
            </a:pPr>
            <a:r>
              <a:rPr lang="en-US" dirty="0"/>
              <a:t>Continuity of popular programming</a:t>
            </a:r>
          </a:p>
          <a:p>
            <a:pPr marL="171450" indent="-171450">
              <a:buFont typeface="Arial" panose="020B0604020202020204" pitchFamily="34" charset="0"/>
              <a:buChar char="•"/>
            </a:pPr>
            <a:r>
              <a:rPr lang="en-US" dirty="0"/>
              <a:t>Transformation to make popular programs result in more usage increases</a:t>
            </a:r>
          </a:p>
          <a:p>
            <a:pPr marL="171450" indent="-171450">
              <a:buFont typeface="Arial" panose="020B0604020202020204" pitchFamily="34" charset="0"/>
              <a:buChar char="•"/>
            </a:pPr>
            <a:r>
              <a:rPr lang="en-US" dirty="0"/>
              <a:t>Discovery: What makes a program popular? What does the community not already know about the library?</a:t>
            </a:r>
          </a:p>
          <a:p>
            <a:pPr marL="0" indent="0">
              <a:buFont typeface="Arial" panose="020B0604020202020204" pitchFamily="34" charset="0"/>
              <a:buNone/>
            </a:pPr>
            <a:r>
              <a:rPr lang="en-US" dirty="0"/>
              <a:t> </a:t>
            </a:r>
          </a:p>
          <a:p>
            <a:pPr marL="0" indent="0">
              <a:buFont typeface="Arial" panose="020B0604020202020204" pitchFamily="34" charset="0"/>
              <a:buNone/>
            </a:pPr>
            <a:r>
              <a:rPr lang="en-US" dirty="0"/>
              <a:t>Share out afterwards</a:t>
            </a:r>
          </a:p>
        </p:txBody>
      </p:sp>
      <p:sp>
        <p:nvSpPr>
          <p:cNvPr id="4" name="Slide Number Placeholder 3"/>
          <p:cNvSpPr>
            <a:spLocks noGrp="1"/>
          </p:cNvSpPr>
          <p:nvPr>
            <p:ph type="sldNum" sz="quarter" idx="5"/>
          </p:nvPr>
        </p:nvSpPr>
        <p:spPr/>
        <p:txBody>
          <a:bodyPr/>
          <a:lstStyle/>
          <a:p>
            <a:fld id="{7DC9382D-DDBA-E44A-9C69-334536234AC6}" type="slidenum">
              <a:rPr lang="en-US" smtClean="0"/>
              <a:t>45</a:t>
            </a:fld>
            <a:endParaRPr lang="en-US"/>
          </a:p>
        </p:txBody>
      </p:sp>
    </p:spTree>
    <p:extLst>
      <p:ext uri="{BB962C8B-B14F-4D97-AF65-F5344CB8AC3E}">
        <p14:creationId xmlns:p14="http://schemas.microsoft.com/office/powerpoint/2010/main" val="21768638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F5F6FBB5-4CF1-6F46-A8ED-1FC8A3404F7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Notes Placeholder 2">
            <a:extLst>
              <a:ext uri="{FF2B5EF4-FFF2-40B4-BE49-F238E27FC236}">
                <a16:creationId xmlns:a16="http://schemas.microsoft.com/office/drawing/2014/main" id="{CB43FF08-B9A0-864C-B132-9C7190ACD1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Beginning, middle, end, yes, but a list has these too</a:t>
            </a:r>
          </a:p>
          <a:p>
            <a:r>
              <a:rPr lang="en-US" sz="1200" kern="1200" dirty="0">
                <a:solidFill>
                  <a:schemeClr val="tx1"/>
                </a:solidFill>
                <a:effectLst/>
                <a:latin typeface="+mn-lt"/>
                <a:ea typeface="+mn-ea"/>
                <a:cs typeface="+mn-cs"/>
              </a:rPr>
              <a:t>What makes story different is the intertwining of information and emotion, and middles are hard</a:t>
            </a:r>
          </a:p>
          <a:p>
            <a:endParaRPr lang="en-US" altLang="en-US" dirty="0"/>
          </a:p>
          <a:p>
            <a:r>
              <a:rPr lang="en-US" altLang="en-US" dirty="0"/>
              <a:t>Big campaign to expand the library taxing district. Smaller than school district, so uneven access. Some kids could have cards, some could not.</a:t>
            </a:r>
          </a:p>
          <a:p>
            <a:endParaRPr lang="en-US" altLang="en-US" dirty="0"/>
          </a:p>
          <a:p>
            <a:pPr marL="171450" indent="-171450">
              <a:buFont typeface="Arial" panose="020B0604020202020204" pitchFamily="34" charset="0"/>
              <a:buChar char="•"/>
            </a:pPr>
            <a:r>
              <a:rPr lang="en-US" altLang="en-US" dirty="0"/>
              <a:t>“Demonstration district” gave everyone in the school district temporary access to working library cards for a limited time</a:t>
            </a:r>
          </a:p>
          <a:p>
            <a:pPr marL="171450" indent="-171450">
              <a:buFont typeface="Arial" panose="020B0604020202020204" pitchFamily="34" charset="0"/>
              <a:buChar char="•"/>
            </a:pPr>
            <a:r>
              <a:rPr lang="en-US" altLang="en-US" dirty="0"/>
              <a:t>Publicized this offer: farmer’s market, grocery stores, school open houses, skating rink. Everywhere!</a:t>
            </a:r>
          </a:p>
          <a:p>
            <a:pPr marL="171450" indent="-171450">
              <a:buFont typeface="Arial" panose="020B0604020202020204" pitchFamily="34" charset="0"/>
              <a:buChar char="•"/>
            </a:pPr>
            <a:r>
              <a:rPr lang="en-US" altLang="en-US" dirty="0"/>
              <a:t>Could not lobby for the change to district, could only explain the temporary offer and give information that this would be on the ballot. Difficult!</a:t>
            </a:r>
          </a:p>
          <a:p>
            <a:endParaRPr lang="en-US" altLang="en-US" dirty="0"/>
          </a:p>
          <a:p>
            <a:r>
              <a:rPr lang="en-US" altLang="en-US" dirty="0"/>
              <a:t>Ultimately, ballot measure failed, but the demonstration increased awareness so that kids outside of the library taxing district could come to the library and use resources even without a library card.</a:t>
            </a:r>
          </a:p>
        </p:txBody>
      </p:sp>
      <p:sp>
        <p:nvSpPr>
          <p:cNvPr id="27651" name="Slide Number Placeholder 3">
            <a:extLst>
              <a:ext uri="{FF2B5EF4-FFF2-40B4-BE49-F238E27FC236}">
                <a16:creationId xmlns:a16="http://schemas.microsoft.com/office/drawing/2014/main" id="{9CA712DA-F153-9543-A6E8-1418366336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fld id="{AEF65869-6F1B-F84C-8AFF-8EAE792BD529}" type="slidenum">
              <a:rPr lang="en-US" altLang="en-US" smtClean="0"/>
              <a:pPr/>
              <a:t>46</a:t>
            </a:fld>
            <a:endParaRPr lang="en-US" altLang="en-US"/>
          </a:p>
        </p:txBody>
      </p:sp>
    </p:spTree>
    <p:extLst>
      <p:ext uri="{BB962C8B-B14F-4D97-AF65-F5344CB8AC3E}">
        <p14:creationId xmlns:p14="http://schemas.microsoft.com/office/powerpoint/2010/main" val="1564699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AF015F59-4BCF-DF40-9438-AE870868485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B9F44603-2530-8A45-9BE6-A35CFE3B0C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a:r>
              <a:rPr lang="en-US" sz="1200" kern="1200" dirty="0">
                <a:solidFill>
                  <a:schemeClr val="tx1"/>
                </a:solidFill>
                <a:effectLst/>
                <a:latin typeface="+mn-lt"/>
                <a:ea typeface="+mn-ea"/>
                <a:cs typeface="+mn-cs"/>
              </a:rPr>
              <a:t>Rising action</a:t>
            </a:r>
          </a:p>
          <a:p>
            <a:pPr lvl="1"/>
            <a:r>
              <a:rPr lang="en-US" sz="1200" kern="1200" dirty="0">
                <a:solidFill>
                  <a:schemeClr val="tx1"/>
                </a:solidFill>
                <a:effectLst/>
                <a:latin typeface="+mn-lt"/>
                <a:ea typeface="+mn-ea"/>
                <a:cs typeface="+mn-cs"/>
              </a:rPr>
              <a:t>increasing information and emotional tension. What sequence can do this?</a:t>
            </a:r>
          </a:p>
          <a:p>
            <a:endParaRPr lang="en-US" altLang="en-US" dirty="0"/>
          </a:p>
          <a:p>
            <a:pPr marL="171450" indent="-171450">
              <a:buFont typeface="Arial" panose="020B0604020202020204" pitchFamily="34" charset="0"/>
              <a:buChar char="•"/>
            </a:pPr>
            <a:r>
              <a:rPr lang="en-US" altLang="en-US" dirty="0"/>
              <a:t>“Demonstration district” gave everyone in the school district temporary access to the library for a limited time</a:t>
            </a:r>
          </a:p>
          <a:p>
            <a:pPr marL="171450" indent="-171450">
              <a:buFont typeface="Arial" panose="020B0604020202020204" pitchFamily="34" charset="0"/>
              <a:buChar char="•"/>
            </a:pPr>
            <a:r>
              <a:rPr lang="en-US" altLang="en-US" dirty="0"/>
              <a:t>Publicized this offer: farmer’s market, school open houses, skating rink. Everywhere!</a:t>
            </a:r>
          </a:p>
          <a:p>
            <a:pPr marL="171450" indent="-171450">
              <a:buFont typeface="Arial" panose="020B0604020202020204" pitchFamily="34" charset="0"/>
              <a:buChar char="•"/>
            </a:pPr>
            <a:r>
              <a:rPr lang="en-US" altLang="en-US" dirty="0"/>
              <a:t>Could not lobby for the change to district, could only explain the temporary offer and give information that this would be on the ballot. Difficult!</a:t>
            </a:r>
          </a:p>
          <a:p>
            <a:endParaRPr lang="en-US" altLang="en-US" dirty="0"/>
          </a:p>
        </p:txBody>
      </p:sp>
      <p:sp>
        <p:nvSpPr>
          <p:cNvPr id="29699" name="Slide Number Placeholder 3">
            <a:extLst>
              <a:ext uri="{FF2B5EF4-FFF2-40B4-BE49-F238E27FC236}">
                <a16:creationId xmlns:a16="http://schemas.microsoft.com/office/drawing/2014/main" id="{4E508CC5-7A58-C645-BF8A-0CDD828405D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fld id="{5E70AA87-F820-914F-9EAA-5940F24E2D35}" type="slidenum">
              <a:rPr lang="en-US" altLang="en-US" smtClean="0"/>
              <a:pPr/>
              <a:t>47</a:t>
            </a:fld>
            <a:endParaRPr lang="en-US" altLang="en-US"/>
          </a:p>
        </p:txBody>
      </p:sp>
    </p:spTree>
    <p:extLst>
      <p:ext uri="{BB962C8B-B14F-4D97-AF65-F5344CB8AC3E}">
        <p14:creationId xmlns:p14="http://schemas.microsoft.com/office/powerpoint/2010/main" val="1558849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Storytelling for fundraising across the Univ of Illinois statewide system</a:t>
            </a:r>
          </a:p>
        </p:txBody>
      </p:sp>
      <p:sp>
        <p:nvSpPr>
          <p:cNvPr id="4" name="Slide Number Placeholder 3"/>
          <p:cNvSpPr>
            <a:spLocks noGrp="1"/>
          </p:cNvSpPr>
          <p:nvPr>
            <p:ph type="sldNum" sz="quarter" idx="5"/>
          </p:nvPr>
        </p:nvSpPr>
        <p:spPr/>
        <p:txBody>
          <a:bodyPr/>
          <a:lstStyle/>
          <a:p>
            <a:fld id="{7DC9382D-DDBA-E44A-9C69-334536234AC6}" type="slidenum">
              <a:rPr lang="en-US" smtClean="0"/>
              <a:t>5</a:t>
            </a:fld>
            <a:endParaRPr lang="en-US"/>
          </a:p>
        </p:txBody>
      </p:sp>
    </p:spTree>
    <p:extLst>
      <p:ext uri="{BB962C8B-B14F-4D97-AF65-F5344CB8AC3E}">
        <p14:creationId xmlns:p14="http://schemas.microsoft.com/office/powerpoint/2010/main" val="17780835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8BE2C87B-4222-B142-8FCB-A45229D29FE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Notes Placeholder 2">
            <a:extLst>
              <a:ext uri="{FF2B5EF4-FFF2-40B4-BE49-F238E27FC236}">
                <a16:creationId xmlns:a16="http://schemas.microsoft.com/office/drawing/2014/main" id="{76AECB50-C277-D346-8D7F-C7D55BC9576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15 MINUTES</a:t>
            </a:r>
            <a:r>
              <a:rPr lang="en-US" sz="1200" kern="1200" dirty="0">
                <a:solidFill>
                  <a:schemeClr val="tx1"/>
                </a:solidFill>
                <a:effectLst/>
                <a:latin typeface="+mn-lt"/>
                <a:ea typeface="+mn-ea"/>
                <a:cs typeface="+mn-cs"/>
              </a:rPr>
              <a:t>) </a:t>
            </a:r>
            <a:r>
              <a:rPr lang="en-US" altLang="en-US" dirty="0"/>
              <a:t>3 structures. First one: </a:t>
            </a:r>
            <a:r>
              <a:rPr lang="en-US" altLang="en-US" dirty="0" err="1"/>
              <a:t>Equlibrium</a:t>
            </a:r>
            <a:r>
              <a:rPr lang="en-US" altLang="en-US" dirty="0"/>
              <a:t>. Find trouble? Good, now find the resolution.</a:t>
            </a:r>
          </a:p>
          <a:p>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Equilibrium, continuity, recovery from disturbance</a:t>
            </a:r>
          </a:p>
          <a:p>
            <a:endParaRPr lang="en-US" altLang="en-US" dirty="0"/>
          </a:p>
        </p:txBody>
      </p:sp>
      <p:sp>
        <p:nvSpPr>
          <p:cNvPr id="48131" name="Slide Number Placeholder 3">
            <a:extLst>
              <a:ext uri="{FF2B5EF4-FFF2-40B4-BE49-F238E27FC236}">
                <a16:creationId xmlns:a16="http://schemas.microsoft.com/office/drawing/2014/main" id="{4E332727-0414-AA4E-A433-C03D2771D33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fld id="{3C4A9CF9-99FE-A042-A08D-270933DDFE5E}" type="slidenum">
              <a:rPr lang="en-US" altLang="en-US" smtClean="0"/>
              <a:pPr/>
              <a:t>48</a:t>
            </a:fld>
            <a:endParaRPr lang="en-US" altLang="en-US"/>
          </a:p>
        </p:txBody>
      </p:sp>
    </p:spTree>
    <p:extLst>
      <p:ext uri="{BB962C8B-B14F-4D97-AF65-F5344CB8AC3E}">
        <p14:creationId xmlns:p14="http://schemas.microsoft.com/office/powerpoint/2010/main" val="6960528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77B32818-5028-1745-9174-3258DA3F8D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8" name="Notes Placeholder 2">
            <a:extLst>
              <a:ext uri="{FF2B5EF4-FFF2-40B4-BE49-F238E27FC236}">
                <a16:creationId xmlns:a16="http://schemas.microsoft.com/office/drawing/2014/main" id="{58404775-ED5F-CF43-83C0-63735681FC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a:r>
              <a:rPr lang="en-US" sz="1200" kern="1200" dirty="0">
                <a:solidFill>
                  <a:schemeClr val="tx1"/>
                </a:solidFill>
                <a:effectLst/>
                <a:latin typeface="+mn-lt"/>
                <a:ea typeface="+mn-ea"/>
                <a:cs typeface="+mn-cs"/>
              </a:rPr>
              <a:t>Still pool, big splash, still pool again. </a:t>
            </a:r>
          </a:p>
          <a:p>
            <a:pPr lvl="1"/>
            <a:r>
              <a:rPr lang="en-US" sz="1200" kern="1200" dirty="0">
                <a:solidFill>
                  <a:schemeClr val="tx1"/>
                </a:solidFill>
                <a:effectLst/>
                <a:latin typeface="+mn-lt"/>
                <a:ea typeface="+mn-ea"/>
                <a:cs typeface="+mn-cs"/>
              </a:rPr>
              <a:t>Think “despite the challenges of Covid, we sustained service to people without homes or jobs in our computer lab. Here’s what we learned, here’s what we did. Example: installed software to allow librarians to control computer remotely, to help with filling out housing or job applications &amp; maintain 6 ft distance.”</a:t>
            </a:r>
          </a:p>
          <a:p>
            <a:endParaRPr lang="en-US" altLang="en-US" dirty="0"/>
          </a:p>
          <a:p>
            <a:endParaRPr lang="en-US" altLang="en-US" dirty="0"/>
          </a:p>
          <a:p>
            <a:r>
              <a:rPr lang="en-US" altLang="en-US" dirty="0"/>
              <a:t>Feeling is that of a still pool, disrupted, and then still again.</a:t>
            </a:r>
          </a:p>
        </p:txBody>
      </p:sp>
      <p:sp>
        <p:nvSpPr>
          <p:cNvPr id="50179" name="Slide Number Placeholder 3">
            <a:extLst>
              <a:ext uri="{FF2B5EF4-FFF2-40B4-BE49-F238E27FC236}">
                <a16:creationId xmlns:a16="http://schemas.microsoft.com/office/drawing/2014/main" id="{3968A33F-E5B1-B545-B03B-98E33245CE8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fld id="{477F7343-12EE-3A4D-9092-6F1476D30B0D}" type="slidenum">
              <a:rPr lang="en-US" altLang="en-US" smtClean="0"/>
              <a:pPr/>
              <a:t>49</a:t>
            </a:fld>
            <a:endParaRPr lang="en-US" altLang="en-US"/>
          </a:p>
        </p:txBody>
      </p:sp>
    </p:spTree>
    <p:extLst>
      <p:ext uri="{BB962C8B-B14F-4D97-AF65-F5344CB8AC3E}">
        <p14:creationId xmlns:p14="http://schemas.microsoft.com/office/powerpoint/2010/main" val="24596535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C9382D-DDBA-E44A-9C69-334536234AC6}" type="slidenum">
              <a:rPr lang="en-US" smtClean="0"/>
              <a:t>51</a:t>
            </a:fld>
            <a:endParaRPr lang="en-US"/>
          </a:p>
        </p:txBody>
      </p:sp>
    </p:spTree>
    <p:extLst>
      <p:ext uri="{BB962C8B-B14F-4D97-AF65-F5344CB8AC3E}">
        <p14:creationId xmlns:p14="http://schemas.microsoft.com/office/powerpoint/2010/main" val="2245533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a:extLst>
              <a:ext uri="{FF2B5EF4-FFF2-40B4-BE49-F238E27FC236}">
                <a16:creationId xmlns:a16="http://schemas.microsoft.com/office/drawing/2014/main" id="{29AFCC11-6E9C-6D42-9AD4-ED1B68EDC49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6" name="Notes Placeholder 2">
            <a:extLst>
              <a:ext uri="{FF2B5EF4-FFF2-40B4-BE49-F238E27FC236}">
                <a16:creationId xmlns:a16="http://schemas.microsoft.com/office/drawing/2014/main" id="{A6A3A681-57F1-CD4B-ABC3-AB2725E9DBF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Hero’s journey, story of transformation, overcoming obstacles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Think awe, amazing accomplishments. Superhero stuff. Think </a:t>
            </a:r>
          </a:p>
          <a:p>
            <a:pPr lvl="1"/>
            <a:r>
              <a:rPr lang="en-US" sz="1200" kern="1200" dirty="0">
                <a:solidFill>
                  <a:schemeClr val="tx1"/>
                </a:solidFill>
                <a:effectLst/>
                <a:latin typeface="+mn-lt"/>
                <a:ea typeface="+mn-ea"/>
                <a:cs typeface="+mn-cs"/>
              </a:rPr>
              <a:t>“how the library helped one person get a job so they could stop living in their car and rent an apartment.” Reaction should be “wow, the library can do that?”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 person’s story may be “anecdata” or it may be inspirational to help make sense of data. But focusing on one person can help to overcome the phenomenon of numbness when we are flooded</a:t>
            </a:r>
          </a:p>
          <a:p>
            <a:endParaRPr lang="en-US" altLang="en-US" dirty="0"/>
          </a:p>
        </p:txBody>
      </p:sp>
      <p:sp>
        <p:nvSpPr>
          <p:cNvPr id="52227" name="Slide Number Placeholder 3">
            <a:extLst>
              <a:ext uri="{FF2B5EF4-FFF2-40B4-BE49-F238E27FC236}">
                <a16:creationId xmlns:a16="http://schemas.microsoft.com/office/drawing/2014/main" id="{67C208FE-3D9C-9540-B69F-AC19586D6CD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fld id="{0F2F1AFC-3FD8-0441-8883-8663725F21E1}" type="slidenum">
              <a:rPr lang="en-US" altLang="en-US" smtClean="0"/>
              <a:pPr/>
              <a:t>53</a:t>
            </a:fld>
            <a:endParaRPr lang="en-US" altLang="en-US"/>
          </a:p>
        </p:txBody>
      </p:sp>
    </p:spTree>
    <p:extLst>
      <p:ext uri="{BB962C8B-B14F-4D97-AF65-F5344CB8AC3E}">
        <p14:creationId xmlns:p14="http://schemas.microsoft.com/office/powerpoint/2010/main" val="15737787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86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Only danger: Superheroes, not most of us. Breaks trust. </a:t>
            </a:r>
          </a:p>
          <a:p>
            <a:r>
              <a:rPr lang="en-US" altLang="en-US" dirty="0"/>
              <a:t>Feeling should be that of awe.</a:t>
            </a:r>
          </a:p>
        </p:txBody>
      </p:sp>
      <p:sp>
        <p:nvSpPr>
          <p:cNvPr id="686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Rockwell" charset="0"/>
                <a:ea typeface="ＭＳ Ｐゴシック" charset="-128"/>
              </a:defRPr>
            </a:lvl1pPr>
            <a:lvl2pPr marL="742950" indent="-285750">
              <a:defRPr>
                <a:solidFill>
                  <a:schemeClr val="tx1"/>
                </a:solidFill>
                <a:latin typeface="Rockwell" charset="0"/>
                <a:ea typeface="ＭＳ Ｐゴシック" charset="-128"/>
              </a:defRPr>
            </a:lvl2pPr>
            <a:lvl3pPr marL="1143000" indent="-228600">
              <a:defRPr>
                <a:solidFill>
                  <a:schemeClr val="tx1"/>
                </a:solidFill>
                <a:latin typeface="Rockwell" charset="0"/>
                <a:ea typeface="ＭＳ Ｐゴシック" charset="-128"/>
              </a:defRPr>
            </a:lvl3pPr>
            <a:lvl4pPr marL="1600200" indent="-228600">
              <a:defRPr>
                <a:solidFill>
                  <a:schemeClr val="tx1"/>
                </a:solidFill>
                <a:latin typeface="Rockwell" charset="0"/>
                <a:ea typeface="ＭＳ Ｐゴシック" charset="-128"/>
              </a:defRPr>
            </a:lvl4pPr>
            <a:lvl5pPr marL="2057400" indent="-228600">
              <a:defRPr>
                <a:solidFill>
                  <a:schemeClr val="tx1"/>
                </a:solidFill>
                <a:latin typeface="Rockwel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Rockwel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Rockwel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Rockwel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Rockwell" charset="0"/>
                <a:ea typeface="ＭＳ Ｐゴシック" charset="-128"/>
              </a:defRPr>
            </a:lvl9pPr>
          </a:lstStyle>
          <a:p>
            <a:fld id="{1EF6BD2D-442A-2649-8B3A-3FE15C2EB34F}" type="slidenum">
              <a:rPr lang="en-US" altLang="en-US"/>
              <a:pPr/>
              <a:t>54</a:t>
            </a:fld>
            <a:endParaRPr lang="en-US" altLang="en-US"/>
          </a:p>
        </p:txBody>
      </p:sp>
    </p:spTree>
    <p:extLst>
      <p:ext uri="{BB962C8B-B14F-4D97-AF65-F5344CB8AC3E}">
        <p14:creationId xmlns:p14="http://schemas.microsoft.com/office/powerpoint/2010/main" val="26130970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a:extLst>
              <a:ext uri="{FF2B5EF4-FFF2-40B4-BE49-F238E27FC236}">
                <a16:creationId xmlns:a16="http://schemas.microsoft.com/office/drawing/2014/main" id="{EF7BE874-0EF8-9042-9A94-DAA4E58F38B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Notes Placeholder 2">
            <a:extLst>
              <a:ext uri="{FF2B5EF4-FFF2-40B4-BE49-F238E27FC236}">
                <a16:creationId xmlns:a16="http://schemas.microsoft.com/office/drawing/2014/main" id="{DE0DAFF7-5CC9-E74D-B2DD-03AD3E6A2F1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Bangla Sangam MN" panose="02000000000000000000" pitchFamily="2" charset="0"/>
                <a:ea typeface="Bangla Sangam MN" panose="02000000000000000000" pitchFamily="2" charset="0"/>
                <a:cs typeface="Bangla Sangam MN" panose="02000000000000000000" pitchFamily="2" charset="0"/>
              </a:rPr>
              <a:t>Leading an audience through information. Revealing more as you go.</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1200" kern="1200" dirty="0">
                <a:solidFill>
                  <a:schemeClr val="tx1"/>
                </a:solidFill>
                <a:effectLst/>
                <a:latin typeface="+mn-lt"/>
                <a:ea typeface="+mn-ea"/>
                <a:cs typeface="+mn-cs"/>
              </a:rPr>
              <a:t>Enigma, story of exploration and discovery. Learning, exploring data, coming to understand something complex, difficult, mysterious</a:t>
            </a:r>
          </a:p>
          <a:p>
            <a:pPr eaLnBrk="1" hangingPunct="1">
              <a:spcBef>
                <a:spcPct val="0"/>
              </a:spcBef>
            </a:pPr>
            <a:endParaRPr lang="en-US" altLang="en-US" dirty="0">
              <a:latin typeface="Bangla Sangam MN" panose="02000000000000000000" pitchFamily="2" charset="0"/>
              <a:ea typeface="Bangla Sangam MN" panose="02000000000000000000" pitchFamily="2" charset="0"/>
              <a:cs typeface="Bangla Sangam MN" panose="02000000000000000000" pitchFamily="2" charset="0"/>
            </a:endParaRPr>
          </a:p>
          <a:p>
            <a:pPr eaLnBrk="1" hangingPunct="1">
              <a:spcBef>
                <a:spcPct val="0"/>
              </a:spcBef>
            </a:pPr>
            <a:endParaRPr lang="en-US" altLang="en-US" dirty="0">
              <a:latin typeface="Bangla Sangam MN" panose="02000000000000000000" pitchFamily="2" charset="0"/>
              <a:ea typeface="Bangla Sangam MN" panose="02000000000000000000" pitchFamily="2" charset="0"/>
              <a:cs typeface="Bangla Sangam MN" panose="02000000000000000000" pitchFamily="2" charset="0"/>
            </a:endParaRPr>
          </a:p>
          <a:p>
            <a:pPr eaLnBrk="1" hangingPunct="1">
              <a:spcBef>
                <a:spcPct val="0"/>
              </a:spcBef>
            </a:pPr>
            <a:r>
              <a:rPr lang="en-US" altLang="en-US" dirty="0">
                <a:latin typeface="Bangla Sangam MN" panose="02000000000000000000" pitchFamily="2" charset="0"/>
                <a:ea typeface="Bangla Sangam MN" panose="02000000000000000000" pitchFamily="2" charset="0"/>
                <a:cs typeface="Bangla Sangam MN" panose="02000000000000000000" pitchFamily="2" charset="0"/>
              </a:rPr>
              <a:t>Mystery and Revelation</a:t>
            </a:r>
          </a:p>
          <a:p>
            <a:r>
              <a:rPr lang="en-US" altLang="en-US" dirty="0"/>
              <a:t>Primary mystery: “Why are you telling me this now?”</a:t>
            </a:r>
          </a:p>
          <a:p>
            <a:r>
              <a:rPr lang="en-US" altLang="en-US" dirty="0"/>
              <a:t> </a:t>
            </a:r>
          </a:p>
        </p:txBody>
      </p:sp>
      <p:sp>
        <p:nvSpPr>
          <p:cNvPr id="56323" name="Slide Number Placeholder 3">
            <a:extLst>
              <a:ext uri="{FF2B5EF4-FFF2-40B4-BE49-F238E27FC236}">
                <a16:creationId xmlns:a16="http://schemas.microsoft.com/office/drawing/2014/main" id="{39241E43-E584-5444-BBA6-3AE44277A51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fld id="{8372D1AB-D718-C84B-86C9-B81248CDC48D}" type="slidenum">
              <a:rPr lang="en-US" altLang="en-US" smtClean="0"/>
              <a:pPr/>
              <a:t>56</a:t>
            </a:fld>
            <a:endParaRPr lang="en-US" altLang="en-US"/>
          </a:p>
        </p:txBody>
      </p:sp>
    </p:spTree>
    <p:extLst>
      <p:ext uri="{BB962C8B-B14F-4D97-AF65-F5344CB8AC3E}">
        <p14:creationId xmlns:p14="http://schemas.microsoft.com/office/powerpoint/2010/main" val="2837930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09FC137D-E256-874B-AC36-1500B01D146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a:extLst>
              <a:ext uri="{FF2B5EF4-FFF2-40B4-BE49-F238E27FC236}">
                <a16:creationId xmlns:a16="http://schemas.microsoft.com/office/drawing/2014/main" id="{9B55EACA-9526-E241-9B97-DD359F1E83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a:r>
              <a:rPr lang="en-US" sz="1200" kern="1200" dirty="0">
                <a:solidFill>
                  <a:schemeClr val="tx1"/>
                </a:solidFill>
                <a:effectLst/>
                <a:latin typeface="+mn-lt"/>
                <a:ea typeface="+mn-ea"/>
                <a:cs typeface="+mn-cs"/>
              </a:rPr>
              <a:t>Think </a:t>
            </a:r>
          </a:p>
          <a:p>
            <a:pPr lvl="1"/>
            <a:r>
              <a:rPr lang="en-US" sz="1200" kern="1200" dirty="0">
                <a:solidFill>
                  <a:schemeClr val="tx1"/>
                </a:solidFill>
                <a:effectLst/>
                <a:latin typeface="+mn-lt"/>
                <a:ea typeface="+mn-ea"/>
                <a:cs typeface="+mn-cs"/>
              </a:rPr>
              <a:t>“We knew there were children without library cards, but we didn’t know how many, so we used census data and then conducted a survey to find out more about how many, where they live, and what the barriers are. Here’s what we found out and here’s what we’re doing next.”</a:t>
            </a:r>
          </a:p>
        </p:txBody>
      </p:sp>
      <p:sp>
        <p:nvSpPr>
          <p:cNvPr id="31747" name="Slide Number Placeholder 3">
            <a:extLst>
              <a:ext uri="{FF2B5EF4-FFF2-40B4-BE49-F238E27FC236}">
                <a16:creationId xmlns:a16="http://schemas.microsoft.com/office/drawing/2014/main" id="{8199EAAC-AF27-FC46-B951-8B5BCBCAFF5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fld id="{35F66E7A-F0E1-1145-A070-E65BE3AB7229}" type="slidenum">
              <a:rPr lang="en-US" altLang="en-US" smtClean="0"/>
              <a:pPr/>
              <a:t>57</a:t>
            </a:fld>
            <a:endParaRPr lang="en-US" altLang="en-US"/>
          </a:p>
        </p:txBody>
      </p:sp>
    </p:spTree>
    <p:extLst>
      <p:ext uri="{BB962C8B-B14F-4D97-AF65-F5344CB8AC3E}">
        <p14:creationId xmlns:p14="http://schemas.microsoft.com/office/powerpoint/2010/main" val="25729291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9:40</a:t>
            </a:r>
          </a:p>
        </p:txBody>
      </p:sp>
      <p:sp>
        <p:nvSpPr>
          <p:cNvPr id="4" name="Slide Number Placeholder 3"/>
          <p:cNvSpPr>
            <a:spLocks noGrp="1"/>
          </p:cNvSpPr>
          <p:nvPr>
            <p:ph type="sldNum" sz="quarter" idx="5"/>
          </p:nvPr>
        </p:nvSpPr>
        <p:spPr/>
        <p:txBody>
          <a:bodyPr/>
          <a:lstStyle/>
          <a:p>
            <a:fld id="{7DC9382D-DDBA-E44A-9C69-334536234AC6}" type="slidenum">
              <a:rPr lang="en-US" smtClean="0"/>
              <a:t>59</a:t>
            </a:fld>
            <a:endParaRPr lang="en-US"/>
          </a:p>
        </p:txBody>
      </p:sp>
    </p:spTree>
    <p:extLst>
      <p:ext uri="{BB962C8B-B14F-4D97-AF65-F5344CB8AC3E}">
        <p14:creationId xmlns:p14="http://schemas.microsoft.com/office/powerpoint/2010/main" val="21178273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strike="noStrike" dirty="0">
                <a:effectLst/>
              </a:rPr>
              <a:t>https://</a:t>
            </a:r>
            <a:r>
              <a:rPr lang="en-US" sz="1200" u="none" strike="noStrike" dirty="0" err="1">
                <a:effectLst/>
              </a:rPr>
              <a:t>publiclibrariesonline.org</a:t>
            </a:r>
            <a:r>
              <a:rPr lang="en-US" sz="1200" u="none" strike="noStrike" dirty="0">
                <a:effectLst/>
              </a:rPr>
              <a:t>/2021/11/ending-late-fees-a-case-for-equity/</a:t>
            </a:r>
          </a:p>
          <a:p>
            <a:endParaRPr lang="en-US" sz="1200" u="none" strike="noStrike" dirty="0">
              <a:effectLst/>
            </a:endParaRPr>
          </a:p>
          <a:p>
            <a:r>
              <a:rPr lang="en-US" sz="1200" u="none" strike="noStrike" dirty="0">
                <a:effectLst/>
              </a:rPr>
              <a:t>Started much earlier</a:t>
            </a:r>
          </a:p>
          <a:p>
            <a:r>
              <a:rPr lang="en-US" sz="1200" u="none" strike="noStrike" dirty="0">
                <a:effectLst/>
              </a:rPr>
              <a:t>2016 saw changes: https://</a:t>
            </a:r>
            <a:r>
              <a:rPr lang="en-US" sz="1200" u="none" strike="noStrike" dirty="0" err="1">
                <a:effectLst/>
              </a:rPr>
              <a:t>www.oakpark.com</a:t>
            </a:r>
            <a:r>
              <a:rPr lang="en-US" sz="1200" u="none" strike="noStrike" dirty="0">
                <a:effectLst/>
              </a:rPr>
              <a:t>/2016/12/05/no-more-late-fines-at-the-library/</a:t>
            </a:r>
            <a:endParaRPr lang="en-US" dirty="0"/>
          </a:p>
        </p:txBody>
      </p:sp>
      <p:sp>
        <p:nvSpPr>
          <p:cNvPr id="4" name="Slide Number Placeholder 3"/>
          <p:cNvSpPr>
            <a:spLocks noGrp="1"/>
          </p:cNvSpPr>
          <p:nvPr>
            <p:ph type="sldNum" sz="quarter" idx="5"/>
          </p:nvPr>
        </p:nvSpPr>
        <p:spPr/>
        <p:txBody>
          <a:bodyPr/>
          <a:lstStyle/>
          <a:p>
            <a:fld id="{7DC9382D-DDBA-E44A-9C69-334536234AC6}" type="slidenum">
              <a:rPr lang="en-US" smtClean="0"/>
              <a:t>60</a:t>
            </a:fld>
            <a:endParaRPr lang="en-US"/>
          </a:p>
        </p:txBody>
      </p:sp>
    </p:spTree>
    <p:extLst>
      <p:ext uri="{BB962C8B-B14F-4D97-AF65-F5344CB8AC3E}">
        <p14:creationId xmlns:p14="http://schemas.microsoft.com/office/powerpoint/2010/main" val="42158244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52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COULD cut if demo</a:t>
            </a:r>
          </a:p>
          <a:p>
            <a:endParaRPr lang="en-US" altLang="en-US" dirty="0"/>
          </a:p>
          <a:p>
            <a:r>
              <a:rPr lang="en-US" altLang="en-US" dirty="0"/>
              <a:t>Stories that LAST</a:t>
            </a:r>
          </a:p>
          <a:p>
            <a:endParaRPr lang="en-US" altLang="en-US" dirty="0"/>
          </a:p>
          <a:p>
            <a:r>
              <a:rPr lang="en-US" altLang="en-US" dirty="0"/>
              <a:t>Good leaders tell stories and listen, changing roles as needed, </a:t>
            </a:r>
          </a:p>
          <a:p>
            <a:r>
              <a:rPr lang="en-US" altLang="en-US" dirty="0"/>
              <a:t>But they help the group collaboratively define a collective story</a:t>
            </a:r>
          </a:p>
          <a:p>
            <a:r>
              <a:rPr lang="en-US" altLang="en-US" dirty="0"/>
              <a:t>That is good enough to be retold on its own, that stands up to scrutiny, and ultimately stands the test of time.</a:t>
            </a:r>
          </a:p>
          <a:p>
            <a:r>
              <a:rPr lang="en-US" altLang="en-US" dirty="0"/>
              <a:t>I’m interested in stories that have lasted. Folklore, hundreds and thousands of years</a:t>
            </a:r>
          </a:p>
        </p:txBody>
      </p:sp>
      <p:sp>
        <p:nvSpPr>
          <p:cNvPr id="552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Rockwell" charset="0"/>
                <a:ea typeface="ＭＳ Ｐゴシック" charset="-128"/>
              </a:defRPr>
            </a:lvl1pPr>
            <a:lvl2pPr marL="742950" indent="-285750">
              <a:defRPr>
                <a:solidFill>
                  <a:schemeClr val="tx1"/>
                </a:solidFill>
                <a:latin typeface="Rockwell" charset="0"/>
                <a:ea typeface="ＭＳ Ｐゴシック" charset="-128"/>
              </a:defRPr>
            </a:lvl2pPr>
            <a:lvl3pPr marL="1143000" indent="-228600">
              <a:defRPr>
                <a:solidFill>
                  <a:schemeClr val="tx1"/>
                </a:solidFill>
                <a:latin typeface="Rockwell" charset="0"/>
                <a:ea typeface="ＭＳ Ｐゴシック" charset="-128"/>
              </a:defRPr>
            </a:lvl3pPr>
            <a:lvl4pPr marL="1600200" indent="-228600">
              <a:defRPr>
                <a:solidFill>
                  <a:schemeClr val="tx1"/>
                </a:solidFill>
                <a:latin typeface="Rockwell" charset="0"/>
                <a:ea typeface="ＭＳ Ｐゴシック" charset="-128"/>
              </a:defRPr>
            </a:lvl4pPr>
            <a:lvl5pPr marL="2057400" indent="-228600">
              <a:defRPr>
                <a:solidFill>
                  <a:schemeClr val="tx1"/>
                </a:solidFill>
                <a:latin typeface="Rockwel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Rockwel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Rockwel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Rockwel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Rockwell" charset="0"/>
                <a:ea typeface="ＭＳ Ｐゴシック" charset="-128"/>
              </a:defRPr>
            </a:lvl9pPr>
          </a:lstStyle>
          <a:p>
            <a:fld id="{8752AB00-C2DF-0049-9812-687D4913B861}" type="slidenum">
              <a:rPr lang="en-US" altLang="en-US"/>
              <a:pPr/>
              <a:t>61</a:t>
            </a:fld>
            <a:endParaRPr lang="en-US" altLang="en-US"/>
          </a:p>
        </p:txBody>
      </p:sp>
    </p:spTree>
    <p:extLst>
      <p:ext uri="{BB962C8B-B14F-4D97-AF65-F5344CB8AC3E}">
        <p14:creationId xmlns:p14="http://schemas.microsoft.com/office/powerpoint/2010/main" val="2283348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Information and emotion together</a:t>
            </a:r>
          </a:p>
          <a:p>
            <a:r>
              <a:rPr lang="en-US" dirty="0"/>
              <a:t>Kate and Matt</a:t>
            </a:r>
          </a:p>
        </p:txBody>
      </p:sp>
      <p:sp>
        <p:nvSpPr>
          <p:cNvPr id="4" name="Slide Number Placeholder 3"/>
          <p:cNvSpPr>
            <a:spLocks noGrp="1"/>
          </p:cNvSpPr>
          <p:nvPr>
            <p:ph type="sldNum" sz="quarter" idx="5"/>
          </p:nvPr>
        </p:nvSpPr>
        <p:spPr/>
        <p:txBody>
          <a:bodyPr/>
          <a:lstStyle/>
          <a:p>
            <a:fld id="{914B6F92-D57F-DC4E-9495-BF3D9F229C68}" type="slidenum">
              <a:rPr lang="en-US" smtClean="0"/>
              <a:t>6</a:t>
            </a:fld>
            <a:endParaRPr lang="en-US"/>
          </a:p>
        </p:txBody>
      </p:sp>
    </p:spTree>
    <p:extLst>
      <p:ext uri="{BB962C8B-B14F-4D97-AF65-F5344CB8AC3E}">
        <p14:creationId xmlns:p14="http://schemas.microsoft.com/office/powerpoint/2010/main" val="31519736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C9382D-DDBA-E44A-9C69-334536234AC6}" type="slidenum">
              <a:rPr lang="en-US" smtClean="0"/>
              <a:t>63</a:t>
            </a:fld>
            <a:endParaRPr lang="en-US"/>
          </a:p>
        </p:txBody>
      </p:sp>
    </p:spTree>
    <p:extLst>
      <p:ext uri="{BB962C8B-B14F-4D97-AF65-F5344CB8AC3E}">
        <p14:creationId xmlns:p14="http://schemas.microsoft.com/office/powerpoint/2010/main" val="6375706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C9382D-DDBA-E44A-9C69-334536234AC6}" type="slidenum">
              <a:rPr lang="en-US" smtClean="0"/>
              <a:t>65</a:t>
            </a:fld>
            <a:endParaRPr lang="en-US"/>
          </a:p>
        </p:txBody>
      </p:sp>
    </p:spTree>
    <p:extLst>
      <p:ext uri="{BB962C8B-B14F-4D97-AF65-F5344CB8AC3E}">
        <p14:creationId xmlns:p14="http://schemas.microsoft.com/office/powerpoint/2010/main" val="27964976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C9382D-DDBA-E44A-9C69-334536234AC6}" type="slidenum">
              <a:rPr lang="en-US" smtClean="0"/>
              <a:t>66</a:t>
            </a:fld>
            <a:endParaRPr lang="en-US"/>
          </a:p>
        </p:txBody>
      </p:sp>
    </p:spTree>
    <p:extLst>
      <p:ext uri="{BB962C8B-B14F-4D97-AF65-F5344CB8AC3E}">
        <p14:creationId xmlns:p14="http://schemas.microsoft.com/office/powerpoint/2010/main" val="39289202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C9382D-DDBA-E44A-9C69-334536234AC6}" type="slidenum">
              <a:rPr lang="en-US" smtClean="0"/>
              <a:t>67</a:t>
            </a:fld>
            <a:endParaRPr lang="en-US"/>
          </a:p>
        </p:txBody>
      </p:sp>
    </p:spTree>
    <p:extLst>
      <p:ext uri="{BB962C8B-B14F-4D97-AF65-F5344CB8AC3E}">
        <p14:creationId xmlns:p14="http://schemas.microsoft.com/office/powerpoint/2010/main" val="32081163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C9382D-DDBA-E44A-9C69-334536234AC6}" type="slidenum">
              <a:rPr lang="en-US" smtClean="0"/>
              <a:t>68</a:t>
            </a:fld>
            <a:endParaRPr lang="en-US"/>
          </a:p>
        </p:txBody>
      </p:sp>
    </p:spTree>
    <p:extLst>
      <p:ext uri="{BB962C8B-B14F-4D97-AF65-F5344CB8AC3E}">
        <p14:creationId xmlns:p14="http://schemas.microsoft.com/office/powerpoint/2010/main" val="9283142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C9382D-DDBA-E44A-9C69-334536234AC6}" type="slidenum">
              <a:rPr lang="en-US" smtClean="0"/>
              <a:t>71</a:t>
            </a:fld>
            <a:endParaRPr lang="en-US"/>
          </a:p>
        </p:txBody>
      </p:sp>
    </p:spTree>
    <p:extLst>
      <p:ext uri="{BB962C8B-B14F-4D97-AF65-F5344CB8AC3E}">
        <p14:creationId xmlns:p14="http://schemas.microsoft.com/office/powerpoint/2010/main" val="33141616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C9382D-DDBA-E44A-9C69-334536234AC6}" type="slidenum">
              <a:rPr lang="en-US" smtClean="0"/>
              <a:t>73</a:t>
            </a:fld>
            <a:endParaRPr lang="en-US"/>
          </a:p>
        </p:txBody>
      </p:sp>
    </p:spTree>
    <p:extLst>
      <p:ext uri="{BB962C8B-B14F-4D97-AF65-F5344CB8AC3E}">
        <p14:creationId xmlns:p14="http://schemas.microsoft.com/office/powerpoint/2010/main" val="28928051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draw on my own theoretical knowledge of narrative, and have reframed it for teaching and public use</a:t>
            </a:r>
          </a:p>
          <a:p>
            <a:endParaRPr lang="en-US" dirty="0"/>
          </a:p>
          <a:p>
            <a:r>
              <a:rPr lang="en-US" dirty="0"/>
              <a:t>These theories are used deductively in some of my research</a:t>
            </a:r>
          </a:p>
          <a:p>
            <a:r>
              <a:rPr lang="en-US" dirty="0"/>
              <a:t>They are also theoretically robust ways of describing common narrative structures that emerge from analysis of organizational narratives</a:t>
            </a:r>
          </a:p>
          <a:p>
            <a:r>
              <a:rPr lang="en-US" dirty="0"/>
              <a:t>Connective insights that show my humanist foundation even as I bridge to qualitative social sciences</a:t>
            </a:r>
          </a:p>
          <a:p>
            <a:endParaRPr lang="en-US" dirty="0"/>
          </a:p>
        </p:txBody>
      </p:sp>
      <p:sp>
        <p:nvSpPr>
          <p:cNvPr id="4" name="Slide Number Placeholder 3"/>
          <p:cNvSpPr>
            <a:spLocks noGrp="1"/>
          </p:cNvSpPr>
          <p:nvPr>
            <p:ph type="sldNum" sz="quarter" idx="5"/>
          </p:nvPr>
        </p:nvSpPr>
        <p:spPr/>
        <p:txBody>
          <a:bodyPr/>
          <a:lstStyle/>
          <a:p>
            <a:fld id="{7DC9382D-DDBA-E44A-9C69-334536234AC6}" type="slidenum">
              <a:rPr lang="en-US" smtClean="0"/>
              <a:t>76</a:t>
            </a:fld>
            <a:endParaRPr lang="en-US"/>
          </a:p>
        </p:txBody>
      </p:sp>
    </p:spTree>
    <p:extLst>
      <p:ext uri="{BB962C8B-B14F-4D97-AF65-F5344CB8AC3E}">
        <p14:creationId xmlns:p14="http://schemas.microsoft.com/office/powerpoint/2010/main" val="11782217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9:40</a:t>
            </a:r>
          </a:p>
        </p:txBody>
      </p:sp>
      <p:sp>
        <p:nvSpPr>
          <p:cNvPr id="4" name="Slide Number Placeholder 3"/>
          <p:cNvSpPr>
            <a:spLocks noGrp="1"/>
          </p:cNvSpPr>
          <p:nvPr>
            <p:ph type="sldNum" sz="quarter" idx="5"/>
          </p:nvPr>
        </p:nvSpPr>
        <p:spPr/>
        <p:txBody>
          <a:bodyPr/>
          <a:lstStyle/>
          <a:p>
            <a:fld id="{7DC9382D-DDBA-E44A-9C69-334536234AC6}" type="slidenum">
              <a:rPr lang="en-US" smtClean="0"/>
              <a:t>77</a:t>
            </a:fld>
            <a:endParaRPr lang="en-US"/>
          </a:p>
        </p:txBody>
      </p:sp>
    </p:spTree>
    <p:extLst>
      <p:ext uri="{BB962C8B-B14F-4D97-AF65-F5344CB8AC3E}">
        <p14:creationId xmlns:p14="http://schemas.microsoft.com/office/powerpoint/2010/main" val="13726932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C9382D-DDBA-E44A-9C69-334536234AC6}" type="slidenum">
              <a:rPr lang="en-US" smtClean="0"/>
              <a:t>81</a:t>
            </a:fld>
            <a:endParaRPr lang="en-US"/>
          </a:p>
        </p:txBody>
      </p:sp>
    </p:spTree>
    <p:extLst>
      <p:ext uri="{BB962C8B-B14F-4D97-AF65-F5344CB8AC3E}">
        <p14:creationId xmlns:p14="http://schemas.microsoft.com/office/powerpoint/2010/main" val="1265047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story, or both? Neither?</a:t>
            </a:r>
          </a:p>
          <a:p>
            <a:r>
              <a:rPr lang="en-US" dirty="0"/>
              <a:t>1 min</a:t>
            </a:r>
          </a:p>
        </p:txBody>
      </p:sp>
      <p:sp>
        <p:nvSpPr>
          <p:cNvPr id="4" name="Slide Number Placeholder 3"/>
          <p:cNvSpPr>
            <a:spLocks noGrp="1"/>
          </p:cNvSpPr>
          <p:nvPr>
            <p:ph type="sldNum" sz="quarter" idx="5"/>
          </p:nvPr>
        </p:nvSpPr>
        <p:spPr/>
        <p:txBody>
          <a:bodyPr/>
          <a:lstStyle/>
          <a:p>
            <a:fld id="{7DC9382D-DDBA-E44A-9C69-334536234AC6}" type="slidenum">
              <a:rPr lang="en-US" smtClean="0"/>
              <a:t>7</a:t>
            </a:fld>
            <a:endParaRPr lang="en-US"/>
          </a:p>
        </p:txBody>
      </p:sp>
    </p:spTree>
    <p:extLst>
      <p:ext uri="{BB962C8B-B14F-4D97-AF65-F5344CB8AC3E}">
        <p14:creationId xmlns:p14="http://schemas.microsoft.com/office/powerpoint/2010/main" val="12571429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QUARTER WAY POINT, 2:45</a:t>
            </a:r>
          </a:p>
          <a:p>
            <a:r>
              <a:rPr lang="en-US" dirty="0"/>
              <a:t>HERE FOR AWHILE</a:t>
            </a:r>
          </a:p>
          <a:p>
            <a:endParaRPr lang="en-US" dirty="0"/>
          </a:p>
          <a:p>
            <a:r>
              <a:rPr lang="en-US" dirty="0"/>
              <a:t>We need is a modification of this pyramid, this way of understanding fundamental information definitions</a:t>
            </a:r>
          </a:p>
          <a:p>
            <a:r>
              <a:rPr lang="en-US" dirty="0"/>
              <a:t>Storytelling make a significant adjustment</a:t>
            </a:r>
          </a:p>
          <a:p>
            <a:r>
              <a:rPr lang="en-US" dirty="0"/>
              <a:t>S-Data—what facts remain constant in this story? Or, ask people, what facts did you learn? What evidence does this story carry?</a:t>
            </a:r>
          </a:p>
          <a:p>
            <a:r>
              <a:rPr lang="en-US" dirty="0"/>
              <a:t>S-Information—interpretation</a:t>
            </a:r>
          </a:p>
          <a:p>
            <a:r>
              <a:rPr lang="en-US" dirty="0"/>
              <a:t>S-Knowledge—action, what to do</a:t>
            </a:r>
          </a:p>
          <a:p>
            <a:r>
              <a:rPr lang="en-US" dirty="0"/>
              <a:t>S-Wisdom—which story to tell, </a:t>
            </a:r>
          </a:p>
          <a:p>
            <a:endParaRPr lang="en-US" dirty="0"/>
          </a:p>
          <a:p>
            <a:r>
              <a:rPr lang="en-US" dirty="0"/>
              <a:t>Why necessary?</a:t>
            </a:r>
          </a:p>
          <a:p>
            <a:pPr marL="228600" indent="-228600">
              <a:buFont typeface="+mj-lt"/>
              <a:buAutoNum type="arabicPeriod"/>
            </a:pPr>
            <a:r>
              <a:rPr lang="en-US" dirty="0"/>
              <a:t>Theoretical gaps leave researchers baffled by (mis)information dynamics. </a:t>
            </a:r>
            <a:r>
              <a:rPr lang="en-US" b="1" dirty="0"/>
              <a:t>We have not theorized important everyday information practices.</a:t>
            </a:r>
          </a:p>
          <a:p>
            <a:pPr marL="228600" indent="-228600">
              <a:buFont typeface="+mj-lt"/>
              <a:buAutoNum type="arabicPeriod"/>
            </a:pPr>
            <a:r>
              <a:rPr lang="en-US" dirty="0"/>
              <a:t>Online communication mirrors classic storytelling dynamics, and the framework has explanatory power.</a:t>
            </a:r>
          </a:p>
          <a:p>
            <a:pPr marL="228600" indent="-228600">
              <a:buFont typeface="+mj-lt"/>
              <a:buAutoNum type="arabicPeriod"/>
            </a:pPr>
            <a:r>
              <a:rPr lang="en-US" dirty="0"/>
              <a:t>Storytelling is a basic and overlooked way that information is shared and reshaped collectively.</a:t>
            </a:r>
          </a:p>
          <a:p>
            <a:endParaRPr lang="en-US" dirty="0"/>
          </a:p>
          <a:p>
            <a:r>
              <a:rPr lang="en-US" u="sng" dirty="0"/>
              <a:t>Others have seen this work as necessary too</a:t>
            </a:r>
          </a:p>
          <a:p>
            <a:r>
              <a:rPr lang="en-US" dirty="0"/>
              <a:t>Citations to this work from many different fields so far, </a:t>
            </a:r>
          </a:p>
          <a:p>
            <a:r>
              <a:rPr lang="en-US" dirty="0"/>
              <a:t>Safety evaluation</a:t>
            </a:r>
          </a:p>
          <a:p>
            <a:r>
              <a:rPr lang="en-US" dirty="0"/>
              <a:t>Older adults and health information</a:t>
            </a:r>
          </a:p>
          <a:p>
            <a:r>
              <a:rPr lang="en-US" dirty="0"/>
              <a:t>Misinformation scholarship</a:t>
            </a:r>
          </a:p>
          <a:p>
            <a:r>
              <a:rPr lang="en-US" dirty="0"/>
              <a:t>Cultural heritage informatics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Intangible cultural heritage</a:t>
            </a:r>
          </a:p>
          <a:p>
            <a:r>
              <a:rPr lang="en-US" dirty="0"/>
              <a:t>AI research</a:t>
            </a:r>
          </a:p>
          <a:p>
            <a:r>
              <a:rPr lang="en-US" dirty="0"/>
              <a:t>Online deliberation platforms</a:t>
            </a:r>
          </a:p>
          <a:p>
            <a:r>
              <a:rPr lang="en-US" dirty="0"/>
              <a:t>Assessment of knowledge exchange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3399958-E442-8F45-AEC3-CE038859E1E8}" type="slidenum">
              <a:rPr lang="en-US" smtClean="0"/>
              <a:t>82</a:t>
            </a:fld>
            <a:endParaRPr lang="en-US"/>
          </a:p>
        </p:txBody>
      </p:sp>
    </p:spTree>
    <p:extLst>
      <p:ext uri="{BB962C8B-B14F-4D97-AF65-F5344CB8AC3E}">
        <p14:creationId xmlns:p14="http://schemas.microsoft.com/office/powerpoint/2010/main" val="416138462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C9382D-DDBA-E44A-9C69-334536234AC6}" type="slidenum">
              <a:rPr lang="en-US" smtClean="0"/>
              <a:t>84</a:t>
            </a:fld>
            <a:endParaRPr lang="en-US"/>
          </a:p>
        </p:txBody>
      </p:sp>
    </p:spTree>
    <p:extLst>
      <p:ext uri="{BB962C8B-B14F-4D97-AF65-F5344CB8AC3E}">
        <p14:creationId xmlns:p14="http://schemas.microsoft.com/office/powerpoint/2010/main" val="15720211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C9382D-DDBA-E44A-9C69-334536234AC6}" type="slidenum">
              <a:rPr lang="en-US" smtClean="0"/>
              <a:t>98</a:t>
            </a:fld>
            <a:endParaRPr lang="en-US"/>
          </a:p>
        </p:txBody>
      </p:sp>
    </p:spTree>
    <p:extLst>
      <p:ext uri="{BB962C8B-B14F-4D97-AF65-F5344CB8AC3E}">
        <p14:creationId xmlns:p14="http://schemas.microsoft.com/office/powerpoint/2010/main" val="20646705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Over twenty years ago, in a small town in the Midwest, there was a library board tasked with approving plans for a long-awaited building expansion. Building renovations should be a routine story for libraries, but in fact recent data show that 40% of library buildings have not been renovated since 2000 or earlier (PLA </a:t>
            </a:r>
            <a:r>
              <a:rPr lang="en-US" sz="1800" u="sng" kern="100"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https://www.ala.org/pla/sites/ala.org.pla/files/content/data/PLA_Services_Survey_Report_2023.pdf</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 1)</a:t>
            </a:r>
            <a:r>
              <a:rPr lang="en-US" sz="1800" u="sng" kern="100" dirty="0">
                <a:solidFill>
                  <a:srgbClr val="00808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In this case, the building renovation plans looked complete, and the board was almost ready to vote and send the plans up to city council. But there was a catch. In a secret meeting, the mayor demanded that the library director change the building plans, reducing the square footage of the planned expansion by almost 25%. The library director was told to tell no one, not even the board who would be voting, or else he would be fired. </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Large amounts of data, like highly detailed blueprints, can be overwhelming, and the mayor was counting on no one noticing the difference. </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Fortunately, library board members noticed, and word got back to the city council that the plans had been altered without a public process. Officials demanded to see the original plans, with the original square footage. Stakeholders at all levels are obligated, for the good of public and institutional resources, to ask detailed questions about proposals for major renovations. Thanks to motivated public officials and a budget that could handle the expansion, the originally planned renovations were completed. That building stands today, serving a busy community of library lovers.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DC9382D-DDBA-E44A-9C69-334536234AC6}" type="slidenum">
              <a:rPr lang="en-US" smtClean="0"/>
              <a:t>100</a:t>
            </a:fld>
            <a:endParaRPr lang="en-US"/>
          </a:p>
        </p:txBody>
      </p:sp>
    </p:spTree>
    <p:extLst>
      <p:ext uri="{BB962C8B-B14F-4D97-AF65-F5344CB8AC3E}">
        <p14:creationId xmlns:p14="http://schemas.microsoft.com/office/powerpoint/2010/main" val="302441741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ALSO HERE FOR AWHILE Coosa River, </a:t>
            </a:r>
            <a:r>
              <a:rPr lang="en-US" sz="1100" dirty="0"/>
              <a:t>Wetumpka, AL</a:t>
            </a:r>
          </a:p>
          <a:p>
            <a:r>
              <a:rPr lang="en-US" dirty="0"/>
              <a:t>Painting from 1847</a:t>
            </a:r>
          </a:p>
          <a:p>
            <a:r>
              <a:rPr lang="en-US" dirty="0"/>
              <a:t>https://</a:t>
            </a:r>
            <a:r>
              <a:rPr lang="en-US" dirty="0" err="1"/>
              <a:t>digital.archives.alabama.gov</a:t>
            </a:r>
            <a:r>
              <a:rPr lang="en-US" dirty="0"/>
              <a:t>/digital/collection/photo/id/4449</a:t>
            </a:r>
          </a:p>
          <a:p>
            <a:r>
              <a:rPr lang="en-US" dirty="0"/>
              <a:t>Alabama Department of Archives and History</a:t>
            </a:r>
          </a:p>
          <a:p>
            <a:endParaRPr lang="en-US" dirty="0"/>
          </a:p>
          <a:p>
            <a:r>
              <a:rPr lang="en-US" sz="1200" b="1" kern="1200" dirty="0">
                <a:solidFill>
                  <a:schemeClr val="tx1"/>
                </a:solidFill>
                <a:effectLst/>
                <a:latin typeface="+mn-lt"/>
                <a:ea typeface="+mn-ea"/>
                <a:cs typeface="+mn-cs"/>
              </a:rPr>
              <a:t>Introduction as Story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two historical stories of community experiences related to health and medicine. The first story comes from my family. My mother heard a story from her grandmother about being a young mother herself during the 1918 influenza epidemic, when the whole household came down with the flu. Her parents (my great-great-grandparents) left food on the porch and visited through an open window, using much the same “social distancing” practices in Wetumpka, Alabama in 1918 as in the COVID-19 pandemic. The wisdom of these practices left an impression, and she recognized them immediately when they were called into use globally once again in spring of 2020. Continuity of stories in families can provide a kind of storytelling wisdom that accompanies the stories we inherit. (McDowell 2021)</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Also in Alabama, fourteen years later and 51 miles away in Tuskegee, the U.S. Public Health Service launched the Tuskegee </a:t>
            </a:r>
            <a:r>
              <a:rPr lang="en-US" sz="1200" kern="1200" dirty="0" err="1">
                <a:solidFill>
                  <a:schemeClr val="tx1"/>
                </a:solidFill>
                <a:effectLst/>
                <a:latin typeface="+mn-lt"/>
                <a:ea typeface="+mn-ea"/>
                <a:cs typeface="+mn-cs"/>
              </a:rPr>
              <a:t>Syphillis</a:t>
            </a:r>
            <a:r>
              <a:rPr lang="en-US" sz="1200" kern="1200" dirty="0">
                <a:solidFill>
                  <a:schemeClr val="tx1"/>
                </a:solidFill>
                <a:effectLst/>
                <a:latin typeface="+mn-lt"/>
                <a:ea typeface="+mn-ea"/>
                <a:cs typeface="+mn-cs"/>
              </a:rPr>
              <a:t> study in 1932. The history of this study involves racism, torture, and genocidal practices against Black men who were unknowingly subjects of experimentation with untreated syphilis infections.  For qualitative researchers, this history is repeated at every basic Institutional Review Board (IRB) training. This unethical study is one of the main reasons for the 1974 National Research Act, which requires “voluntary informed consent” from all human research subjects. (Centers for Disease Control and Prevention 2021) </a:t>
            </a:r>
          </a:p>
          <a:p>
            <a:r>
              <a:rPr lang="en-US" sz="1200" kern="1200" dirty="0">
                <a:solidFill>
                  <a:schemeClr val="tx1"/>
                </a:solidFill>
                <a:effectLst/>
                <a:latin typeface="+mn-lt"/>
                <a:ea typeface="+mn-ea"/>
                <a:cs typeface="+mn-cs"/>
              </a:rPr>
              <a:t>Families who experienced the pain, suffering, and in many cases the death of their loved ones later learned that they had gone untreated because of deception, as a “scientific” experiment. Here as well, information was inherited in the form of storytelling wisdom. Communities that have been subjected to this and other kinds of systemic persecution are reasonably skeptical of new health interventions. When medicine enacts genocide, it does terrible damage at the level of public trust, with impacts for generations to come, and this is one story in a larger history of federally supported medical racism.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the resistance of communities impacted should be seen not as an information problem, but as a historically and storytelling-informed wisdom.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Why are stories distorted? Academic and cultural heritage institutions bear much responsibility</a:t>
            </a:r>
          </a:p>
          <a:p>
            <a:pPr marL="0" marR="0" indent="457200">
              <a:spcBef>
                <a:spcPts val="0"/>
              </a:spcBef>
              <a:spcAft>
                <a:spcPts val="0"/>
              </a:spcAft>
            </a:pPr>
            <a:r>
              <a:rPr lang="en-US" sz="1800" dirty="0">
                <a:effectLst/>
                <a:latin typeface="Calibri" panose="020F0502020204030204" pitchFamily="34" charset="0"/>
                <a:ea typeface="Times New Roman" panose="02020603050405020304" pitchFamily="18" charset="0"/>
              </a:rPr>
              <a:t>The stories of indigenous lives in the Americas have been difficult to tell because of these and other limiting academic beliefs. In her article establishing the “importance of felt experiences as community knowledges,” Million writes:</a:t>
            </a:r>
            <a:endParaRPr lang="en-US" sz="1800"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1800" dirty="0">
                <a:effectLst/>
                <a:latin typeface="Calibri" panose="020F0502020204030204" pitchFamily="34" charset="0"/>
                <a:ea typeface="Times New Roman" panose="02020603050405020304" pitchFamily="18" charset="0"/>
              </a:rPr>
              <a:t>“The mainstream white society read Native stories through thick pathology narratives. Yet the same stories collectively witnessed the social violence that was and is colonialism's heart. Individually or collectively, these stories were hard to ‘tell.’ They were neither emotionally easy nor communally acceptable. […] </a:t>
            </a:r>
          </a:p>
          <a:p>
            <a:pPr marL="457200" marR="0">
              <a:spcBef>
                <a:spcPts val="0"/>
              </a:spcBef>
              <a:spcAft>
                <a:spcPts val="0"/>
              </a:spcAft>
            </a:pPr>
            <a:r>
              <a:rPr lang="en-US" sz="1800" dirty="0">
                <a:effectLst/>
                <a:latin typeface="Calibri" panose="020F0502020204030204" pitchFamily="34" charset="0"/>
                <a:ea typeface="Times New Roman" panose="02020603050405020304" pitchFamily="18" charset="0"/>
              </a:rPr>
              <a:t>To ‘tell’ called for a reevaluation of reservation and reserve beliefs about what was appropriate to say about your own family, your community” (Million 2009 p. 56).</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Million, Dian. “Felt Theory: An Indigenous Feminist Approach to Affect and History.” </a:t>
            </a:r>
            <a:r>
              <a:rPr lang="en-US" sz="1800" i="1" kern="100" dirty="0" err="1">
                <a:effectLst/>
                <a:latin typeface="Aptos" panose="020B0004020202020204" pitchFamily="34" charset="0"/>
                <a:ea typeface="Aptos" panose="020B0004020202020204" pitchFamily="34" charset="0"/>
                <a:cs typeface="Times New Roman" panose="02020603050405020304" pitchFamily="18" charset="0"/>
              </a:rPr>
              <a:t>Wicazo</a:t>
            </a:r>
            <a:r>
              <a:rPr lang="en-US" sz="1800" i="1" kern="100" dirty="0">
                <a:effectLst/>
                <a:latin typeface="Aptos" panose="020B0004020202020204" pitchFamily="34" charset="0"/>
                <a:ea typeface="Aptos" panose="020B0004020202020204" pitchFamily="34" charset="0"/>
                <a:cs typeface="Times New Roman" panose="02020603050405020304" pitchFamily="18" charset="0"/>
              </a:rPr>
              <a:t> Sa Review</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24, no. 2 (2009): 53–76.</a:t>
            </a:r>
          </a:p>
          <a:p>
            <a:endParaRPr lang="en-US" dirty="0"/>
          </a:p>
          <a:p>
            <a:r>
              <a:rPr lang="en-US" dirty="0" err="1"/>
              <a:t>Epistemicide</a:t>
            </a:r>
            <a:r>
              <a:rPr lang="en-US" dirty="0"/>
              <a:t>, which ideas are killed and how that impacts which stories are told and what information is recorded</a:t>
            </a:r>
          </a:p>
          <a:p>
            <a:r>
              <a:rPr lang="en-US" b="0" i="0" dirty="0">
                <a:solidFill>
                  <a:srgbClr val="1F1E1E"/>
                </a:solidFill>
                <a:effectLst/>
                <a:highlight>
                  <a:srgbClr val="FFFFFF"/>
                </a:highlight>
                <a:latin typeface="Palatino" pitchFamily="2" charset="77"/>
              </a:rPr>
              <a:t>The Alabama Department of Archives &amp; History said in a statement in 2020 that for much of the 20th century it promoted a view of history that favored the Confederacy and failed to document the lives and contributions of Black Alabamians.</a:t>
            </a:r>
          </a:p>
          <a:p>
            <a:r>
              <a:rPr lang="en-US" dirty="0"/>
              <a:t>https://</a:t>
            </a:r>
            <a:r>
              <a:rPr lang="en-US" dirty="0" err="1"/>
              <a:t>www.al.com</a:t>
            </a:r>
            <a:r>
              <a:rPr lang="en-US" dirty="0"/>
              <a:t>/news/2020/06/archives-department-acknowledges-role-in-distorting-alabamas-racial-history.html </a:t>
            </a:r>
          </a:p>
          <a:p>
            <a:r>
              <a:rPr lang="en-US" dirty="0"/>
              <a:t>--Beth </a:t>
            </a:r>
            <a:r>
              <a:rPr lang="en-US" dirty="0" err="1"/>
              <a:t>Patin</a:t>
            </a:r>
            <a:r>
              <a:rPr lang="en-US" dirty="0"/>
              <a:t> at Syracuse</a:t>
            </a:r>
          </a:p>
          <a:p>
            <a:endParaRPr lang="en-US" dirty="0"/>
          </a:p>
          <a:p>
            <a:endParaRPr lang="en-US" dirty="0"/>
          </a:p>
        </p:txBody>
      </p:sp>
      <p:sp>
        <p:nvSpPr>
          <p:cNvPr id="4" name="Slide Number Placeholder 3"/>
          <p:cNvSpPr>
            <a:spLocks noGrp="1"/>
          </p:cNvSpPr>
          <p:nvPr>
            <p:ph type="sldNum" sz="quarter" idx="5"/>
          </p:nvPr>
        </p:nvSpPr>
        <p:spPr/>
        <p:txBody>
          <a:bodyPr/>
          <a:lstStyle/>
          <a:p>
            <a:fld id="{2D5DD893-88F9-E840-B0FE-7D6EE46C09E9}" type="slidenum">
              <a:rPr lang="en-US" smtClean="0"/>
              <a:t>103</a:t>
            </a:fld>
            <a:endParaRPr lang="en-US"/>
          </a:p>
        </p:txBody>
      </p:sp>
    </p:spTree>
    <p:extLst>
      <p:ext uri="{BB962C8B-B14F-4D97-AF65-F5344CB8AC3E}">
        <p14:creationId xmlns:p14="http://schemas.microsoft.com/office/powerpoint/2010/main" val="7872550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Third iteration, based on https://</a:t>
            </a:r>
            <a:r>
              <a:rPr lang="en-US" dirty="0" err="1"/>
              <a:t>asistdl.onlinelibrary.wiley.com</a:t>
            </a:r>
            <a:r>
              <a:rPr lang="en-US" dirty="0"/>
              <a:t>/</a:t>
            </a:r>
            <a:r>
              <a:rPr lang="en-US" dirty="0" err="1"/>
              <a:t>doi</a:t>
            </a:r>
            <a:r>
              <a:rPr lang="en-US" dirty="0"/>
              <a:t>/10.1002/asi.24466</a:t>
            </a:r>
          </a:p>
          <a:p>
            <a:endParaRPr lang="en-US" dirty="0"/>
          </a:p>
          <a:p>
            <a:r>
              <a:rPr lang="en-US" dirty="0"/>
              <a:t>How can a person teach information literacy, data literacy, in this kind of environment? </a:t>
            </a:r>
          </a:p>
          <a:p>
            <a:endParaRPr lang="en-US" dirty="0"/>
          </a:p>
        </p:txBody>
      </p:sp>
      <p:sp>
        <p:nvSpPr>
          <p:cNvPr id="4" name="Slide Number Placeholder 3"/>
          <p:cNvSpPr>
            <a:spLocks noGrp="1"/>
          </p:cNvSpPr>
          <p:nvPr>
            <p:ph type="sldNum" sz="quarter" idx="5"/>
          </p:nvPr>
        </p:nvSpPr>
        <p:spPr/>
        <p:txBody>
          <a:bodyPr/>
          <a:lstStyle/>
          <a:p>
            <a:fld id="{2D5DD893-88F9-E840-B0FE-7D6EE46C09E9}" type="slidenum">
              <a:rPr lang="en-US" smtClean="0"/>
              <a:t>104</a:t>
            </a:fld>
            <a:endParaRPr lang="en-US"/>
          </a:p>
        </p:txBody>
      </p:sp>
    </p:spTree>
    <p:extLst>
      <p:ext uri="{BB962C8B-B14F-4D97-AF65-F5344CB8AC3E}">
        <p14:creationId xmlns:p14="http://schemas.microsoft.com/office/powerpoint/2010/main" val="118014101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C9382D-DDBA-E44A-9C69-334536234AC6}" type="slidenum">
              <a:rPr lang="en-US" smtClean="0"/>
              <a:t>106</a:t>
            </a:fld>
            <a:endParaRPr lang="en-US"/>
          </a:p>
        </p:txBody>
      </p:sp>
    </p:spTree>
    <p:extLst>
      <p:ext uri="{BB962C8B-B14F-4D97-AF65-F5344CB8AC3E}">
        <p14:creationId xmlns:p14="http://schemas.microsoft.com/office/powerpoint/2010/main" val="137137902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9:40</a:t>
            </a:r>
          </a:p>
        </p:txBody>
      </p:sp>
      <p:sp>
        <p:nvSpPr>
          <p:cNvPr id="4" name="Slide Number Placeholder 3"/>
          <p:cNvSpPr>
            <a:spLocks noGrp="1"/>
          </p:cNvSpPr>
          <p:nvPr>
            <p:ph type="sldNum" sz="quarter" idx="5"/>
          </p:nvPr>
        </p:nvSpPr>
        <p:spPr/>
        <p:txBody>
          <a:bodyPr/>
          <a:lstStyle/>
          <a:p>
            <a:fld id="{7DC9382D-DDBA-E44A-9C69-334536234AC6}" type="slidenum">
              <a:rPr lang="en-US" smtClean="0"/>
              <a:t>113</a:t>
            </a:fld>
            <a:endParaRPr lang="en-US"/>
          </a:p>
        </p:txBody>
      </p:sp>
    </p:spTree>
    <p:extLst>
      <p:ext uri="{BB962C8B-B14F-4D97-AF65-F5344CB8AC3E}">
        <p14:creationId xmlns:p14="http://schemas.microsoft.com/office/powerpoint/2010/main" val="137269329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draw on my own theoretical knowledge of narrative, and have reframed it for teaching and public use</a:t>
            </a:r>
          </a:p>
          <a:p>
            <a:endParaRPr lang="en-US" dirty="0"/>
          </a:p>
          <a:p>
            <a:r>
              <a:rPr lang="en-US" dirty="0"/>
              <a:t>These theories are used deductively in some of my research</a:t>
            </a:r>
          </a:p>
          <a:p>
            <a:r>
              <a:rPr lang="en-US" dirty="0"/>
              <a:t>They are also theoretically robust ways of describing common narrative structures that emerge from analysis of organizational narratives</a:t>
            </a:r>
          </a:p>
          <a:p>
            <a:r>
              <a:rPr lang="en-US" dirty="0"/>
              <a:t>Connective insights that show my humanist foundation even as I bridge to qualitative social sciences</a:t>
            </a:r>
          </a:p>
          <a:p>
            <a:endParaRPr lang="en-US" dirty="0"/>
          </a:p>
        </p:txBody>
      </p:sp>
      <p:sp>
        <p:nvSpPr>
          <p:cNvPr id="4" name="Slide Number Placeholder 3"/>
          <p:cNvSpPr>
            <a:spLocks noGrp="1"/>
          </p:cNvSpPr>
          <p:nvPr>
            <p:ph type="sldNum" sz="quarter" idx="5"/>
          </p:nvPr>
        </p:nvSpPr>
        <p:spPr/>
        <p:txBody>
          <a:bodyPr/>
          <a:lstStyle/>
          <a:p>
            <a:fld id="{7DC9382D-DDBA-E44A-9C69-334536234AC6}" type="slidenum">
              <a:rPr lang="en-US" smtClean="0"/>
              <a:t>114</a:t>
            </a:fld>
            <a:endParaRPr lang="en-US"/>
          </a:p>
        </p:txBody>
      </p:sp>
    </p:spTree>
    <p:extLst>
      <p:ext uri="{BB962C8B-B14F-4D97-AF65-F5344CB8AC3E}">
        <p14:creationId xmlns:p14="http://schemas.microsoft.com/office/powerpoint/2010/main" val="117822178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F5F6FBB5-4CF1-6F46-A8ED-1FC8A3404F7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Notes Placeholder 2">
            <a:extLst>
              <a:ext uri="{FF2B5EF4-FFF2-40B4-BE49-F238E27FC236}">
                <a16:creationId xmlns:a16="http://schemas.microsoft.com/office/drawing/2014/main" id="{CB43FF08-B9A0-864C-B132-9C7190ACD1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Beginning, middle, end, yes, but a list has these too</a:t>
            </a:r>
          </a:p>
          <a:p>
            <a:r>
              <a:rPr lang="en-US" sz="1200" kern="1200" dirty="0">
                <a:solidFill>
                  <a:schemeClr val="tx1"/>
                </a:solidFill>
                <a:effectLst/>
                <a:latin typeface="+mn-lt"/>
                <a:ea typeface="+mn-ea"/>
                <a:cs typeface="+mn-cs"/>
              </a:rPr>
              <a:t>What makes story different is the intertwining of information and emotion, and middles are hard</a:t>
            </a:r>
          </a:p>
          <a:p>
            <a:endParaRPr lang="en-US" altLang="en-US" dirty="0"/>
          </a:p>
          <a:p>
            <a:r>
              <a:rPr lang="en-US" altLang="en-US" dirty="0"/>
              <a:t>Big campaign to expand the library taxing district. Smaller than school district, so uneven access. Some kids could have cards, some could not.</a:t>
            </a:r>
          </a:p>
          <a:p>
            <a:endParaRPr lang="en-US" altLang="en-US" dirty="0"/>
          </a:p>
          <a:p>
            <a:pPr marL="171450" indent="-171450">
              <a:buFont typeface="Arial" panose="020B0604020202020204" pitchFamily="34" charset="0"/>
              <a:buChar char="•"/>
            </a:pPr>
            <a:r>
              <a:rPr lang="en-US" altLang="en-US" dirty="0"/>
              <a:t>“Demonstration district” gave everyone in the school district temporary access to working library cards for a limited time</a:t>
            </a:r>
          </a:p>
          <a:p>
            <a:pPr marL="171450" indent="-171450">
              <a:buFont typeface="Arial" panose="020B0604020202020204" pitchFamily="34" charset="0"/>
              <a:buChar char="•"/>
            </a:pPr>
            <a:r>
              <a:rPr lang="en-US" altLang="en-US" dirty="0"/>
              <a:t>Publicized this offer: farmer’s market, grocery stores, school open houses, skating rink. Everywhere!</a:t>
            </a:r>
          </a:p>
          <a:p>
            <a:pPr marL="171450" indent="-171450">
              <a:buFont typeface="Arial" panose="020B0604020202020204" pitchFamily="34" charset="0"/>
              <a:buChar char="•"/>
            </a:pPr>
            <a:r>
              <a:rPr lang="en-US" altLang="en-US" dirty="0"/>
              <a:t>Could not lobby for the change to district, could only explain the temporary offer and give information that this would be on the ballot. Difficult!</a:t>
            </a:r>
          </a:p>
          <a:p>
            <a:endParaRPr lang="en-US" altLang="en-US" dirty="0"/>
          </a:p>
          <a:p>
            <a:r>
              <a:rPr lang="en-US" altLang="en-US" dirty="0"/>
              <a:t>Ultimately, ballot measure failed, but the demonstration increased awareness so that kids outside of the library taxing district could come to the library and use resources even without a library card.</a:t>
            </a:r>
          </a:p>
        </p:txBody>
      </p:sp>
      <p:sp>
        <p:nvSpPr>
          <p:cNvPr id="27651" name="Slide Number Placeholder 3">
            <a:extLst>
              <a:ext uri="{FF2B5EF4-FFF2-40B4-BE49-F238E27FC236}">
                <a16:creationId xmlns:a16="http://schemas.microsoft.com/office/drawing/2014/main" id="{9CA712DA-F153-9543-A6E8-1418366336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fld id="{AEF65869-6F1B-F84C-8AFF-8EAE792BD529}" type="slidenum">
              <a:rPr lang="en-US" altLang="en-US" smtClean="0"/>
              <a:pPr/>
              <a:t>115</a:t>
            </a:fld>
            <a:endParaRPr lang="en-US" altLang="en-US"/>
          </a:p>
        </p:txBody>
      </p:sp>
    </p:spTree>
    <p:extLst>
      <p:ext uri="{BB962C8B-B14F-4D97-AF65-F5344CB8AC3E}">
        <p14:creationId xmlns:p14="http://schemas.microsoft.com/office/powerpoint/2010/main" val="2627395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People: telling a story (anonymized or with permission to identify without causing harm) about a family whose long-term income prospects changed because they were able to use the public library for parents to do homework while children read and </a:t>
            </a:r>
            <a:r>
              <a:rPr lang="en-US" dirty="0" err="1"/>
              <a:t>played.“</a:t>
            </a:r>
            <a:r>
              <a:rPr lang="en-US" b="0" i="0" dirty="0" err="1">
                <a:solidFill>
                  <a:srgbClr val="333333"/>
                </a:solidFill>
                <a:effectLst/>
                <a:latin typeface="Source Sans Pro" panose="020F0502020204030204" pitchFamily="34" charset="0"/>
              </a:rPr>
              <a:t>Typical</a:t>
            </a:r>
            <a:r>
              <a:rPr lang="en-US" b="0" i="0" dirty="0">
                <a:solidFill>
                  <a:srgbClr val="333333"/>
                </a:solidFill>
                <a:effectLst/>
                <a:latin typeface="Source Sans Pro" panose="020F0502020204030204" pitchFamily="34" charset="0"/>
              </a:rPr>
              <a:t> earnings for bachelor’s degree holders are 84 percent higher than those whose highest degree is a high school diploma.” https://</a:t>
            </a:r>
            <a:r>
              <a:rPr lang="en-US" b="0" i="0" dirty="0" err="1">
                <a:solidFill>
                  <a:srgbClr val="333333"/>
                </a:solidFill>
                <a:effectLst/>
                <a:latin typeface="Source Sans Pro" panose="020F0502020204030204" pitchFamily="34" charset="0"/>
              </a:rPr>
              <a:t>www.aplu.org</a:t>
            </a:r>
            <a:r>
              <a:rPr lang="en-US" b="0" i="0" dirty="0">
                <a:solidFill>
                  <a:srgbClr val="333333"/>
                </a:solidFill>
                <a:effectLst/>
                <a:latin typeface="Source Sans Pro" panose="020F0502020204030204" pitchFamily="34" charset="0"/>
              </a:rPr>
              <a:t>/our-work/4-policy-and-advocacy/</a:t>
            </a:r>
            <a:r>
              <a:rPr lang="en-US" b="0" i="0" dirty="0" err="1">
                <a:solidFill>
                  <a:srgbClr val="333333"/>
                </a:solidFill>
                <a:effectLst/>
                <a:latin typeface="Source Sans Pro" panose="020F0502020204030204" pitchFamily="34" charset="0"/>
              </a:rPr>
              <a:t>publicuvalues</a:t>
            </a:r>
            <a:r>
              <a:rPr lang="en-US" b="0" i="0" dirty="0">
                <a:solidFill>
                  <a:srgbClr val="333333"/>
                </a:solidFill>
                <a:effectLst/>
                <a:latin typeface="Source Sans Pro" panose="020F0502020204030204" pitchFamily="34" charset="0"/>
              </a:rPr>
              <a:t>/ </a:t>
            </a:r>
            <a:br>
              <a:rPr lang="en-US" b="0" i="0" dirty="0">
                <a:solidFill>
                  <a:srgbClr val="333333"/>
                </a:solidFill>
                <a:effectLst/>
                <a:latin typeface="Source Sans Pro" panose="020F0502020204030204" pitchFamily="34" charset="0"/>
              </a:rPr>
            </a:br>
            <a:br>
              <a:rPr lang="en-US" b="0" i="0" dirty="0">
                <a:solidFill>
                  <a:srgbClr val="333333"/>
                </a:solidFill>
                <a:effectLst/>
                <a:latin typeface="Source Sans Pro" panose="020F0502020204030204" pitchFamily="34" charset="0"/>
              </a:rPr>
            </a:br>
            <a:r>
              <a:rPr lang="en-US" b="0" i="0" dirty="0">
                <a:solidFill>
                  <a:srgbClr val="333333"/>
                </a:solidFill>
                <a:effectLst/>
                <a:latin typeface="Source Sans Pro" panose="020F0502020204030204" pitchFamily="34" charset="0"/>
              </a:rPr>
              <a:t>What are the income differences from library use, from no job to having a job? How many times has that happened in your community because of job services and internet access?</a:t>
            </a:r>
            <a:endParaRPr lang="en-US" dirty="0"/>
          </a:p>
          <a:p>
            <a:endParaRPr lang="en-US" dirty="0"/>
          </a:p>
          <a:p>
            <a:r>
              <a:rPr lang="en-US" dirty="0"/>
              <a:t>2) Culture: Telling a story about the cultural barriers (literacy to hospitality or lack of it) in access basic food and shelter resources. My own culture: Brother with multiple disabilities, Medicare changes post-pandemic in Florida meant that 250k people were suddenly dropped 82% of them wrongly, took me and my father both researching to understand the scary and contradictory paperwork.</a:t>
            </a:r>
          </a:p>
          <a:p>
            <a:endParaRPr lang="en-US" dirty="0"/>
          </a:p>
          <a:p>
            <a:r>
              <a:rPr lang="en-US" dirty="0"/>
              <a:t>Public libraries will have an inevitable role when legal rights change, so be prepared for that. Have someone on your team who is looking ahead at local/regional/national upcoming changes to laws that impact access to health care, food, shelter.</a:t>
            </a:r>
          </a:p>
          <a:p>
            <a:endParaRPr lang="en-US" dirty="0"/>
          </a:p>
          <a:p>
            <a:endParaRPr lang="en-US" dirty="0"/>
          </a:p>
          <a:p>
            <a:r>
              <a:rPr lang="en-US" dirty="0"/>
              <a:t>3) Institution: Changing how we provide services in the form of an online education program orientation: LEEP Boot Camp. When we discovered that more students were reporting difficulties traveling to campus, barriers of funding to afford travel (which is not covered by student loans), and barriers related to time off from jobs. Two weeks, 10 days, one week… barrier arose in learning styles, anxiety, neurodivergence. We had to let go of Boot Camp for equity reasons.</a:t>
            </a:r>
          </a:p>
          <a:p>
            <a:endParaRPr lang="en-US" dirty="0"/>
          </a:p>
          <a:p>
            <a:r>
              <a:rPr lang="en-US" dirty="0"/>
              <a:t>University example, but think about the takeaways: costs of transportation (money and weather), time, and learning demands</a:t>
            </a:r>
          </a:p>
        </p:txBody>
      </p:sp>
      <p:sp>
        <p:nvSpPr>
          <p:cNvPr id="4" name="Slide Number Placeholder 3"/>
          <p:cNvSpPr>
            <a:spLocks noGrp="1"/>
          </p:cNvSpPr>
          <p:nvPr>
            <p:ph type="sldNum" sz="quarter" idx="5"/>
          </p:nvPr>
        </p:nvSpPr>
        <p:spPr/>
        <p:txBody>
          <a:bodyPr/>
          <a:lstStyle/>
          <a:p>
            <a:fld id="{7DC9382D-DDBA-E44A-9C69-334536234AC6}" type="slidenum">
              <a:rPr lang="en-US" smtClean="0"/>
              <a:t>8</a:t>
            </a:fld>
            <a:endParaRPr lang="en-US"/>
          </a:p>
        </p:txBody>
      </p:sp>
    </p:spTree>
    <p:extLst>
      <p:ext uri="{BB962C8B-B14F-4D97-AF65-F5344CB8AC3E}">
        <p14:creationId xmlns:p14="http://schemas.microsoft.com/office/powerpoint/2010/main" val="14848770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AF015F59-4BCF-DF40-9438-AE870868485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B9F44603-2530-8A45-9BE6-A35CFE3B0C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a:r>
              <a:rPr lang="en-US" sz="1200" kern="1200" dirty="0">
                <a:solidFill>
                  <a:schemeClr val="tx1"/>
                </a:solidFill>
                <a:effectLst/>
                <a:latin typeface="+mn-lt"/>
                <a:ea typeface="+mn-ea"/>
                <a:cs typeface="+mn-cs"/>
              </a:rPr>
              <a:t>Rising action</a:t>
            </a:r>
          </a:p>
          <a:p>
            <a:pPr lvl="1"/>
            <a:r>
              <a:rPr lang="en-US" sz="1200" kern="1200" dirty="0">
                <a:solidFill>
                  <a:schemeClr val="tx1"/>
                </a:solidFill>
                <a:effectLst/>
                <a:latin typeface="+mn-lt"/>
                <a:ea typeface="+mn-ea"/>
                <a:cs typeface="+mn-cs"/>
              </a:rPr>
              <a:t>increasing information and emotional tension. What sequence can do this?</a:t>
            </a:r>
          </a:p>
          <a:p>
            <a:endParaRPr lang="en-US" altLang="en-US" dirty="0"/>
          </a:p>
          <a:p>
            <a:pPr marL="171450" indent="-171450">
              <a:buFont typeface="Arial" panose="020B0604020202020204" pitchFamily="34" charset="0"/>
              <a:buChar char="•"/>
            </a:pPr>
            <a:r>
              <a:rPr lang="en-US" altLang="en-US" dirty="0"/>
              <a:t>“Demonstration district” gave everyone in the school district temporary access to the library for a limited time</a:t>
            </a:r>
          </a:p>
          <a:p>
            <a:pPr marL="171450" indent="-171450">
              <a:buFont typeface="Arial" panose="020B0604020202020204" pitchFamily="34" charset="0"/>
              <a:buChar char="•"/>
            </a:pPr>
            <a:r>
              <a:rPr lang="en-US" altLang="en-US" dirty="0"/>
              <a:t>Publicized this offer: farmer’s market, school open houses, skating rink. Everywhere!</a:t>
            </a:r>
          </a:p>
          <a:p>
            <a:pPr marL="171450" indent="-171450">
              <a:buFont typeface="Arial" panose="020B0604020202020204" pitchFamily="34" charset="0"/>
              <a:buChar char="•"/>
            </a:pPr>
            <a:r>
              <a:rPr lang="en-US" altLang="en-US" dirty="0"/>
              <a:t>Could not lobby for the change to district, could only explain the temporary offer and give information that this would be on the ballot. Difficult!</a:t>
            </a:r>
          </a:p>
          <a:p>
            <a:endParaRPr lang="en-US" altLang="en-US" dirty="0"/>
          </a:p>
        </p:txBody>
      </p:sp>
      <p:sp>
        <p:nvSpPr>
          <p:cNvPr id="29699" name="Slide Number Placeholder 3">
            <a:extLst>
              <a:ext uri="{FF2B5EF4-FFF2-40B4-BE49-F238E27FC236}">
                <a16:creationId xmlns:a16="http://schemas.microsoft.com/office/drawing/2014/main" id="{4E508CC5-7A58-C645-BF8A-0CDD828405D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fld id="{5E70AA87-F820-914F-9EAA-5940F24E2D35}" type="slidenum">
              <a:rPr lang="en-US" altLang="en-US" smtClean="0"/>
              <a:pPr/>
              <a:t>116</a:t>
            </a:fld>
            <a:endParaRPr lang="en-US" altLang="en-US"/>
          </a:p>
        </p:txBody>
      </p:sp>
    </p:spTree>
    <p:extLst>
      <p:ext uri="{BB962C8B-B14F-4D97-AF65-F5344CB8AC3E}">
        <p14:creationId xmlns:p14="http://schemas.microsoft.com/office/powerpoint/2010/main" val="56924855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solidFill>
                  <a:schemeClr val="accent2">
                    <a:lumMod val="75000"/>
                  </a:schemeClr>
                </a:solidFill>
                <a:effectLst/>
                <a:latin typeface="Helvetica" pitchFamily="2" charset="0"/>
              </a:rPr>
              <a:t>Imagine benchmarking your library’s metrics against some similar</a:t>
            </a:r>
          </a:p>
          <a:p>
            <a:pPr marL="0" indent="0">
              <a:buNone/>
            </a:pPr>
            <a:r>
              <a:rPr lang="en-US" dirty="0">
                <a:solidFill>
                  <a:schemeClr val="accent2">
                    <a:lumMod val="75000"/>
                  </a:schemeClr>
                </a:solidFill>
                <a:effectLst/>
                <a:latin typeface="Helvetica" pitchFamily="2" charset="0"/>
              </a:rPr>
              <a:t>libraries in the region. What do you do when you find a big gap, and</a:t>
            </a:r>
          </a:p>
          <a:p>
            <a:pPr marL="0" indent="0">
              <a:buNone/>
            </a:pPr>
            <a:r>
              <a:rPr lang="en-US" dirty="0">
                <a:solidFill>
                  <a:schemeClr val="accent2">
                    <a:lumMod val="75000"/>
                  </a:schemeClr>
                </a:solidFill>
                <a:effectLst/>
                <a:latin typeface="Helvetica" pitchFamily="2" charset="0"/>
              </a:rPr>
              <a:t>your library is behind? How do you start to mobilize the resources to</a:t>
            </a:r>
          </a:p>
          <a:p>
            <a:pPr marL="0" indent="0">
              <a:buNone/>
            </a:pPr>
            <a:r>
              <a:rPr lang="en-US" dirty="0">
                <a:solidFill>
                  <a:schemeClr val="accent2">
                    <a:lumMod val="75000"/>
                  </a:schemeClr>
                </a:solidFill>
                <a:effectLst/>
                <a:latin typeface="Helvetica" pitchFamily="2" charset="0"/>
              </a:rPr>
              <a:t>improve? Powerful data tools exist to compare one library with</a:t>
            </a:r>
          </a:p>
          <a:p>
            <a:pPr marL="0" indent="0">
              <a:buNone/>
            </a:pPr>
            <a:r>
              <a:rPr lang="en-US" dirty="0">
                <a:solidFill>
                  <a:schemeClr val="accent2">
                    <a:lumMod val="75000"/>
                  </a:schemeClr>
                </a:solidFill>
                <a:effectLst/>
                <a:latin typeface="Helvetica" pitchFamily="2" charset="0"/>
              </a:rPr>
              <a:t>another, but tools alone can’t tell you how to advocate for change.</a:t>
            </a:r>
          </a:p>
          <a:p>
            <a:pPr marL="0" indent="0">
              <a:buNone/>
            </a:pPr>
            <a:r>
              <a:rPr lang="en-US" dirty="0">
                <a:solidFill>
                  <a:schemeClr val="accent2">
                    <a:lumMod val="75000"/>
                  </a:schemeClr>
                </a:solidFill>
                <a:effectLst/>
                <a:latin typeface="Helvetica" pitchFamily="2" charset="0"/>
              </a:rPr>
              <a:t>Data storytelling can turn a gap into an advocacy opportunity.</a:t>
            </a:r>
          </a:p>
          <a:p>
            <a:endParaRPr lang="en-US" dirty="0"/>
          </a:p>
        </p:txBody>
      </p:sp>
      <p:sp>
        <p:nvSpPr>
          <p:cNvPr id="4" name="Slide Number Placeholder 3"/>
          <p:cNvSpPr>
            <a:spLocks noGrp="1"/>
          </p:cNvSpPr>
          <p:nvPr>
            <p:ph type="sldNum" sz="quarter" idx="5"/>
          </p:nvPr>
        </p:nvSpPr>
        <p:spPr/>
        <p:txBody>
          <a:bodyPr/>
          <a:lstStyle/>
          <a:p>
            <a:fld id="{7DC9382D-DDBA-E44A-9C69-334536234AC6}" type="slidenum">
              <a:rPr lang="en-US" smtClean="0"/>
              <a:t>117</a:t>
            </a:fld>
            <a:endParaRPr lang="en-US"/>
          </a:p>
        </p:txBody>
      </p:sp>
    </p:spTree>
    <p:extLst>
      <p:ext uri="{BB962C8B-B14F-4D97-AF65-F5344CB8AC3E}">
        <p14:creationId xmlns:p14="http://schemas.microsoft.com/office/powerpoint/2010/main" val="344993633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Medicine Misuse: Desperation and Ivermectin</a:t>
            </a:r>
          </a:p>
          <a:p>
            <a:r>
              <a:rPr lang="en-US" i="1" dirty="0"/>
              <a:t>	could have been true, but the data weren’t fully collected yet</a:t>
            </a:r>
          </a:p>
          <a:p>
            <a:pPr lvl="1"/>
            <a:r>
              <a:rPr lang="en-US" dirty="0"/>
              <a:t>“What they’re not telling you” rhetoric to enlist “truth-tellers”</a:t>
            </a:r>
          </a:p>
          <a:p>
            <a:pPr lvl="1"/>
            <a:r>
              <a:rPr lang="en-US" dirty="0"/>
              <a:t>Transformation: “truth-telling” actually propagating misinformation</a:t>
            </a:r>
          </a:p>
          <a:p>
            <a:pPr lvl="1"/>
            <a:r>
              <a:rPr lang="en-US" dirty="0"/>
              <a:t>Discovery: revealing something everyday with unexpected and hidden uses </a:t>
            </a:r>
          </a:p>
          <a:p>
            <a:r>
              <a:rPr lang="en-US" i="1" dirty="0"/>
              <a:t>Exploiting Vaccine Hesitancy: Faked Magnetism</a:t>
            </a:r>
          </a:p>
          <a:p>
            <a:pPr lvl="1"/>
            <a:r>
              <a:rPr lang="en-US" dirty="0"/>
              <a:t>Video “evidence” that vaccinations caused bodily magnetism</a:t>
            </a:r>
            <a:endParaRPr lang="en-US" dirty="0">
              <a:effectLst/>
            </a:endParaRPr>
          </a:p>
          <a:p>
            <a:pPr lvl="1"/>
            <a:r>
              <a:rPr lang="en-US" dirty="0"/>
              <a:t>Conspiracy tellers and audiences locked into interrelated stories with ever-narrowing window for contrary evidence</a:t>
            </a:r>
            <a:r>
              <a:rPr lang="en-US" dirty="0">
                <a:effectLst/>
              </a:rPr>
              <a:t> </a:t>
            </a:r>
          </a:p>
          <a:p>
            <a:pPr lvl="1"/>
            <a:r>
              <a:rPr lang="en-US" dirty="0"/>
              <a:t>Continuity: resist change no matter the circumstances</a:t>
            </a:r>
          </a:p>
          <a:p>
            <a:r>
              <a:rPr lang="en-US" i="1" dirty="0"/>
              <a:t>Aftermath of Medical Racism: Vaccine Questioning</a:t>
            </a:r>
            <a:endParaRPr lang="en-US" dirty="0"/>
          </a:p>
          <a:p>
            <a:pPr lvl="1"/>
            <a:r>
              <a:rPr lang="en-US" dirty="0"/>
              <a:t>Inherited information resulting from traumatic medical racism</a:t>
            </a:r>
            <a:r>
              <a:rPr lang="en-US" dirty="0">
                <a:effectLst/>
              </a:rPr>
              <a:t> </a:t>
            </a:r>
          </a:p>
          <a:p>
            <a:pPr lvl="1"/>
            <a:r>
              <a:rPr lang="en-US" dirty="0"/>
              <a:t>Distrust between public health authorities and BIPOC audiences</a:t>
            </a:r>
          </a:p>
          <a:p>
            <a:pPr lvl="1"/>
            <a:r>
              <a:rPr lang="en-US" dirty="0"/>
              <a:t>Two narrative structures at odds</a:t>
            </a:r>
          </a:p>
          <a:p>
            <a:pPr lvl="2"/>
            <a:r>
              <a:rPr lang="en-US" dirty="0"/>
              <a:t>Transformation narrative about heroic family members who survived federally funded medical torture</a:t>
            </a:r>
          </a:p>
          <a:p>
            <a:pPr lvl="2"/>
            <a:r>
              <a:rPr lang="en-US" dirty="0"/>
              <a:t>Discovery narrative about invention and value of vaccines in a pandemic</a:t>
            </a:r>
          </a:p>
          <a:p>
            <a:pPr lvl="1"/>
            <a:r>
              <a:rPr lang="en-US" dirty="0"/>
              <a:t>Language of “questioning” vs. “hesitancy”</a:t>
            </a:r>
          </a:p>
          <a:p>
            <a:endParaRPr lang="en-US" dirty="0"/>
          </a:p>
        </p:txBody>
      </p:sp>
      <p:sp>
        <p:nvSpPr>
          <p:cNvPr id="4" name="Slide Number Placeholder 3"/>
          <p:cNvSpPr>
            <a:spLocks noGrp="1"/>
          </p:cNvSpPr>
          <p:nvPr>
            <p:ph type="sldNum" sz="quarter" idx="5"/>
          </p:nvPr>
        </p:nvSpPr>
        <p:spPr/>
        <p:txBody>
          <a:bodyPr/>
          <a:lstStyle/>
          <a:p>
            <a:fld id="{7DC9382D-DDBA-E44A-9C69-334536234AC6}" type="slidenum">
              <a:rPr lang="en-US" smtClean="0"/>
              <a:t>120</a:t>
            </a:fld>
            <a:endParaRPr lang="en-US"/>
          </a:p>
        </p:txBody>
      </p:sp>
    </p:spTree>
    <p:extLst>
      <p:ext uri="{BB962C8B-B14F-4D97-AF65-F5344CB8AC3E}">
        <p14:creationId xmlns:p14="http://schemas.microsoft.com/office/powerpoint/2010/main" val="23493456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Medicine Misuse: Desperation and Ivermectin</a:t>
            </a:r>
          </a:p>
          <a:p>
            <a:r>
              <a:rPr lang="en-US" i="1" dirty="0"/>
              <a:t>	could have been true, but the data weren’t fully collected yet</a:t>
            </a:r>
          </a:p>
          <a:p>
            <a:pPr lvl="1"/>
            <a:r>
              <a:rPr lang="en-US" dirty="0"/>
              <a:t>“What they’re not telling you” rhetoric to enlist “truth-tellers”</a:t>
            </a:r>
          </a:p>
          <a:p>
            <a:pPr lvl="1"/>
            <a:r>
              <a:rPr lang="en-US" dirty="0"/>
              <a:t>Transformation: “truth-telling” actually propagating misinformation</a:t>
            </a:r>
          </a:p>
          <a:p>
            <a:pPr lvl="1"/>
            <a:r>
              <a:rPr lang="en-US" dirty="0"/>
              <a:t>Discovery: revealing something everyday with unexpected and hidden uses </a:t>
            </a:r>
          </a:p>
          <a:p>
            <a:r>
              <a:rPr lang="en-US" i="1" dirty="0"/>
              <a:t>Exploiting Vaccine Hesitancy: Faked Magnetism</a:t>
            </a:r>
          </a:p>
          <a:p>
            <a:pPr lvl="1"/>
            <a:r>
              <a:rPr lang="en-US" dirty="0"/>
              <a:t>Video “evidence” that vaccinations caused bodily magnetism</a:t>
            </a:r>
            <a:endParaRPr lang="en-US" dirty="0">
              <a:effectLst/>
            </a:endParaRPr>
          </a:p>
          <a:p>
            <a:pPr lvl="1"/>
            <a:r>
              <a:rPr lang="en-US" dirty="0"/>
              <a:t>Conspiracy tellers and audiences locked into interrelated stories with ever-narrowing window for contrary evidence</a:t>
            </a:r>
            <a:r>
              <a:rPr lang="en-US" dirty="0">
                <a:effectLst/>
              </a:rPr>
              <a:t> </a:t>
            </a:r>
          </a:p>
          <a:p>
            <a:pPr lvl="1"/>
            <a:r>
              <a:rPr lang="en-US" dirty="0"/>
              <a:t>Continuity: resist change no matter the circumstances</a:t>
            </a:r>
          </a:p>
          <a:p>
            <a:r>
              <a:rPr lang="en-US" i="1" dirty="0"/>
              <a:t>Aftermath of Medical Racism: Vaccine Questioning</a:t>
            </a:r>
            <a:endParaRPr lang="en-US" dirty="0"/>
          </a:p>
          <a:p>
            <a:pPr lvl="1"/>
            <a:r>
              <a:rPr lang="en-US" dirty="0"/>
              <a:t>Inherited information resulting from traumatic medical racism</a:t>
            </a:r>
            <a:r>
              <a:rPr lang="en-US" dirty="0">
                <a:effectLst/>
              </a:rPr>
              <a:t> </a:t>
            </a:r>
          </a:p>
          <a:p>
            <a:pPr lvl="1"/>
            <a:r>
              <a:rPr lang="en-US" dirty="0"/>
              <a:t>Distrust between public health authorities and BIPOC audiences</a:t>
            </a:r>
          </a:p>
          <a:p>
            <a:pPr lvl="1"/>
            <a:r>
              <a:rPr lang="en-US" dirty="0"/>
              <a:t>Two narrative structures at odds</a:t>
            </a:r>
          </a:p>
          <a:p>
            <a:pPr lvl="2"/>
            <a:r>
              <a:rPr lang="en-US" dirty="0"/>
              <a:t>Transformation narrative about heroic family members who survived federally funded medical torture</a:t>
            </a:r>
          </a:p>
          <a:p>
            <a:pPr lvl="2"/>
            <a:r>
              <a:rPr lang="en-US" dirty="0"/>
              <a:t>Discovery narrative about invention and value of vaccines in a pandemic</a:t>
            </a:r>
          </a:p>
          <a:p>
            <a:pPr lvl="1"/>
            <a:r>
              <a:rPr lang="en-US" dirty="0"/>
              <a:t>Language of “questioning” vs. “hesitancy”</a:t>
            </a:r>
          </a:p>
          <a:p>
            <a:endParaRPr lang="en-US" dirty="0"/>
          </a:p>
        </p:txBody>
      </p:sp>
      <p:sp>
        <p:nvSpPr>
          <p:cNvPr id="4" name="Slide Number Placeholder 3"/>
          <p:cNvSpPr>
            <a:spLocks noGrp="1"/>
          </p:cNvSpPr>
          <p:nvPr>
            <p:ph type="sldNum" sz="quarter" idx="5"/>
          </p:nvPr>
        </p:nvSpPr>
        <p:spPr/>
        <p:txBody>
          <a:bodyPr/>
          <a:lstStyle/>
          <a:p>
            <a:fld id="{7DC9382D-DDBA-E44A-9C69-334536234AC6}" type="slidenum">
              <a:rPr lang="en-US" smtClean="0"/>
              <a:t>121</a:t>
            </a:fld>
            <a:endParaRPr lang="en-US"/>
          </a:p>
        </p:txBody>
      </p:sp>
    </p:spTree>
    <p:extLst>
      <p:ext uri="{BB962C8B-B14F-4D97-AF65-F5344CB8AC3E}">
        <p14:creationId xmlns:p14="http://schemas.microsoft.com/office/powerpoint/2010/main" val="231786076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Medicine Misuse: Desperation and Ivermectin</a:t>
            </a:r>
          </a:p>
          <a:p>
            <a:r>
              <a:rPr lang="en-US" i="1" dirty="0"/>
              <a:t>	could have been true, but the data weren’t fully collected yet</a:t>
            </a:r>
          </a:p>
          <a:p>
            <a:pPr lvl="1"/>
            <a:r>
              <a:rPr lang="en-US" dirty="0"/>
              <a:t>“What they’re not telling you” rhetoric to enlist “truth-tellers”</a:t>
            </a:r>
          </a:p>
          <a:p>
            <a:pPr lvl="1"/>
            <a:r>
              <a:rPr lang="en-US" dirty="0"/>
              <a:t>Transformation: “truth-telling” actually propagating misinformation</a:t>
            </a:r>
          </a:p>
          <a:p>
            <a:pPr lvl="1"/>
            <a:r>
              <a:rPr lang="en-US" dirty="0"/>
              <a:t>Discovery: revealing something everyday with unexpected and hidden uses </a:t>
            </a:r>
          </a:p>
          <a:p>
            <a:r>
              <a:rPr lang="en-US" i="1" dirty="0"/>
              <a:t>Exploiting Vaccine Hesitancy: Faked Magnetism</a:t>
            </a:r>
          </a:p>
          <a:p>
            <a:pPr lvl="1"/>
            <a:r>
              <a:rPr lang="en-US" dirty="0"/>
              <a:t>Video “evidence” that vaccinations caused bodily magnetism</a:t>
            </a:r>
            <a:endParaRPr lang="en-US" dirty="0">
              <a:effectLst/>
            </a:endParaRPr>
          </a:p>
          <a:p>
            <a:pPr lvl="1"/>
            <a:r>
              <a:rPr lang="en-US" dirty="0"/>
              <a:t>Conspiracy tellers and audiences locked into interrelated stories with ever-narrowing window for contrary evidence</a:t>
            </a:r>
            <a:r>
              <a:rPr lang="en-US" dirty="0">
                <a:effectLst/>
              </a:rPr>
              <a:t> </a:t>
            </a:r>
          </a:p>
          <a:p>
            <a:pPr lvl="1"/>
            <a:r>
              <a:rPr lang="en-US" dirty="0"/>
              <a:t>Continuity: resist change no matter the circumstances</a:t>
            </a:r>
          </a:p>
          <a:p>
            <a:r>
              <a:rPr lang="en-US" i="1" dirty="0"/>
              <a:t>Aftermath of Medical Racism: Vaccine Questioning</a:t>
            </a:r>
            <a:endParaRPr lang="en-US" dirty="0"/>
          </a:p>
          <a:p>
            <a:pPr lvl="1"/>
            <a:r>
              <a:rPr lang="en-US" dirty="0"/>
              <a:t>Inherited information resulting from traumatic medical racism</a:t>
            </a:r>
            <a:r>
              <a:rPr lang="en-US" dirty="0">
                <a:effectLst/>
              </a:rPr>
              <a:t> </a:t>
            </a:r>
          </a:p>
          <a:p>
            <a:pPr lvl="1"/>
            <a:r>
              <a:rPr lang="en-US" dirty="0"/>
              <a:t>Distrust between public health authorities and BIPOC audiences</a:t>
            </a:r>
          </a:p>
          <a:p>
            <a:pPr lvl="1"/>
            <a:r>
              <a:rPr lang="en-US" dirty="0"/>
              <a:t>Two narrative structures at odds</a:t>
            </a:r>
          </a:p>
          <a:p>
            <a:pPr lvl="2"/>
            <a:r>
              <a:rPr lang="en-US" dirty="0"/>
              <a:t>Transformation narrative about heroic family members who survived federally funded medical torture</a:t>
            </a:r>
          </a:p>
          <a:p>
            <a:pPr lvl="2"/>
            <a:r>
              <a:rPr lang="en-US" dirty="0"/>
              <a:t>Discovery narrative about invention and value of vaccines in a pandemic</a:t>
            </a:r>
          </a:p>
          <a:p>
            <a:pPr lvl="1"/>
            <a:r>
              <a:rPr lang="en-US" dirty="0"/>
              <a:t>Language of “questioning” vs. “hesitancy”</a:t>
            </a:r>
          </a:p>
          <a:p>
            <a:endParaRPr lang="en-US" dirty="0"/>
          </a:p>
        </p:txBody>
      </p:sp>
      <p:sp>
        <p:nvSpPr>
          <p:cNvPr id="4" name="Slide Number Placeholder 3"/>
          <p:cNvSpPr>
            <a:spLocks noGrp="1"/>
          </p:cNvSpPr>
          <p:nvPr>
            <p:ph type="sldNum" sz="quarter" idx="5"/>
          </p:nvPr>
        </p:nvSpPr>
        <p:spPr/>
        <p:txBody>
          <a:bodyPr/>
          <a:lstStyle/>
          <a:p>
            <a:fld id="{7DC9382D-DDBA-E44A-9C69-334536234AC6}" type="slidenum">
              <a:rPr lang="en-US" smtClean="0"/>
              <a:t>122</a:t>
            </a:fld>
            <a:endParaRPr lang="en-US"/>
          </a:p>
        </p:txBody>
      </p:sp>
    </p:spTree>
    <p:extLst>
      <p:ext uri="{BB962C8B-B14F-4D97-AF65-F5344CB8AC3E}">
        <p14:creationId xmlns:p14="http://schemas.microsoft.com/office/powerpoint/2010/main" val="1821203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60 min mark, 10 mins on this slide to 70min/9:40</a:t>
            </a:r>
          </a:p>
          <a:p>
            <a:r>
              <a:rPr lang="en-US" dirty="0"/>
              <a:t>Talk to someone for about 4 minutes, 2 minutes each</a:t>
            </a:r>
          </a:p>
          <a:p>
            <a:endParaRPr lang="en-US" dirty="0"/>
          </a:p>
          <a:p>
            <a:r>
              <a:rPr lang="en-US" dirty="0"/>
              <a:t>If you’re stuck, think about these:</a:t>
            </a:r>
          </a:p>
          <a:p>
            <a:pPr marL="171450" indent="-171450">
              <a:buFont typeface="Arial" panose="020B0604020202020204" pitchFamily="34" charset="0"/>
              <a:buChar char="•"/>
            </a:pPr>
            <a:r>
              <a:rPr lang="en-US" dirty="0"/>
              <a:t>Continuity of popular programming</a:t>
            </a:r>
          </a:p>
          <a:p>
            <a:pPr marL="171450" indent="-171450">
              <a:buFont typeface="Arial" panose="020B0604020202020204" pitchFamily="34" charset="0"/>
              <a:buChar char="•"/>
            </a:pPr>
            <a:r>
              <a:rPr lang="en-US" dirty="0"/>
              <a:t>Transformation to make popular programs result in more usage increases</a:t>
            </a:r>
          </a:p>
          <a:p>
            <a:pPr marL="171450" indent="-171450">
              <a:buFont typeface="Arial" panose="020B0604020202020204" pitchFamily="34" charset="0"/>
              <a:buChar char="•"/>
            </a:pPr>
            <a:r>
              <a:rPr lang="en-US" dirty="0"/>
              <a:t>Discovery: What makes a program popular? What does the community not already know about the library?</a:t>
            </a:r>
          </a:p>
          <a:p>
            <a:pPr marL="0" indent="0">
              <a:buFont typeface="Arial" panose="020B0604020202020204" pitchFamily="34" charset="0"/>
              <a:buNone/>
            </a:pPr>
            <a:r>
              <a:rPr lang="en-US" dirty="0"/>
              <a:t> </a:t>
            </a:r>
          </a:p>
          <a:p>
            <a:pPr marL="0" indent="0">
              <a:buFont typeface="Arial" panose="020B0604020202020204" pitchFamily="34" charset="0"/>
              <a:buNone/>
            </a:pPr>
            <a:r>
              <a:rPr lang="en-US" dirty="0"/>
              <a:t>Share out afterwards</a:t>
            </a:r>
          </a:p>
        </p:txBody>
      </p:sp>
      <p:sp>
        <p:nvSpPr>
          <p:cNvPr id="4" name="Slide Number Placeholder 3"/>
          <p:cNvSpPr>
            <a:spLocks noGrp="1"/>
          </p:cNvSpPr>
          <p:nvPr>
            <p:ph type="sldNum" sz="quarter" idx="5"/>
          </p:nvPr>
        </p:nvSpPr>
        <p:spPr/>
        <p:txBody>
          <a:bodyPr/>
          <a:lstStyle/>
          <a:p>
            <a:fld id="{7DC9382D-DDBA-E44A-9C69-334536234AC6}" type="slidenum">
              <a:rPr lang="en-US" smtClean="0"/>
              <a:t>9</a:t>
            </a:fld>
            <a:endParaRPr lang="en-US"/>
          </a:p>
        </p:txBody>
      </p:sp>
    </p:spTree>
    <p:extLst>
      <p:ext uri="{BB962C8B-B14F-4D97-AF65-F5344CB8AC3E}">
        <p14:creationId xmlns:p14="http://schemas.microsoft.com/office/powerpoint/2010/main" val="161134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Ashley Hetrick</a:t>
            </a:r>
          </a:p>
          <a:p>
            <a:r>
              <a:rPr lang="en-US" dirty="0"/>
              <a:t>Titanic data set documents individual survival rates as compared with cost of tickets in different parts of the ship</a:t>
            </a:r>
          </a:p>
          <a:p>
            <a:r>
              <a:rPr lang="en-US" dirty="0"/>
              <a:t>used to teach statistics</a:t>
            </a:r>
          </a:p>
          <a:p>
            <a:r>
              <a:rPr lang="en-US" dirty="0"/>
              <a:t>	in fact, it’s a game, a competition: predict who will die</a:t>
            </a:r>
          </a:p>
          <a:p>
            <a:endParaRPr lang="en-US" dirty="0"/>
          </a:p>
          <a:p>
            <a:r>
              <a:rPr lang="en-US" dirty="0"/>
              <a:t>Ashley’s data story points out the dehumanizing effects of making people’s survival into a game</a:t>
            </a:r>
          </a:p>
          <a:p>
            <a:r>
              <a:rPr lang="en-US" dirty="0"/>
              <a:t>And the reifying effects of situating wealth (class of </a:t>
            </a:r>
          </a:p>
        </p:txBody>
      </p:sp>
      <p:sp>
        <p:nvSpPr>
          <p:cNvPr id="4" name="Slide Number Placeholder 3"/>
          <p:cNvSpPr>
            <a:spLocks noGrp="1"/>
          </p:cNvSpPr>
          <p:nvPr>
            <p:ph type="sldNum" sz="quarter" idx="5"/>
          </p:nvPr>
        </p:nvSpPr>
        <p:spPr/>
        <p:txBody>
          <a:bodyPr/>
          <a:lstStyle/>
          <a:p>
            <a:fld id="{7DC9382D-DDBA-E44A-9C69-334536234AC6}" type="slidenum">
              <a:rPr lang="en-US" smtClean="0"/>
              <a:t>12</a:t>
            </a:fld>
            <a:endParaRPr lang="en-US"/>
          </a:p>
        </p:txBody>
      </p:sp>
    </p:spTree>
    <p:extLst>
      <p:ext uri="{BB962C8B-B14F-4D97-AF65-F5344CB8AC3E}">
        <p14:creationId xmlns:p14="http://schemas.microsoft.com/office/powerpoint/2010/main" val="2552018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806E9-F218-6245-8FC9-17675A2888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3FD6AA-C671-0043-A69A-0A2AE2AF1A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206D92-A596-4E4E-BD20-4D8D5CFF8072}"/>
              </a:ext>
            </a:extLst>
          </p:cNvPr>
          <p:cNvSpPr>
            <a:spLocks noGrp="1"/>
          </p:cNvSpPr>
          <p:nvPr>
            <p:ph type="dt" sz="half" idx="10"/>
          </p:nvPr>
        </p:nvSpPr>
        <p:spPr/>
        <p:txBody>
          <a:bodyPr/>
          <a:lstStyle/>
          <a:p>
            <a:fld id="{A5C37E5D-4FC4-E24D-A5C3-15724AED4466}" type="datetimeFigureOut">
              <a:rPr lang="en-US" smtClean="0"/>
              <a:t>5/23/24</a:t>
            </a:fld>
            <a:endParaRPr lang="en-US"/>
          </a:p>
        </p:txBody>
      </p:sp>
      <p:sp>
        <p:nvSpPr>
          <p:cNvPr id="5" name="Footer Placeholder 4">
            <a:extLst>
              <a:ext uri="{FF2B5EF4-FFF2-40B4-BE49-F238E27FC236}">
                <a16:creationId xmlns:a16="http://schemas.microsoft.com/office/drawing/2014/main" id="{5BC60EA0-7D0D-CD42-A52E-A9378BAF2E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84AFFB-62C2-F74F-BD7C-D605C79B384C}"/>
              </a:ext>
            </a:extLst>
          </p:cNvPr>
          <p:cNvSpPr>
            <a:spLocks noGrp="1"/>
          </p:cNvSpPr>
          <p:nvPr>
            <p:ph type="sldNum" sz="quarter" idx="12"/>
          </p:nvPr>
        </p:nvSpPr>
        <p:spPr/>
        <p:txBody>
          <a:bodyPr/>
          <a:lstStyle/>
          <a:p>
            <a:fld id="{E0B87FD9-3378-A544-B606-379662BFA036}" type="slidenum">
              <a:rPr lang="en-US" smtClean="0"/>
              <a:t>‹#›</a:t>
            </a:fld>
            <a:endParaRPr lang="en-US"/>
          </a:p>
        </p:txBody>
      </p:sp>
    </p:spTree>
    <p:extLst>
      <p:ext uri="{BB962C8B-B14F-4D97-AF65-F5344CB8AC3E}">
        <p14:creationId xmlns:p14="http://schemas.microsoft.com/office/powerpoint/2010/main" val="3594072906"/>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227E3-5BC3-B043-9758-C1200264F2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28012D-944D-5B45-BE6F-271AF773B87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854422-CEF0-734E-8F12-B99F87AD3826}"/>
              </a:ext>
            </a:extLst>
          </p:cNvPr>
          <p:cNvSpPr>
            <a:spLocks noGrp="1"/>
          </p:cNvSpPr>
          <p:nvPr>
            <p:ph type="dt" sz="half" idx="10"/>
          </p:nvPr>
        </p:nvSpPr>
        <p:spPr/>
        <p:txBody>
          <a:bodyPr/>
          <a:lstStyle/>
          <a:p>
            <a:fld id="{A5C37E5D-4FC4-E24D-A5C3-15724AED4466}" type="datetimeFigureOut">
              <a:rPr lang="en-US" smtClean="0"/>
              <a:t>5/23/24</a:t>
            </a:fld>
            <a:endParaRPr lang="en-US"/>
          </a:p>
        </p:txBody>
      </p:sp>
      <p:sp>
        <p:nvSpPr>
          <p:cNvPr id="5" name="Footer Placeholder 4">
            <a:extLst>
              <a:ext uri="{FF2B5EF4-FFF2-40B4-BE49-F238E27FC236}">
                <a16:creationId xmlns:a16="http://schemas.microsoft.com/office/drawing/2014/main" id="{7F06086B-1556-174B-BDE6-0B5240C541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4391B1-C172-7B42-AD5A-687FEFC8A96D}"/>
              </a:ext>
            </a:extLst>
          </p:cNvPr>
          <p:cNvSpPr>
            <a:spLocks noGrp="1"/>
          </p:cNvSpPr>
          <p:nvPr>
            <p:ph type="sldNum" sz="quarter" idx="12"/>
          </p:nvPr>
        </p:nvSpPr>
        <p:spPr/>
        <p:txBody>
          <a:bodyPr/>
          <a:lstStyle/>
          <a:p>
            <a:fld id="{E0B87FD9-3378-A544-B606-379662BFA036}" type="slidenum">
              <a:rPr lang="en-US" smtClean="0"/>
              <a:t>‹#›</a:t>
            </a:fld>
            <a:endParaRPr lang="en-US"/>
          </a:p>
        </p:txBody>
      </p:sp>
    </p:spTree>
    <p:extLst>
      <p:ext uri="{BB962C8B-B14F-4D97-AF65-F5344CB8AC3E}">
        <p14:creationId xmlns:p14="http://schemas.microsoft.com/office/powerpoint/2010/main" val="927926378"/>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CEB606-E818-5B41-BD67-D33E325286F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41FD90-908C-DD4E-A6FA-B8CFC861D00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E73C7F-566F-2246-9A54-5BA14886893E}"/>
              </a:ext>
            </a:extLst>
          </p:cNvPr>
          <p:cNvSpPr>
            <a:spLocks noGrp="1"/>
          </p:cNvSpPr>
          <p:nvPr>
            <p:ph type="dt" sz="half" idx="10"/>
          </p:nvPr>
        </p:nvSpPr>
        <p:spPr/>
        <p:txBody>
          <a:bodyPr/>
          <a:lstStyle/>
          <a:p>
            <a:fld id="{A5C37E5D-4FC4-E24D-A5C3-15724AED4466}" type="datetimeFigureOut">
              <a:rPr lang="en-US" smtClean="0"/>
              <a:t>5/23/24</a:t>
            </a:fld>
            <a:endParaRPr lang="en-US"/>
          </a:p>
        </p:txBody>
      </p:sp>
      <p:sp>
        <p:nvSpPr>
          <p:cNvPr id="5" name="Footer Placeholder 4">
            <a:extLst>
              <a:ext uri="{FF2B5EF4-FFF2-40B4-BE49-F238E27FC236}">
                <a16:creationId xmlns:a16="http://schemas.microsoft.com/office/drawing/2014/main" id="{67E1BF30-0057-474D-B41A-193417CCC0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456E96-1E78-284A-BC78-3B915411330D}"/>
              </a:ext>
            </a:extLst>
          </p:cNvPr>
          <p:cNvSpPr>
            <a:spLocks noGrp="1"/>
          </p:cNvSpPr>
          <p:nvPr>
            <p:ph type="sldNum" sz="quarter" idx="12"/>
          </p:nvPr>
        </p:nvSpPr>
        <p:spPr/>
        <p:txBody>
          <a:bodyPr/>
          <a:lstStyle/>
          <a:p>
            <a:fld id="{E0B87FD9-3378-A544-B606-379662BFA036}" type="slidenum">
              <a:rPr lang="en-US" smtClean="0"/>
              <a:t>‹#›</a:t>
            </a:fld>
            <a:endParaRPr lang="en-US"/>
          </a:p>
        </p:txBody>
      </p:sp>
    </p:spTree>
    <p:extLst>
      <p:ext uri="{BB962C8B-B14F-4D97-AF65-F5344CB8AC3E}">
        <p14:creationId xmlns:p14="http://schemas.microsoft.com/office/powerpoint/2010/main" val="3219504849"/>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96A28-C95F-574F-92FE-646C7BE2C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46F9A0-0493-B240-9607-9B919AE46A2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9C64AB-D25B-3B46-9B66-0BCDFA5CA02D}"/>
              </a:ext>
            </a:extLst>
          </p:cNvPr>
          <p:cNvSpPr>
            <a:spLocks noGrp="1"/>
          </p:cNvSpPr>
          <p:nvPr>
            <p:ph type="dt" sz="half" idx="10"/>
          </p:nvPr>
        </p:nvSpPr>
        <p:spPr/>
        <p:txBody>
          <a:bodyPr/>
          <a:lstStyle/>
          <a:p>
            <a:fld id="{A5C37E5D-4FC4-E24D-A5C3-15724AED4466}" type="datetimeFigureOut">
              <a:rPr lang="en-US" smtClean="0"/>
              <a:t>5/23/24</a:t>
            </a:fld>
            <a:endParaRPr lang="en-US"/>
          </a:p>
        </p:txBody>
      </p:sp>
      <p:sp>
        <p:nvSpPr>
          <p:cNvPr id="5" name="Footer Placeholder 4">
            <a:extLst>
              <a:ext uri="{FF2B5EF4-FFF2-40B4-BE49-F238E27FC236}">
                <a16:creationId xmlns:a16="http://schemas.microsoft.com/office/drawing/2014/main" id="{DA336580-CD2F-FA4D-8DCD-8E5A3AECBC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8BD020-DC82-274E-914B-5DEBD3413245}"/>
              </a:ext>
            </a:extLst>
          </p:cNvPr>
          <p:cNvSpPr>
            <a:spLocks noGrp="1"/>
          </p:cNvSpPr>
          <p:nvPr>
            <p:ph type="sldNum" sz="quarter" idx="12"/>
          </p:nvPr>
        </p:nvSpPr>
        <p:spPr/>
        <p:txBody>
          <a:bodyPr/>
          <a:lstStyle/>
          <a:p>
            <a:fld id="{E0B87FD9-3378-A544-B606-379662BFA036}" type="slidenum">
              <a:rPr lang="en-US" smtClean="0"/>
              <a:t>‹#›</a:t>
            </a:fld>
            <a:endParaRPr lang="en-US"/>
          </a:p>
        </p:txBody>
      </p:sp>
    </p:spTree>
    <p:extLst>
      <p:ext uri="{BB962C8B-B14F-4D97-AF65-F5344CB8AC3E}">
        <p14:creationId xmlns:p14="http://schemas.microsoft.com/office/powerpoint/2010/main" val="819679460"/>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F1577-4A00-9D42-A791-4001909835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1C1E7D-4C75-B242-ABE8-84CCC9FCAB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D4D2272-AFE4-DB45-B3B3-EB3AB48399D5}"/>
              </a:ext>
            </a:extLst>
          </p:cNvPr>
          <p:cNvSpPr>
            <a:spLocks noGrp="1"/>
          </p:cNvSpPr>
          <p:nvPr>
            <p:ph type="dt" sz="half" idx="10"/>
          </p:nvPr>
        </p:nvSpPr>
        <p:spPr/>
        <p:txBody>
          <a:bodyPr/>
          <a:lstStyle/>
          <a:p>
            <a:fld id="{A5C37E5D-4FC4-E24D-A5C3-15724AED4466}" type="datetimeFigureOut">
              <a:rPr lang="en-US" smtClean="0"/>
              <a:t>5/23/24</a:t>
            </a:fld>
            <a:endParaRPr lang="en-US"/>
          </a:p>
        </p:txBody>
      </p:sp>
      <p:sp>
        <p:nvSpPr>
          <p:cNvPr id="5" name="Footer Placeholder 4">
            <a:extLst>
              <a:ext uri="{FF2B5EF4-FFF2-40B4-BE49-F238E27FC236}">
                <a16:creationId xmlns:a16="http://schemas.microsoft.com/office/drawing/2014/main" id="{C01F9E61-FECF-784C-9392-B701DBF2FB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48593D-FF62-2148-AF63-3DA7FE7268D9}"/>
              </a:ext>
            </a:extLst>
          </p:cNvPr>
          <p:cNvSpPr>
            <a:spLocks noGrp="1"/>
          </p:cNvSpPr>
          <p:nvPr>
            <p:ph type="sldNum" sz="quarter" idx="12"/>
          </p:nvPr>
        </p:nvSpPr>
        <p:spPr/>
        <p:txBody>
          <a:bodyPr/>
          <a:lstStyle/>
          <a:p>
            <a:fld id="{E0B87FD9-3378-A544-B606-379662BFA036}" type="slidenum">
              <a:rPr lang="en-US" smtClean="0"/>
              <a:t>‹#›</a:t>
            </a:fld>
            <a:endParaRPr lang="en-US"/>
          </a:p>
        </p:txBody>
      </p:sp>
    </p:spTree>
    <p:extLst>
      <p:ext uri="{BB962C8B-B14F-4D97-AF65-F5344CB8AC3E}">
        <p14:creationId xmlns:p14="http://schemas.microsoft.com/office/powerpoint/2010/main" val="3551803201"/>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8E3AD-81B3-F94B-8C2E-82385556A0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FA9F1F-0616-F040-A91D-FCFE5A0F463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25BD74-A479-B443-B5D4-2268AD2314C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7064F5-CD67-6F45-A4DE-50EBE6924112}"/>
              </a:ext>
            </a:extLst>
          </p:cNvPr>
          <p:cNvSpPr>
            <a:spLocks noGrp="1"/>
          </p:cNvSpPr>
          <p:nvPr>
            <p:ph type="dt" sz="half" idx="10"/>
          </p:nvPr>
        </p:nvSpPr>
        <p:spPr/>
        <p:txBody>
          <a:bodyPr/>
          <a:lstStyle/>
          <a:p>
            <a:fld id="{A5C37E5D-4FC4-E24D-A5C3-15724AED4466}" type="datetimeFigureOut">
              <a:rPr lang="en-US" smtClean="0"/>
              <a:t>5/23/24</a:t>
            </a:fld>
            <a:endParaRPr lang="en-US"/>
          </a:p>
        </p:txBody>
      </p:sp>
      <p:sp>
        <p:nvSpPr>
          <p:cNvPr id="6" name="Footer Placeholder 5">
            <a:extLst>
              <a:ext uri="{FF2B5EF4-FFF2-40B4-BE49-F238E27FC236}">
                <a16:creationId xmlns:a16="http://schemas.microsoft.com/office/drawing/2014/main" id="{99BEDA68-9141-6E46-A27C-5B0CD38CBF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86E1EC-3BB2-EC4D-9376-13C1DFFCDA68}"/>
              </a:ext>
            </a:extLst>
          </p:cNvPr>
          <p:cNvSpPr>
            <a:spLocks noGrp="1"/>
          </p:cNvSpPr>
          <p:nvPr>
            <p:ph type="sldNum" sz="quarter" idx="12"/>
          </p:nvPr>
        </p:nvSpPr>
        <p:spPr/>
        <p:txBody>
          <a:bodyPr/>
          <a:lstStyle/>
          <a:p>
            <a:fld id="{E0B87FD9-3378-A544-B606-379662BFA036}" type="slidenum">
              <a:rPr lang="en-US" smtClean="0"/>
              <a:t>‹#›</a:t>
            </a:fld>
            <a:endParaRPr lang="en-US"/>
          </a:p>
        </p:txBody>
      </p:sp>
    </p:spTree>
    <p:extLst>
      <p:ext uri="{BB962C8B-B14F-4D97-AF65-F5344CB8AC3E}">
        <p14:creationId xmlns:p14="http://schemas.microsoft.com/office/powerpoint/2010/main" val="652975539"/>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C92D7-088D-7F43-91D6-EA4FAF6483A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179B433-4FA0-D841-9069-8F895D24C4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BCC5527-F033-3F44-AEB9-15B482BA522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3E91F5-FB29-6B45-806C-046AD013A8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9E99457-6EB8-0E48-A7EB-AA6956D1BA1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2ED81-0027-DF4E-B65D-D3B8A728F7BE}"/>
              </a:ext>
            </a:extLst>
          </p:cNvPr>
          <p:cNvSpPr>
            <a:spLocks noGrp="1"/>
          </p:cNvSpPr>
          <p:nvPr>
            <p:ph type="dt" sz="half" idx="10"/>
          </p:nvPr>
        </p:nvSpPr>
        <p:spPr/>
        <p:txBody>
          <a:bodyPr/>
          <a:lstStyle/>
          <a:p>
            <a:fld id="{A5C37E5D-4FC4-E24D-A5C3-15724AED4466}" type="datetimeFigureOut">
              <a:rPr lang="en-US" smtClean="0"/>
              <a:t>5/23/24</a:t>
            </a:fld>
            <a:endParaRPr lang="en-US"/>
          </a:p>
        </p:txBody>
      </p:sp>
      <p:sp>
        <p:nvSpPr>
          <p:cNvPr id="8" name="Footer Placeholder 7">
            <a:extLst>
              <a:ext uri="{FF2B5EF4-FFF2-40B4-BE49-F238E27FC236}">
                <a16:creationId xmlns:a16="http://schemas.microsoft.com/office/drawing/2014/main" id="{01AA7E23-8290-4649-9984-7728B1BEE3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397B37-065A-9C4F-8D11-F8F6DAA7D43B}"/>
              </a:ext>
            </a:extLst>
          </p:cNvPr>
          <p:cNvSpPr>
            <a:spLocks noGrp="1"/>
          </p:cNvSpPr>
          <p:nvPr>
            <p:ph type="sldNum" sz="quarter" idx="12"/>
          </p:nvPr>
        </p:nvSpPr>
        <p:spPr/>
        <p:txBody>
          <a:bodyPr/>
          <a:lstStyle/>
          <a:p>
            <a:fld id="{E0B87FD9-3378-A544-B606-379662BFA036}" type="slidenum">
              <a:rPr lang="en-US" smtClean="0"/>
              <a:t>‹#›</a:t>
            </a:fld>
            <a:endParaRPr lang="en-US"/>
          </a:p>
        </p:txBody>
      </p:sp>
    </p:spTree>
    <p:extLst>
      <p:ext uri="{BB962C8B-B14F-4D97-AF65-F5344CB8AC3E}">
        <p14:creationId xmlns:p14="http://schemas.microsoft.com/office/powerpoint/2010/main" val="3112350547"/>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E90C9-78B7-6540-B20E-09E080BD14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BB25B6-3A36-9B4D-AA75-E95F193636BE}"/>
              </a:ext>
            </a:extLst>
          </p:cNvPr>
          <p:cNvSpPr>
            <a:spLocks noGrp="1"/>
          </p:cNvSpPr>
          <p:nvPr>
            <p:ph type="dt" sz="half" idx="10"/>
          </p:nvPr>
        </p:nvSpPr>
        <p:spPr/>
        <p:txBody>
          <a:bodyPr/>
          <a:lstStyle/>
          <a:p>
            <a:fld id="{A5C37E5D-4FC4-E24D-A5C3-15724AED4466}" type="datetimeFigureOut">
              <a:rPr lang="en-US" smtClean="0"/>
              <a:t>5/23/24</a:t>
            </a:fld>
            <a:endParaRPr lang="en-US"/>
          </a:p>
        </p:txBody>
      </p:sp>
      <p:sp>
        <p:nvSpPr>
          <p:cNvPr id="4" name="Footer Placeholder 3">
            <a:extLst>
              <a:ext uri="{FF2B5EF4-FFF2-40B4-BE49-F238E27FC236}">
                <a16:creationId xmlns:a16="http://schemas.microsoft.com/office/drawing/2014/main" id="{20D6C4F1-C84F-8E4A-830E-92D3A80C58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C1482D-B9D5-B744-B1AB-3E286CB1DBB6}"/>
              </a:ext>
            </a:extLst>
          </p:cNvPr>
          <p:cNvSpPr>
            <a:spLocks noGrp="1"/>
          </p:cNvSpPr>
          <p:nvPr>
            <p:ph type="sldNum" sz="quarter" idx="12"/>
          </p:nvPr>
        </p:nvSpPr>
        <p:spPr/>
        <p:txBody>
          <a:bodyPr/>
          <a:lstStyle/>
          <a:p>
            <a:fld id="{E0B87FD9-3378-A544-B606-379662BFA036}" type="slidenum">
              <a:rPr lang="en-US" smtClean="0"/>
              <a:t>‹#›</a:t>
            </a:fld>
            <a:endParaRPr lang="en-US"/>
          </a:p>
        </p:txBody>
      </p:sp>
    </p:spTree>
    <p:extLst>
      <p:ext uri="{BB962C8B-B14F-4D97-AF65-F5344CB8AC3E}">
        <p14:creationId xmlns:p14="http://schemas.microsoft.com/office/powerpoint/2010/main" val="2521391869"/>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622E7C-5B78-7540-8815-B309FE36BB13}"/>
              </a:ext>
            </a:extLst>
          </p:cNvPr>
          <p:cNvSpPr>
            <a:spLocks noGrp="1"/>
          </p:cNvSpPr>
          <p:nvPr>
            <p:ph type="dt" sz="half" idx="10"/>
          </p:nvPr>
        </p:nvSpPr>
        <p:spPr/>
        <p:txBody>
          <a:bodyPr/>
          <a:lstStyle/>
          <a:p>
            <a:fld id="{A5C37E5D-4FC4-E24D-A5C3-15724AED4466}" type="datetimeFigureOut">
              <a:rPr lang="en-US" smtClean="0"/>
              <a:t>5/23/24</a:t>
            </a:fld>
            <a:endParaRPr lang="en-US"/>
          </a:p>
        </p:txBody>
      </p:sp>
      <p:sp>
        <p:nvSpPr>
          <p:cNvPr id="3" name="Footer Placeholder 2">
            <a:extLst>
              <a:ext uri="{FF2B5EF4-FFF2-40B4-BE49-F238E27FC236}">
                <a16:creationId xmlns:a16="http://schemas.microsoft.com/office/drawing/2014/main" id="{15FEC49D-B96D-2244-832D-B548FF1F70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E32297-D606-E548-AF77-09F8DB8F33AB}"/>
              </a:ext>
            </a:extLst>
          </p:cNvPr>
          <p:cNvSpPr>
            <a:spLocks noGrp="1"/>
          </p:cNvSpPr>
          <p:nvPr>
            <p:ph type="sldNum" sz="quarter" idx="12"/>
          </p:nvPr>
        </p:nvSpPr>
        <p:spPr/>
        <p:txBody>
          <a:bodyPr/>
          <a:lstStyle/>
          <a:p>
            <a:fld id="{E0B87FD9-3378-A544-B606-379662BFA036}" type="slidenum">
              <a:rPr lang="en-US" smtClean="0"/>
              <a:t>‹#›</a:t>
            </a:fld>
            <a:endParaRPr lang="en-US"/>
          </a:p>
        </p:txBody>
      </p:sp>
    </p:spTree>
    <p:extLst>
      <p:ext uri="{BB962C8B-B14F-4D97-AF65-F5344CB8AC3E}">
        <p14:creationId xmlns:p14="http://schemas.microsoft.com/office/powerpoint/2010/main" val="1481126654"/>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1661C-BBD2-1146-BE55-C8D87894D3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F0C7C7-219A-5645-A135-F30F80E315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A12474-C43E-9747-BB10-BF496A51CB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BBC030E-C178-E347-B9CC-58E88030AF8B}"/>
              </a:ext>
            </a:extLst>
          </p:cNvPr>
          <p:cNvSpPr>
            <a:spLocks noGrp="1"/>
          </p:cNvSpPr>
          <p:nvPr>
            <p:ph type="dt" sz="half" idx="10"/>
          </p:nvPr>
        </p:nvSpPr>
        <p:spPr/>
        <p:txBody>
          <a:bodyPr/>
          <a:lstStyle/>
          <a:p>
            <a:fld id="{A5C37E5D-4FC4-E24D-A5C3-15724AED4466}" type="datetimeFigureOut">
              <a:rPr lang="en-US" smtClean="0"/>
              <a:t>5/23/24</a:t>
            </a:fld>
            <a:endParaRPr lang="en-US"/>
          </a:p>
        </p:txBody>
      </p:sp>
      <p:sp>
        <p:nvSpPr>
          <p:cNvPr id="6" name="Footer Placeholder 5">
            <a:extLst>
              <a:ext uri="{FF2B5EF4-FFF2-40B4-BE49-F238E27FC236}">
                <a16:creationId xmlns:a16="http://schemas.microsoft.com/office/drawing/2014/main" id="{A90A2917-B366-F040-8185-F6EED58DFF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24CC17-F98C-5B49-910D-497539F2DE3F}"/>
              </a:ext>
            </a:extLst>
          </p:cNvPr>
          <p:cNvSpPr>
            <a:spLocks noGrp="1"/>
          </p:cNvSpPr>
          <p:nvPr>
            <p:ph type="sldNum" sz="quarter" idx="12"/>
          </p:nvPr>
        </p:nvSpPr>
        <p:spPr/>
        <p:txBody>
          <a:bodyPr/>
          <a:lstStyle/>
          <a:p>
            <a:fld id="{E0B87FD9-3378-A544-B606-379662BFA036}" type="slidenum">
              <a:rPr lang="en-US" smtClean="0"/>
              <a:t>‹#›</a:t>
            </a:fld>
            <a:endParaRPr lang="en-US"/>
          </a:p>
        </p:txBody>
      </p:sp>
    </p:spTree>
    <p:extLst>
      <p:ext uri="{BB962C8B-B14F-4D97-AF65-F5344CB8AC3E}">
        <p14:creationId xmlns:p14="http://schemas.microsoft.com/office/powerpoint/2010/main" val="2840154538"/>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25FA7-3D2F-CF41-9EAD-8E1CC8EFA2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398B65-4E3C-7648-8D12-0F8858EA8F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41E1DB-BA47-A244-9588-CB9B655F98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95B100-9265-EB4D-9B6B-1089C59A196D}"/>
              </a:ext>
            </a:extLst>
          </p:cNvPr>
          <p:cNvSpPr>
            <a:spLocks noGrp="1"/>
          </p:cNvSpPr>
          <p:nvPr>
            <p:ph type="dt" sz="half" idx="10"/>
          </p:nvPr>
        </p:nvSpPr>
        <p:spPr/>
        <p:txBody>
          <a:bodyPr/>
          <a:lstStyle/>
          <a:p>
            <a:fld id="{A5C37E5D-4FC4-E24D-A5C3-15724AED4466}" type="datetimeFigureOut">
              <a:rPr lang="en-US" smtClean="0"/>
              <a:t>5/23/24</a:t>
            </a:fld>
            <a:endParaRPr lang="en-US"/>
          </a:p>
        </p:txBody>
      </p:sp>
      <p:sp>
        <p:nvSpPr>
          <p:cNvPr id="6" name="Footer Placeholder 5">
            <a:extLst>
              <a:ext uri="{FF2B5EF4-FFF2-40B4-BE49-F238E27FC236}">
                <a16:creationId xmlns:a16="http://schemas.microsoft.com/office/drawing/2014/main" id="{BCC11578-06CB-5A48-9C4C-530462671E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0A49CC-2B5C-1E47-AB12-FB309162D3A3}"/>
              </a:ext>
            </a:extLst>
          </p:cNvPr>
          <p:cNvSpPr>
            <a:spLocks noGrp="1"/>
          </p:cNvSpPr>
          <p:nvPr>
            <p:ph type="sldNum" sz="quarter" idx="12"/>
          </p:nvPr>
        </p:nvSpPr>
        <p:spPr/>
        <p:txBody>
          <a:bodyPr/>
          <a:lstStyle/>
          <a:p>
            <a:fld id="{E0B87FD9-3378-A544-B606-379662BFA036}" type="slidenum">
              <a:rPr lang="en-US" smtClean="0"/>
              <a:t>‹#›</a:t>
            </a:fld>
            <a:endParaRPr lang="en-US"/>
          </a:p>
        </p:txBody>
      </p:sp>
    </p:spTree>
    <p:extLst>
      <p:ext uri="{BB962C8B-B14F-4D97-AF65-F5344CB8AC3E}">
        <p14:creationId xmlns:p14="http://schemas.microsoft.com/office/powerpoint/2010/main" val="1698910716"/>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351C40-048F-974E-9CEB-E4FA89ECC3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909E48-765B-5B4C-AA81-BB0A051450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B12483-3847-9546-A74B-9B010526C5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C37E5D-4FC4-E24D-A5C3-15724AED4466}" type="datetimeFigureOut">
              <a:rPr lang="en-US" smtClean="0"/>
              <a:t>5/23/24</a:t>
            </a:fld>
            <a:endParaRPr lang="en-US"/>
          </a:p>
        </p:txBody>
      </p:sp>
      <p:sp>
        <p:nvSpPr>
          <p:cNvPr id="5" name="Footer Placeholder 4">
            <a:extLst>
              <a:ext uri="{FF2B5EF4-FFF2-40B4-BE49-F238E27FC236}">
                <a16:creationId xmlns:a16="http://schemas.microsoft.com/office/drawing/2014/main" id="{228C8A40-6A17-C543-B1F1-47C48D0285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9EE6A2-D5D3-E64C-BB13-AA40431DA0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B87FD9-3378-A544-B606-379662BFA036}" type="slidenum">
              <a:rPr lang="en-US" smtClean="0"/>
              <a:t>‹#›</a:t>
            </a:fld>
            <a:endParaRPr lang="en-US"/>
          </a:p>
        </p:txBody>
      </p:sp>
    </p:spTree>
    <p:extLst>
      <p:ext uri="{BB962C8B-B14F-4D97-AF65-F5344CB8AC3E}">
        <p14:creationId xmlns:p14="http://schemas.microsoft.com/office/powerpoint/2010/main" val="13817943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5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3" Type="http://schemas.openxmlformats.org/officeDocument/2006/relationships/hyperlink" Target="https://informationmatters.org/2023/04/storytelling-dynamics-and-misinformation-the-bad-s-dikw-framework/"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news.emory.edu/stories/2023/12/er_library_improvements_04-12-2023/story.html" TargetMode="Externa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7.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47.pn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informationmatters.org/2023/04/storytelling-dynamics-and-misinformation-the-bad-s-dikw-framework/"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gif"/><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png"/><Relationship Id="rId9"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s://doi.org/10.5860/crl.84.1.49"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s://doi.org/10.5860/crln.84.11.434"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news.emory.edu/stories/2023/12/er_library_improvements_04-12-2023/story.html"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hyperlink" Target="https://uiucdstl.wixsite.com/uiucdstl" TargetMode="External"/><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hyperlink" Target="https://www.linkedin.com/in/kate-mcdowell-86130122/" TargetMode="External"/><Relationship Id="rId5" Type="http://schemas.openxmlformats.org/officeDocument/2006/relationships/hyperlink" Target="https://www.linkedin.com/in/" TargetMode="External"/><Relationship Id="rId4" Type="http://schemas.openxmlformats.org/officeDocument/2006/relationships/hyperlink" Target="mailto:kmcdowel@Illinois.edu"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doi.org/10.1080/01616846.2023.2241514" TargetMode="External"/><Relationship Id="rId2" Type="http://schemas.openxmlformats.org/officeDocument/2006/relationships/hyperlink" Target="https://doi.org/10.2307/537371" TargetMode="External"/><Relationship Id="rId1" Type="http://schemas.openxmlformats.org/officeDocument/2006/relationships/slideLayout" Target="../slideLayouts/slideLayout2.xml"/><Relationship Id="rId6" Type="http://schemas.openxmlformats.org/officeDocument/2006/relationships/hyperlink" Target="https://doi.org/10.2307/1345003" TargetMode="External"/><Relationship Id="rId5" Type="http://schemas.openxmlformats.org/officeDocument/2006/relationships/hyperlink" Target="https://doi.org/10.1002/asi.24466" TargetMode="External"/><Relationship Id="rId4" Type="http://schemas.openxmlformats.org/officeDocument/2006/relationships/hyperlink" Target="https://www.ischools.org/proceedings"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doi.org/10.5860/crl.84.1.49"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hyperlink" Target="https://informationmatters.org/2021/10/storytelling-as-information-part-2-future-s-dikw-research/" TargetMode="External"/><Relationship Id="rId5" Type="http://schemas.openxmlformats.org/officeDocument/2006/relationships/hyperlink" Target="https://informationmatters.org/2021/10/storytelling-as-information-part-1-the-s-dikw-framework/" TargetMode="External"/><Relationship Id="rId4" Type="http://schemas.openxmlformats.org/officeDocument/2006/relationships/hyperlink" Target="https://doi.org/10.1086/721391"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archon.library.illinois.edu/ala/index.php?p=digitallibrary/digitalcontent&amp;id=2791"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hyperlink" Target="https://www.nypl.org/blog/2021/03/01/nypls-augusta-braxton-baker-fighting-stereotypes-and-developing-diverse-collections"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4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1" name="Content Placeholder 10" descr="A picture containing text, furniture, menu, book&#10;&#10;Description automatically generated">
            <a:extLst>
              <a:ext uri="{FF2B5EF4-FFF2-40B4-BE49-F238E27FC236}">
                <a16:creationId xmlns:a16="http://schemas.microsoft.com/office/drawing/2014/main" id="{CAC92237-E4A4-8EA0-10AB-06C59A93CCA8}"/>
              </a:ext>
            </a:extLst>
          </p:cNvPr>
          <p:cNvPicPr>
            <a:picLocks noGrp="1" noChangeAspect="1"/>
          </p:cNvPicPr>
          <p:nvPr>
            <p:ph idx="4294967295"/>
          </p:nvPr>
        </p:nvPicPr>
        <p:blipFill>
          <a:blip r:embed="rId3"/>
          <a:stretch>
            <a:fillRect/>
          </a:stretch>
        </p:blipFill>
        <p:spPr>
          <a:xfrm>
            <a:off x="5153510" y="467208"/>
            <a:ext cx="5923584" cy="5923584"/>
          </a:xfrm>
          <a:prstGeom prst="rect">
            <a:avLst/>
          </a:prstGeom>
        </p:spPr>
      </p:pic>
      <p:sp>
        <p:nvSpPr>
          <p:cNvPr id="2" name="TextBox 1">
            <a:extLst>
              <a:ext uri="{FF2B5EF4-FFF2-40B4-BE49-F238E27FC236}">
                <a16:creationId xmlns:a16="http://schemas.microsoft.com/office/drawing/2014/main" id="{A0CDE00D-04C4-8DF1-D714-0DC3EF2333E0}"/>
              </a:ext>
            </a:extLst>
          </p:cNvPr>
          <p:cNvSpPr txBox="1"/>
          <p:nvPr/>
        </p:nvSpPr>
        <p:spPr>
          <a:xfrm>
            <a:off x="165596" y="389623"/>
            <a:ext cx="3789735" cy="4955203"/>
          </a:xfrm>
          <a:prstGeom prst="rect">
            <a:avLst/>
          </a:prstGeom>
          <a:noFill/>
        </p:spPr>
        <p:txBody>
          <a:bodyPr wrap="square" rtlCol="0">
            <a:spAutoFit/>
          </a:bodyPr>
          <a:lstStyle/>
          <a:p>
            <a:r>
              <a:rPr lang="en-US" sz="3600" b="1" kern="100" dirty="0">
                <a:solidFill>
                  <a:schemeClr val="bg1"/>
                </a:solidFill>
                <a:effectLst/>
                <a:latin typeface="Arial Rounded MT Bold" panose="020F0704030504030204" pitchFamily="34" charset="77"/>
                <a:ea typeface="Calibri" panose="020F0502020204030204" pitchFamily="34" charset="0"/>
                <a:cs typeface="Times New Roman" panose="02020603050405020304" pitchFamily="18" charset="0"/>
              </a:rPr>
              <a:t>Inspire, Advocate</a:t>
            </a:r>
            <a:r>
              <a:rPr lang="en-US" sz="3600" b="1" kern="100">
                <a:solidFill>
                  <a:schemeClr val="bg1"/>
                </a:solidFill>
                <a:effectLst/>
                <a:latin typeface="Arial Rounded MT Bold" panose="020F0704030504030204" pitchFamily="34" charset="77"/>
                <a:ea typeface="Calibri" panose="020F0502020204030204" pitchFamily="34" charset="0"/>
                <a:cs typeface="Times New Roman" panose="02020603050405020304" pitchFamily="18" charset="0"/>
              </a:rPr>
              <a:t>, Communicate</a:t>
            </a:r>
            <a:br>
              <a:rPr lang="en-US" sz="4000" b="1" kern="100">
                <a:solidFill>
                  <a:schemeClr val="bg1"/>
                </a:solidFill>
                <a:effectLst/>
                <a:latin typeface="Arial Rounded MT Bold" panose="020F0704030504030204" pitchFamily="34" charset="77"/>
                <a:ea typeface="Calibri" panose="020F0502020204030204" pitchFamily="34" charset="0"/>
                <a:cs typeface="Times New Roman" panose="02020603050405020304" pitchFamily="18" charset="0"/>
              </a:rPr>
            </a:br>
            <a:endParaRPr lang="en-US" sz="4000" b="1" kern="100" dirty="0">
              <a:solidFill>
                <a:schemeClr val="bg1"/>
              </a:solidFill>
              <a:latin typeface="Arial Rounded MT Bold" panose="020F0704030504030204" pitchFamily="34" charset="77"/>
              <a:ea typeface="Calibri" panose="020F0502020204030204" pitchFamily="34" charset="0"/>
              <a:cs typeface="Times New Roman" panose="02020603050405020304" pitchFamily="18" charset="0"/>
            </a:endParaRPr>
          </a:p>
          <a:p>
            <a:endParaRPr lang="en-US" sz="3200" b="1" kern="100" dirty="0">
              <a:solidFill>
                <a:schemeClr val="bg1"/>
              </a:solidFill>
              <a:latin typeface="Arial Rounded MT Bold" panose="020F0704030504030204" pitchFamily="34" charset="77"/>
              <a:ea typeface="Calibri" panose="020F0502020204030204" pitchFamily="34" charset="0"/>
              <a:cs typeface="Times New Roman" panose="02020603050405020304" pitchFamily="18" charset="0"/>
            </a:endParaRPr>
          </a:p>
          <a:p>
            <a:r>
              <a:rPr lang="en-US" sz="2800" b="1" kern="100" dirty="0">
                <a:solidFill>
                  <a:schemeClr val="bg1"/>
                </a:solidFill>
                <a:effectLst/>
                <a:latin typeface="Arial Rounded MT Bold" panose="020F0704030504030204" pitchFamily="34" charset="77"/>
                <a:ea typeface="Calibri" panose="020F0502020204030204" pitchFamily="34" charset="0"/>
                <a:cs typeface="Times New Roman" panose="02020603050405020304" pitchFamily="18" charset="0"/>
              </a:rPr>
              <a:t>Data Storytelling for Libraries</a:t>
            </a:r>
          </a:p>
          <a:p>
            <a:r>
              <a:rPr lang="en-US" sz="4000" b="1" kern="100" dirty="0">
                <a:solidFill>
                  <a:schemeClr val="bg1"/>
                </a:solidFill>
                <a:effectLst/>
                <a:ea typeface="Calibri" panose="020F0502020204030204" pitchFamily="34" charset="0"/>
                <a:cs typeface="Times New Roman" panose="02020603050405020304" pitchFamily="18" charset="0"/>
              </a:rPr>
              <a:t>  </a:t>
            </a:r>
          </a:p>
          <a:p>
            <a:endParaRPr lang="en-US" sz="4000" b="1" kern="100" dirty="0">
              <a:solidFill>
                <a:schemeClr val="bg1"/>
              </a:solidFill>
              <a:effectLst/>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ABD3A81B-CFA0-1569-EDA3-F5752708F966}"/>
              </a:ext>
            </a:extLst>
          </p:cNvPr>
          <p:cNvSpPr txBox="1"/>
          <p:nvPr/>
        </p:nvSpPr>
        <p:spPr>
          <a:xfrm>
            <a:off x="455066" y="5175715"/>
            <a:ext cx="3342019" cy="1292662"/>
          </a:xfrm>
          <a:prstGeom prst="rect">
            <a:avLst/>
          </a:prstGeom>
          <a:noFill/>
        </p:spPr>
        <p:txBody>
          <a:bodyPr wrap="square" rtlCol="0">
            <a:spAutoFit/>
          </a:bodyPr>
          <a:lstStyle/>
          <a:p>
            <a:r>
              <a:rPr lang="en-US" sz="2400" dirty="0">
                <a:solidFill>
                  <a:schemeClr val="bg1"/>
                </a:solidFill>
              </a:rPr>
              <a:t>Dr. Kate McDowell</a:t>
            </a:r>
          </a:p>
          <a:p>
            <a:r>
              <a:rPr lang="en-US" dirty="0">
                <a:solidFill>
                  <a:schemeClr val="bg1"/>
                </a:solidFill>
              </a:rPr>
              <a:t>School of Information Sciences</a:t>
            </a:r>
          </a:p>
          <a:p>
            <a:r>
              <a:rPr lang="en-US" dirty="0">
                <a:solidFill>
                  <a:schemeClr val="bg1"/>
                </a:solidFill>
              </a:rPr>
              <a:t>University of Illinois </a:t>
            </a:r>
          </a:p>
          <a:p>
            <a:r>
              <a:rPr lang="en-US" dirty="0">
                <a:solidFill>
                  <a:schemeClr val="bg1"/>
                </a:solidFill>
              </a:rPr>
              <a:t>at Urbana Champaign</a:t>
            </a:r>
          </a:p>
        </p:txBody>
      </p:sp>
    </p:spTree>
    <p:extLst>
      <p:ext uri="{BB962C8B-B14F-4D97-AF65-F5344CB8AC3E}">
        <p14:creationId xmlns:p14="http://schemas.microsoft.com/office/powerpoint/2010/main" val="286187522"/>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A94F-8902-4C4F-9D3A-DD0AA515EFB1}"/>
              </a:ext>
            </a:extLst>
          </p:cNvPr>
          <p:cNvSpPr>
            <a:spLocks noGrp="1"/>
          </p:cNvSpPr>
          <p:nvPr>
            <p:ph type="title"/>
          </p:nvPr>
        </p:nvSpPr>
        <p:spPr>
          <a:xfrm>
            <a:off x="655320" y="365125"/>
            <a:ext cx="5120114" cy="1692794"/>
          </a:xfrm>
        </p:spPr>
        <p:txBody>
          <a:bodyPr>
            <a:normAutofit/>
          </a:bodyPr>
          <a:lstStyle/>
          <a:p>
            <a:r>
              <a:rPr lang="en-US" sz="2800" b="1" dirty="0">
                <a:solidFill>
                  <a:schemeClr val="accent2">
                    <a:lumMod val="50000"/>
                  </a:schemeClr>
                </a:solidFill>
                <a:latin typeface="Arial Rounded MT Bold" panose="020F0704030504030204" pitchFamily="34" charset="77"/>
              </a:rPr>
              <a:t>Surveying the Field: The Research Model of Women in Librarianship, 1882-1898</a:t>
            </a:r>
            <a:br>
              <a:rPr lang="en-US" sz="2800" b="1" dirty="0"/>
            </a:br>
            <a:endParaRPr lang="en-US" sz="2800" dirty="0"/>
          </a:p>
        </p:txBody>
      </p:sp>
      <p:sp>
        <p:nvSpPr>
          <p:cNvPr id="3" name="Content Placeholder 2">
            <a:extLst>
              <a:ext uri="{FF2B5EF4-FFF2-40B4-BE49-F238E27FC236}">
                <a16:creationId xmlns:a16="http://schemas.microsoft.com/office/drawing/2014/main" id="{ED5E9693-CA0D-D64C-B0AE-BD9893A05A37}"/>
              </a:ext>
            </a:extLst>
          </p:cNvPr>
          <p:cNvSpPr>
            <a:spLocks noGrp="1"/>
          </p:cNvSpPr>
          <p:nvPr>
            <p:ph idx="1"/>
          </p:nvPr>
        </p:nvSpPr>
        <p:spPr>
          <a:xfrm>
            <a:off x="655321" y="1913467"/>
            <a:ext cx="5120113" cy="4123795"/>
          </a:xfrm>
        </p:spPr>
        <p:txBody>
          <a:bodyPr>
            <a:normAutofit/>
          </a:bodyPr>
          <a:lstStyle/>
          <a:p>
            <a:r>
              <a:rPr lang="en-US" sz="2000" dirty="0"/>
              <a:t>Women introduced the systematic use of empirical evidence to librarianship. </a:t>
            </a:r>
          </a:p>
          <a:p>
            <a:pPr lvl="1"/>
            <a:r>
              <a:rPr lang="en-US" sz="1700" dirty="0"/>
              <a:t>They were 20% of the profession.</a:t>
            </a:r>
          </a:p>
          <a:p>
            <a:pPr lvl="1"/>
            <a:r>
              <a:rPr lang="en-US" sz="1700" dirty="0"/>
              <a:t>They created a series of qualitative survey-based reports, the </a:t>
            </a:r>
            <a:r>
              <a:rPr lang="en-US" sz="1700" i="1" dirty="0"/>
              <a:t>Reading of the </a:t>
            </a:r>
            <a:r>
              <a:rPr lang="en-US" sz="1700" dirty="0"/>
              <a:t>Young reports, which were presented at ALA conferences.</a:t>
            </a:r>
          </a:p>
          <a:p>
            <a:pPr lvl="1"/>
            <a:r>
              <a:rPr lang="en-US" sz="1700" dirty="0"/>
              <a:t>This research model was adopted by others for public library research</a:t>
            </a:r>
            <a:r>
              <a:rPr lang="en-US" sz="1900" dirty="0"/>
              <a:t>. </a:t>
            </a:r>
          </a:p>
          <a:p>
            <a:r>
              <a:rPr lang="en-US" sz="2000" dirty="0"/>
              <a:t>This research model changed the field, introducing a collaborative model of discourse.</a:t>
            </a:r>
          </a:p>
          <a:p>
            <a:pPr marL="0" indent="0">
              <a:buNone/>
            </a:pPr>
            <a:r>
              <a:rPr lang="en-US" sz="1000" dirty="0">
                <a:effectLst/>
              </a:rPr>
              <a:t>McDowell, K. (2009). Surveying the Field: The Research Model of Women in Librarianship, 1882–1898. </a:t>
            </a:r>
            <a:r>
              <a:rPr lang="en-US" sz="1000" i="1" dirty="0">
                <a:effectLst/>
              </a:rPr>
              <a:t>The Library Quarterly</a:t>
            </a:r>
            <a:r>
              <a:rPr lang="en-US" sz="1000" dirty="0">
                <a:effectLst/>
              </a:rPr>
              <a:t>, </a:t>
            </a:r>
            <a:r>
              <a:rPr lang="en-US" sz="1000" i="1" dirty="0">
                <a:effectLst/>
              </a:rPr>
              <a:t>79</a:t>
            </a:r>
            <a:r>
              <a:rPr lang="en-US" sz="1000" dirty="0">
                <a:effectLst/>
              </a:rPr>
              <a:t>(3), 279–300. .</a:t>
            </a:r>
            <a:r>
              <a:rPr lang="en-US" sz="1200" dirty="0">
                <a:effectLst/>
              </a:rPr>
              <a:t>W</a:t>
            </a:r>
            <a:r>
              <a:rPr lang="en-US" sz="1200" dirty="0"/>
              <a:t>on ALA LHRT Donald Davis award</a:t>
            </a:r>
          </a:p>
        </p:txBody>
      </p:sp>
      <p:pic>
        <p:nvPicPr>
          <p:cNvPr id="19" name="Picture 18">
            <a:extLst>
              <a:ext uri="{FF2B5EF4-FFF2-40B4-BE49-F238E27FC236}">
                <a16:creationId xmlns:a16="http://schemas.microsoft.com/office/drawing/2014/main" id="{7AF056C3-2272-8F43-89EE-82B51ADDE6DE}"/>
              </a:ext>
            </a:extLst>
          </p:cNvPr>
          <p:cNvPicPr>
            <a:picLocks noChangeAspect="1"/>
          </p:cNvPicPr>
          <p:nvPr/>
        </p:nvPicPr>
        <p:blipFill rotWithShape="1">
          <a:blip r:embed="rId2"/>
          <a:srcRect b="28847"/>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47992769"/>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94A77-3254-261A-3DEF-952E4B23147C}"/>
              </a:ext>
            </a:extLst>
          </p:cNvPr>
          <p:cNvSpPr>
            <a:spLocks noGrp="1"/>
          </p:cNvSpPr>
          <p:nvPr>
            <p:ph type="title"/>
          </p:nvPr>
        </p:nvSpPr>
        <p:spPr/>
        <p:txBody>
          <a:bodyPr/>
          <a:lstStyle/>
          <a:p>
            <a:r>
              <a:rPr lang="en-US" dirty="0">
                <a:solidFill>
                  <a:srgbClr val="00B0F0"/>
                </a:solidFill>
                <a:latin typeface="Arial Rounded MT Bold" panose="020F0704030504030204" pitchFamily="34" charset="77"/>
              </a:rPr>
              <a:t>Library Renovation Misinformation</a:t>
            </a:r>
          </a:p>
        </p:txBody>
      </p:sp>
      <p:sp>
        <p:nvSpPr>
          <p:cNvPr id="3" name="Content Placeholder 2">
            <a:extLst>
              <a:ext uri="{FF2B5EF4-FFF2-40B4-BE49-F238E27FC236}">
                <a16:creationId xmlns:a16="http://schemas.microsoft.com/office/drawing/2014/main" id="{50A1E6A5-6E83-35A2-0C97-0F0420F51085}"/>
              </a:ext>
            </a:extLst>
          </p:cNvPr>
          <p:cNvSpPr>
            <a:spLocks noGrp="1"/>
          </p:cNvSpPr>
          <p:nvPr>
            <p:ph idx="1"/>
          </p:nvPr>
        </p:nvSpPr>
        <p:spPr/>
        <p:txBody>
          <a:bodyPr/>
          <a:lstStyle/>
          <a:p>
            <a:r>
              <a:rPr lang="en-US" dirty="0"/>
              <a:t>Library renovation is slow in the US</a:t>
            </a:r>
          </a:p>
          <a:p>
            <a:pPr lvl="1"/>
            <a:r>
              <a:rPr lang="en-US" sz="2400" kern="100" dirty="0">
                <a:solidFill>
                  <a:srgbClr val="000000"/>
                </a:solidFill>
                <a:effectLst/>
                <a:ea typeface="Calibri" panose="020F0502020204030204" pitchFamily="34" charset="0"/>
                <a:cs typeface="Times New Roman" panose="02020603050405020304" pitchFamily="18" charset="0"/>
              </a:rPr>
              <a:t>40% of library buildings have not been renovated since 2000 or earlier</a:t>
            </a:r>
          </a:p>
          <a:p>
            <a:pPr marL="457200" lvl="1" indent="0">
              <a:buNone/>
            </a:pPr>
            <a:endParaRPr lang="en-US" dirty="0"/>
          </a:p>
          <a:p>
            <a:r>
              <a:rPr lang="en-US" dirty="0"/>
              <a:t>Library board asked to vote on renovation plans. </a:t>
            </a:r>
          </a:p>
          <a:p>
            <a:r>
              <a:rPr lang="en-US" dirty="0"/>
              <a:t>Mayor secretly cut blueprints by 25%.</a:t>
            </a:r>
          </a:p>
          <a:p>
            <a:r>
              <a:rPr lang="en-US" dirty="0"/>
              <a:t>Mayor threatened to fire library director if cuts were revealed.</a:t>
            </a:r>
          </a:p>
          <a:p>
            <a:r>
              <a:rPr lang="en-US" sz="2800" kern="100" dirty="0">
                <a:solidFill>
                  <a:srgbClr val="000000"/>
                </a:solidFill>
                <a:effectLst/>
                <a:ea typeface="Calibri" panose="020F0502020204030204" pitchFamily="34" charset="0"/>
                <a:cs typeface="Times New Roman" panose="02020603050405020304" pitchFamily="18" charset="0"/>
              </a:rPr>
              <a:t>Word got out. Officials demanded to see the original plans, with the original square footage. Original renovation was funded and completed.</a:t>
            </a:r>
            <a:endParaRPr lang="en-US" dirty="0"/>
          </a:p>
          <a:p>
            <a:endParaRPr lang="en-US" dirty="0"/>
          </a:p>
        </p:txBody>
      </p:sp>
    </p:spTree>
    <p:extLst>
      <p:ext uri="{BB962C8B-B14F-4D97-AF65-F5344CB8AC3E}">
        <p14:creationId xmlns:p14="http://schemas.microsoft.com/office/powerpoint/2010/main" val="2357425340"/>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6598C-FAEB-CBDC-82CC-18DB091E6760}"/>
              </a:ext>
            </a:extLst>
          </p:cNvPr>
          <p:cNvSpPr>
            <a:spLocks noGrp="1"/>
          </p:cNvSpPr>
          <p:nvPr>
            <p:ph type="title"/>
          </p:nvPr>
        </p:nvSpPr>
        <p:spPr/>
        <p:txBody>
          <a:bodyPr/>
          <a:lstStyle/>
          <a:p>
            <a:r>
              <a:rPr lang="en-US" dirty="0">
                <a:solidFill>
                  <a:srgbClr val="00B0F0"/>
                </a:solidFill>
                <a:latin typeface="Arial Rounded MT Bold" panose="020F0704030504030204" pitchFamily="34" charset="77"/>
              </a:rPr>
              <a:t>Mis-Dis-Mal-information</a:t>
            </a:r>
          </a:p>
        </p:txBody>
      </p:sp>
      <p:pic>
        <p:nvPicPr>
          <p:cNvPr id="5" name="Content Placeholder 4" descr="A diagram of a diagram&#10;&#10;Description automatically generated">
            <a:extLst>
              <a:ext uri="{FF2B5EF4-FFF2-40B4-BE49-F238E27FC236}">
                <a16:creationId xmlns:a16="http://schemas.microsoft.com/office/drawing/2014/main" id="{7F5CDE92-C319-96BB-2612-8263C05A6C29}"/>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73000"/>
                    </a14:imgEffect>
                  </a14:imgLayer>
                </a14:imgProps>
              </a:ext>
            </a:extLst>
          </a:blip>
          <a:stretch>
            <a:fillRect/>
          </a:stretch>
        </p:blipFill>
        <p:spPr>
          <a:xfrm>
            <a:off x="2811881" y="1690688"/>
            <a:ext cx="6566639" cy="3904488"/>
          </a:xfrm>
        </p:spPr>
      </p:pic>
      <p:sp>
        <p:nvSpPr>
          <p:cNvPr id="6" name="TextBox 5">
            <a:extLst>
              <a:ext uri="{FF2B5EF4-FFF2-40B4-BE49-F238E27FC236}">
                <a16:creationId xmlns:a16="http://schemas.microsoft.com/office/drawing/2014/main" id="{3AF54905-8F11-4A60-EAD6-F178F0456A39}"/>
              </a:ext>
            </a:extLst>
          </p:cNvPr>
          <p:cNvSpPr txBox="1"/>
          <p:nvPr/>
        </p:nvSpPr>
        <p:spPr>
          <a:xfrm>
            <a:off x="1005840" y="5760720"/>
            <a:ext cx="8372680" cy="523220"/>
          </a:xfrm>
          <a:prstGeom prst="rect">
            <a:avLst/>
          </a:prstGeom>
          <a:noFill/>
        </p:spPr>
        <p:txBody>
          <a:bodyPr wrap="square" rtlCol="0">
            <a:spAutoFit/>
          </a:bodyPr>
          <a:lstStyle/>
          <a:p>
            <a:r>
              <a:rPr lang="en-US" sz="1400" dirty="0"/>
              <a:t>Wardle, Claire. “Understanding Information Disorder.” First Draft, September 22, 2020.</a:t>
            </a:r>
          </a:p>
          <a:p>
            <a:r>
              <a:rPr lang="en-US" sz="1400" dirty="0"/>
              <a:t>https://</a:t>
            </a:r>
            <a:r>
              <a:rPr lang="en-US" sz="1400" dirty="0" err="1"/>
              <a:t>firstdraftnews.org</a:t>
            </a:r>
            <a:r>
              <a:rPr lang="en-US" sz="1400" dirty="0"/>
              <a:t>/long-form-article/understanding-information-disorder/</a:t>
            </a:r>
          </a:p>
        </p:txBody>
      </p:sp>
    </p:spTree>
    <p:extLst>
      <p:ext uri="{BB962C8B-B14F-4D97-AF65-F5344CB8AC3E}">
        <p14:creationId xmlns:p14="http://schemas.microsoft.com/office/powerpoint/2010/main" val="1988351478"/>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A63F8-3AD2-15B8-03FB-6DD25CDBF76C}"/>
              </a:ext>
            </a:extLst>
          </p:cNvPr>
          <p:cNvSpPr>
            <a:spLocks noGrp="1"/>
          </p:cNvSpPr>
          <p:nvPr>
            <p:ph type="title"/>
          </p:nvPr>
        </p:nvSpPr>
        <p:spPr/>
        <p:txBody>
          <a:bodyPr/>
          <a:lstStyle/>
          <a:p>
            <a:r>
              <a:rPr lang="en-US" dirty="0">
                <a:solidFill>
                  <a:srgbClr val="00B0F0"/>
                </a:solidFill>
                <a:latin typeface="Arial Rounded MT Bold" panose="020F0704030504030204" pitchFamily="34" charset="77"/>
              </a:rPr>
              <a:t>Mis-Dis-Mal-information Case Study</a:t>
            </a:r>
          </a:p>
        </p:txBody>
      </p:sp>
      <p:sp>
        <p:nvSpPr>
          <p:cNvPr id="3" name="Content Placeholder 2">
            <a:extLst>
              <a:ext uri="{FF2B5EF4-FFF2-40B4-BE49-F238E27FC236}">
                <a16:creationId xmlns:a16="http://schemas.microsoft.com/office/drawing/2014/main" id="{676DF9A4-BE21-FF9E-CE52-8CE3FBACFE6A}"/>
              </a:ext>
            </a:extLst>
          </p:cNvPr>
          <p:cNvSpPr>
            <a:spLocks noGrp="1"/>
          </p:cNvSpPr>
          <p:nvPr>
            <p:ph idx="1"/>
          </p:nvPr>
        </p:nvSpPr>
        <p:spPr/>
        <p:txBody>
          <a:bodyPr>
            <a:normAutofit fontScale="92500" lnSpcReduction="10000"/>
          </a:bodyPr>
          <a:lstStyle/>
          <a:p>
            <a:r>
              <a:rPr lang="en-US" dirty="0">
                <a:solidFill>
                  <a:srgbClr val="000000"/>
                </a:solidFill>
                <a:ea typeface="Calibri" panose="020F0502020204030204" pitchFamily="34" charset="0"/>
              </a:rPr>
              <a:t>T</a:t>
            </a:r>
            <a:r>
              <a:rPr lang="en-US" dirty="0">
                <a:solidFill>
                  <a:srgbClr val="000000"/>
                </a:solidFill>
                <a:effectLst/>
                <a:ea typeface="Calibri" panose="020F0502020204030204" pitchFamily="34" charset="0"/>
              </a:rPr>
              <a:t>he mayor created </a:t>
            </a:r>
            <a:r>
              <a:rPr lang="en-US" i="1" dirty="0">
                <a:solidFill>
                  <a:srgbClr val="00B0F0"/>
                </a:solidFill>
                <a:effectLst/>
                <a:ea typeface="Calibri" panose="020F0502020204030204" pitchFamily="34" charset="0"/>
              </a:rPr>
              <a:t>disinformation</a:t>
            </a:r>
            <a:r>
              <a:rPr lang="en-US" dirty="0">
                <a:solidFill>
                  <a:srgbClr val="00B0F0"/>
                </a:solidFill>
                <a:effectLst/>
                <a:ea typeface="Calibri" panose="020F0502020204030204" pitchFamily="34" charset="0"/>
              </a:rPr>
              <a:t> </a:t>
            </a:r>
            <a:r>
              <a:rPr lang="en-US" dirty="0">
                <a:solidFill>
                  <a:srgbClr val="000000"/>
                </a:solidFill>
                <a:effectLst/>
                <a:ea typeface="Calibri" panose="020F0502020204030204" pitchFamily="34" charset="0"/>
              </a:rPr>
              <a:t>about the library renovation plans to try to save the city money. </a:t>
            </a:r>
          </a:p>
          <a:p>
            <a:r>
              <a:rPr lang="en-US" dirty="0">
                <a:solidFill>
                  <a:srgbClr val="000000"/>
                </a:solidFill>
                <a:ea typeface="Calibri" panose="020F0502020204030204" pitchFamily="34" charset="0"/>
              </a:rPr>
              <a:t>T</a:t>
            </a:r>
            <a:r>
              <a:rPr lang="en-US" dirty="0">
                <a:solidFill>
                  <a:srgbClr val="000000"/>
                </a:solidFill>
                <a:effectLst/>
                <a:ea typeface="Calibri" panose="020F0502020204030204" pitchFamily="34" charset="0"/>
              </a:rPr>
              <a:t>his became </a:t>
            </a:r>
            <a:r>
              <a:rPr lang="en-US" i="1" dirty="0">
                <a:solidFill>
                  <a:srgbClr val="00B0F0"/>
                </a:solidFill>
                <a:effectLst/>
                <a:ea typeface="Calibri" panose="020F0502020204030204" pitchFamily="34" charset="0"/>
              </a:rPr>
              <a:t>misinformation </a:t>
            </a:r>
            <a:r>
              <a:rPr lang="en-US" dirty="0">
                <a:solidFill>
                  <a:srgbClr val="000000"/>
                </a:solidFill>
                <a:effectLst/>
                <a:ea typeface="Calibri" panose="020F0502020204030204" pitchFamily="34" charset="0"/>
              </a:rPr>
              <a:t>when it was unwittingly shared by library board members. </a:t>
            </a:r>
          </a:p>
          <a:p>
            <a:r>
              <a:rPr lang="en-US" dirty="0">
                <a:solidFill>
                  <a:srgbClr val="000000"/>
                </a:solidFill>
                <a:effectLst/>
                <a:ea typeface="Calibri" panose="020F0502020204030204" pitchFamily="34" charset="0"/>
              </a:rPr>
              <a:t>The mayor planned to spread </a:t>
            </a:r>
            <a:r>
              <a:rPr lang="en-US" i="1" dirty="0" err="1">
                <a:solidFill>
                  <a:srgbClr val="00B0F0"/>
                </a:solidFill>
                <a:effectLst/>
                <a:ea typeface="Calibri" panose="020F0502020204030204" pitchFamily="34" charset="0"/>
              </a:rPr>
              <a:t>malinformation</a:t>
            </a:r>
            <a:r>
              <a:rPr lang="en-US" dirty="0">
                <a:solidFill>
                  <a:srgbClr val="00B0F0"/>
                </a:solidFill>
                <a:effectLst/>
                <a:ea typeface="Calibri" panose="020F0502020204030204" pitchFamily="34" charset="0"/>
              </a:rPr>
              <a:t> </a:t>
            </a:r>
            <a:r>
              <a:rPr lang="en-US" dirty="0">
                <a:solidFill>
                  <a:srgbClr val="000000"/>
                </a:solidFill>
                <a:effectLst/>
                <a:ea typeface="Calibri" panose="020F0502020204030204" pitchFamily="34" charset="0"/>
              </a:rPr>
              <a:t>when he threatened to fire the library director if the director revealed the truth. Fortunately, it did not come to that. </a:t>
            </a:r>
          </a:p>
          <a:p>
            <a:endParaRPr lang="en-US" dirty="0">
              <a:solidFill>
                <a:srgbClr val="000000"/>
              </a:solidFill>
              <a:ea typeface="Calibri" panose="020F0502020204030204" pitchFamily="34" charset="0"/>
            </a:endParaRPr>
          </a:p>
          <a:p>
            <a:pPr marL="0" indent="0">
              <a:buNone/>
            </a:pPr>
            <a:r>
              <a:rPr lang="en-US" dirty="0">
                <a:solidFill>
                  <a:srgbClr val="000000"/>
                </a:solidFill>
                <a:effectLst/>
                <a:ea typeface="Calibri" panose="020F0502020204030204" pitchFamily="34" charset="0"/>
              </a:rPr>
              <a:t>The misinformation was corrected, the source of the disinformation was revealed, the </a:t>
            </a:r>
            <a:r>
              <a:rPr lang="en-US" dirty="0" err="1">
                <a:solidFill>
                  <a:srgbClr val="000000"/>
                </a:solidFill>
                <a:effectLst/>
                <a:ea typeface="Calibri" panose="020F0502020204030204" pitchFamily="34" charset="0"/>
              </a:rPr>
              <a:t>malinformation</a:t>
            </a:r>
            <a:r>
              <a:rPr lang="en-US" dirty="0">
                <a:solidFill>
                  <a:srgbClr val="000000"/>
                </a:solidFill>
                <a:effectLst/>
                <a:ea typeface="Calibri" panose="020F0502020204030204" pitchFamily="34" charset="0"/>
              </a:rPr>
              <a:t> did not spread, and the mayor was not re-elected. </a:t>
            </a:r>
            <a:endParaRPr lang="en-US" sz="4000" dirty="0"/>
          </a:p>
        </p:txBody>
      </p:sp>
    </p:spTree>
    <p:extLst>
      <p:ext uri="{BB962C8B-B14F-4D97-AF65-F5344CB8AC3E}">
        <p14:creationId xmlns:p14="http://schemas.microsoft.com/office/powerpoint/2010/main" val="4195286137"/>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bridge over a body of water&#10;&#10;Description automatically generated with medium confidence">
            <a:extLst>
              <a:ext uri="{FF2B5EF4-FFF2-40B4-BE49-F238E27FC236}">
                <a16:creationId xmlns:a16="http://schemas.microsoft.com/office/drawing/2014/main" id="{16A39877-F856-8665-0AF6-9E886A3AB034}"/>
              </a:ext>
            </a:extLst>
          </p:cNvPr>
          <p:cNvPicPr>
            <a:picLocks noGrp="1" noChangeAspect="1"/>
          </p:cNvPicPr>
          <p:nvPr>
            <p:ph type="pic" idx="1"/>
          </p:nvPr>
        </p:nvPicPr>
        <p:blipFill rotWithShape="1">
          <a:blip r:embed="rId3"/>
          <a:srcRect t="1153"/>
          <a:stretch/>
        </p:blipFill>
        <p:spPr>
          <a:xfrm>
            <a:off x="5055732" y="1169243"/>
            <a:ext cx="6911413" cy="4901774"/>
          </a:xfrm>
          <a:prstGeom prst="rect">
            <a:avLst/>
          </a:prstGeom>
        </p:spPr>
      </p:pic>
      <p:sp>
        <p:nvSpPr>
          <p:cNvPr id="4" name="Title 3">
            <a:extLst>
              <a:ext uri="{FF2B5EF4-FFF2-40B4-BE49-F238E27FC236}">
                <a16:creationId xmlns:a16="http://schemas.microsoft.com/office/drawing/2014/main" id="{2E4F779E-53F6-73CE-292B-F1C9A05E7DB2}"/>
              </a:ext>
            </a:extLst>
          </p:cNvPr>
          <p:cNvSpPr>
            <a:spLocks noGrp="1"/>
          </p:cNvSpPr>
          <p:nvPr>
            <p:ph type="title"/>
          </p:nvPr>
        </p:nvSpPr>
        <p:spPr>
          <a:xfrm>
            <a:off x="524656" y="743448"/>
            <a:ext cx="4400957" cy="2104684"/>
          </a:xfrm>
          <a:noFill/>
        </p:spPr>
        <p:txBody>
          <a:bodyPr vert="horz" lIns="91440" tIns="45720" rIns="91440" bIns="45720" rtlCol="0" anchor="b">
            <a:normAutofit fontScale="90000"/>
          </a:bodyPr>
          <a:lstStyle/>
          <a:p>
            <a:r>
              <a:rPr lang="en-US" sz="4800" dirty="0">
                <a:solidFill>
                  <a:schemeClr val="accent2">
                    <a:lumMod val="50000"/>
                  </a:schemeClr>
                </a:solidFill>
                <a:latin typeface="Arial Rounded MT Bold" panose="020F0704030504030204" pitchFamily="34" charset="77"/>
              </a:rPr>
              <a:t>Storytelling and/as Misinformation</a:t>
            </a:r>
          </a:p>
        </p:txBody>
      </p:sp>
      <p:sp>
        <p:nvSpPr>
          <p:cNvPr id="2" name="TextBox 1">
            <a:extLst>
              <a:ext uri="{FF2B5EF4-FFF2-40B4-BE49-F238E27FC236}">
                <a16:creationId xmlns:a16="http://schemas.microsoft.com/office/drawing/2014/main" id="{3BA6BE4E-2530-0218-E3B2-AE176B29C724}"/>
              </a:ext>
            </a:extLst>
          </p:cNvPr>
          <p:cNvSpPr txBox="1"/>
          <p:nvPr/>
        </p:nvSpPr>
        <p:spPr>
          <a:xfrm>
            <a:off x="524656" y="3028013"/>
            <a:ext cx="4062334" cy="1815882"/>
          </a:xfrm>
          <a:prstGeom prst="rect">
            <a:avLst/>
          </a:prstGeom>
          <a:noFill/>
        </p:spPr>
        <p:txBody>
          <a:bodyPr wrap="square" rtlCol="0">
            <a:spAutoFit/>
          </a:bodyPr>
          <a:lstStyle/>
          <a:p>
            <a:r>
              <a:rPr lang="en-US" sz="2800" dirty="0"/>
              <a:t>Storytelling dynamics and narrative structures for three cases of Covid-19 viral misinformation </a:t>
            </a:r>
          </a:p>
        </p:txBody>
      </p:sp>
      <p:sp>
        <p:nvSpPr>
          <p:cNvPr id="3" name="TextBox 2">
            <a:extLst>
              <a:ext uri="{FF2B5EF4-FFF2-40B4-BE49-F238E27FC236}">
                <a16:creationId xmlns:a16="http://schemas.microsoft.com/office/drawing/2014/main" id="{31EB1D44-CFD8-540E-44A3-498DE18BD8DD}"/>
              </a:ext>
            </a:extLst>
          </p:cNvPr>
          <p:cNvSpPr txBox="1"/>
          <p:nvPr/>
        </p:nvSpPr>
        <p:spPr>
          <a:xfrm>
            <a:off x="524656" y="5563185"/>
            <a:ext cx="4101154" cy="1015663"/>
          </a:xfrm>
          <a:prstGeom prst="rect">
            <a:avLst/>
          </a:prstGeom>
          <a:noFill/>
        </p:spPr>
        <p:txBody>
          <a:bodyPr wrap="square" rtlCol="0">
            <a:spAutoFit/>
          </a:bodyPr>
          <a:lstStyle/>
          <a:p>
            <a:r>
              <a:rPr lang="en-US" sz="1400" dirty="0">
                <a:effectLst/>
              </a:rPr>
              <a:t>McDowell, K. (2024). “Storytelling and/as Misinformation” in </a:t>
            </a:r>
            <a:r>
              <a:rPr lang="en-US" sz="1400" i="1" dirty="0">
                <a:effectLst/>
              </a:rPr>
              <a:t>Everyday </a:t>
            </a:r>
            <a:r>
              <a:rPr lang="en-US" sz="1400" i="1" dirty="0" err="1">
                <a:effectLst/>
              </a:rPr>
              <a:t>MIsinformation</a:t>
            </a:r>
            <a:r>
              <a:rPr lang="en-US" sz="1400" dirty="0">
                <a:effectLst/>
              </a:rPr>
              <a:t>. Cambridge University Press. </a:t>
            </a:r>
            <a:r>
              <a:rPr lang="en-US" sz="1400" dirty="0"/>
              <a:t>(in press).</a:t>
            </a:r>
            <a:endParaRPr lang="en-US" sz="1400" dirty="0">
              <a:effectLst/>
            </a:endParaRPr>
          </a:p>
          <a:p>
            <a:endParaRPr lang="en-US" dirty="0"/>
          </a:p>
        </p:txBody>
      </p:sp>
    </p:spTree>
    <p:extLst>
      <p:ext uri="{BB962C8B-B14F-4D97-AF65-F5344CB8AC3E}">
        <p14:creationId xmlns:p14="http://schemas.microsoft.com/office/powerpoint/2010/main" val="4007303874"/>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CFF9C-A91F-4131-8A44-4B4B871C51F4}"/>
              </a:ext>
            </a:extLst>
          </p:cNvPr>
          <p:cNvSpPr>
            <a:spLocks noGrp="1"/>
          </p:cNvSpPr>
          <p:nvPr>
            <p:ph type="title"/>
          </p:nvPr>
        </p:nvSpPr>
        <p:spPr/>
        <p:txBody>
          <a:bodyPr/>
          <a:lstStyle/>
          <a:p>
            <a:r>
              <a:rPr lang="en-US" dirty="0">
                <a:solidFill>
                  <a:schemeClr val="accent1"/>
                </a:solidFill>
                <a:latin typeface="Arial Rounded MT Bold" panose="020F0704030504030204" pitchFamily="34" charset="77"/>
              </a:rPr>
              <a:t>Misinformation S-DIKW Framework</a:t>
            </a:r>
          </a:p>
        </p:txBody>
      </p:sp>
      <p:sp>
        <p:nvSpPr>
          <p:cNvPr id="3" name="Content Placeholder 2">
            <a:extLst>
              <a:ext uri="{FF2B5EF4-FFF2-40B4-BE49-F238E27FC236}">
                <a16:creationId xmlns:a16="http://schemas.microsoft.com/office/drawing/2014/main" id="{96899818-A78A-1D6F-57DE-C8612D6912EA}"/>
              </a:ext>
            </a:extLst>
          </p:cNvPr>
          <p:cNvSpPr>
            <a:spLocks noGrp="1"/>
          </p:cNvSpPr>
          <p:nvPr>
            <p:ph idx="1"/>
          </p:nvPr>
        </p:nvSpPr>
        <p:spPr/>
        <p:txBody>
          <a:bodyPr/>
          <a:lstStyle/>
          <a:p>
            <a:pPr lvl="0"/>
            <a:r>
              <a:rPr lang="en-US" b="1" dirty="0"/>
              <a:t>Bad S-Data: </a:t>
            </a:r>
            <a:r>
              <a:rPr lang="en-US" dirty="0"/>
              <a:t>Evoking cultural cues that imply factuality for data that is false</a:t>
            </a:r>
          </a:p>
          <a:p>
            <a:pPr lvl="0"/>
            <a:r>
              <a:rPr lang="en-US" b="1" dirty="0"/>
              <a:t>Bad S-Information: </a:t>
            </a:r>
            <a:r>
              <a:rPr lang="en-US" dirty="0"/>
              <a:t>False data with context that misinforms in story</a:t>
            </a:r>
          </a:p>
          <a:p>
            <a:pPr lvl="0"/>
            <a:r>
              <a:rPr lang="en-US" b="1" dirty="0"/>
              <a:t>Bad S-Knowledge: </a:t>
            </a:r>
            <a:r>
              <a:rPr lang="en-US" dirty="0"/>
              <a:t>Stories based on false information that lead to ineffective or harmful actions</a:t>
            </a:r>
          </a:p>
          <a:p>
            <a:pPr lvl="0"/>
            <a:r>
              <a:rPr lang="en-US" b="1" dirty="0"/>
              <a:t>Bad S-Wisdom: </a:t>
            </a:r>
            <a:r>
              <a:rPr lang="en-US" dirty="0"/>
              <a:t>Reactivity that leads to retelling misinformation as story without checking sources in ways that amplify harm</a:t>
            </a:r>
          </a:p>
          <a:p>
            <a:endParaRPr lang="en-US" dirty="0"/>
          </a:p>
        </p:txBody>
      </p:sp>
      <p:sp>
        <p:nvSpPr>
          <p:cNvPr id="4" name="TextBox 3">
            <a:extLst>
              <a:ext uri="{FF2B5EF4-FFF2-40B4-BE49-F238E27FC236}">
                <a16:creationId xmlns:a16="http://schemas.microsoft.com/office/drawing/2014/main" id="{2434E99C-F086-D1EE-3FD1-54D97B95F4AE}"/>
              </a:ext>
            </a:extLst>
          </p:cNvPr>
          <p:cNvSpPr txBox="1"/>
          <p:nvPr/>
        </p:nvSpPr>
        <p:spPr>
          <a:xfrm>
            <a:off x="1067093" y="5653743"/>
            <a:ext cx="8983980" cy="523220"/>
          </a:xfrm>
          <a:prstGeom prst="rect">
            <a:avLst/>
          </a:prstGeom>
          <a:noFill/>
        </p:spPr>
        <p:txBody>
          <a:bodyPr wrap="square" rtlCol="0">
            <a:spAutoFit/>
          </a:bodyPr>
          <a:lstStyle/>
          <a:p>
            <a:r>
              <a:rPr lang="en-US" sz="1400" dirty="0">
                <a:effectLst/>
              </a:rPr>
              <a:t>McDowell, K. (2023). Storytelling Dynamics and Misinformation: The Bad S-DIKW Framework. </a:t>
            </a:r>
            <a:r>
              <a:rPr lang="en-US" sz="1400" i="1" dirty="0">
                <a:effectLst/>
              </a:rPr>
              <a:t>Information Matters</a:t>
            </a:r>
            <a:r>
              <a:rPr lang="en-US" sz="1400" dirty="0">
                <a:effectLst/>
              </a:rPr>
              <a:t>. </a:t>
            </a:r>
            <a:r>
              <a:rPr lang="en-US" sz="1400" dirty="0">
                <a:effectLst/>
                <a:hlinkClick r:id="rId3"/>
              </a:rPr>
              <a:t>https://informationmatters.org/2023/04/storytelling-dynamics-and-misinformation-the-bad-s-dikw-framework/</a:t>
            </a:r>
            <a:endParaRPr lang="en-US" sz="1400" dirty="0">
              <a:effectLst/>
            </a:endParaRPr>
          </a:p>
        </p:txBody>
      </p:sp>
    </p:spTree>
    <p:extLst>
      <p:ext uri="{BB962C8B-B14F-4D97-AF65-F5344CB8AC3E}">
        <p14:creationId xmlns:p14="http://schemas.microsoft.com/office/powerpoint/2010/main" val="3966193247"/>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4CDBC-2A1B-8A9B-E67B-71686F105BAC}"/>
              </a:ext>
            </a:extLst>
          </p:cNvPr>
          <p:cNvSpPr>
            <a:spLocks noGrp="1"/>
          </p:cNvSpPr>
          <p:nvPr>
            <p:ph type="ctrTitle"/>
          </p:nvPr>
        </p:nvSpPr>
        <p:spPr/>
        <p:txBody>
          <a:bodyPr/>
          <a:lstStyle/>
          <a:p>
            <a:r>
              <a:rPr lang="en-US" dirty="0">
                <a:solidFill>
                  <a:srgbClr val="00B0F0"/>
                </a:solidFill>
                <a:latin typeface="Arial Rounded MT Bold" panose="020F0704030504030204" pitchFamily="34" charset="77"/>
              </a:rPr>
              <a:t>Analyzing Misinformation</a:t>
            </a:r>
          </a:p>
        </p:txBody>
      </p:sp>
      <p:sp>
        <p:nvSpPr>
          <p:cNvPr id="3" name="Subtitle 2">
            <a:extLst>
              <a:ext uri="{FF2B5EF4-FFF2-40B4-BE49-F238E27FC236}">
                <a16:creationId xmlns:a16="http://schemas.microsoft.com/office/drawing/2014/main" id="{012BF49F-4967-7FD4-6AA9-F16E7F243313}"/>
              </a:ext>
            </a:extLst>
          </p:cNvPr>
          <p:cNvSpPr>
            <a:spLocks noGrp="1"/>
          </p:cNvSpPr>
          <p:nvPr>
            <p:ph type="subTitle" idx="1"/>
          </p:nvPr>
        </p:nvSpPr>
        <p:spPr/>
        <p:txBody>
          <a:bodyPr/>
          <a:lstStyle/>
          <a:p>
            <a:r>
              <a:rPr lang="en-US" dirty="0"/>
              <a:t>Using storytelling concepts and narrative structures to understand misinformation content and sharing</a:t>
            </a:r>
          </a:p>
        </p:txBody>
      </p:sp>
    </p:spTree>
    <p:extLst>
      <p:ext uri="{BB962C8B-B14F-4D97-AF65-F5344CB8AC3E}">
        <p14:creationId xmlns:p14="http://schemas.microsoft.com/office/powerpoint/2010/main" val="1730039838"/>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ircular jigsaw puzzle">
            <a:extLst>
              <a:ext uri="{FF2B5EF4-FFF2-40B4-BE49-F238E27FC236}">
                <a16:creationId xmlns:a16="http://schemas.microsoft.com/office/drawing/2014/main" id="{B663465A-A1B9-EEE1-0832-95093237E5D1}"/>
              </a:ext>
            </a:extLst>
          </p:cNvPr>
          <p:cNvPicPr>
            <a:picLocks noChangeAspect="1"/>
          </p:cNvPicPr>
          <p:nvPr/>
        </p:nvPicPr>
        <p:blipFill rotWithShape="1">
          <a:blip r:embed="rId3"/>
          <a:srcRect t="979" b="14751"/>
          <a:stretch/>
        </p:blipFill>
        <p:spPr>
          <a:xfrm>
            <a:off x="-3047" y="10"/>
            <a:ext cx="12191999" cy="6857990"/>
          </a:xfrm>
          <a:prstGeom prst="rect">
            <a:avLst/>
          </a:prstGeom>
        </p:spPr>
      </p:pic>
      <p:sp>
        <p:nvSpPr>
          <p:cNvPr id="2" name="Title 1">
            <a:extLst>
              <a:ext uri="{FF2B5EF4-FFF2-40B4-BE49-F238E27FC236}">
                <a16:creationId xmlns:a16="http://schemas.microsoft.com/office/drawing/2014/main" id="{BFE043A8-F9A6-8944-B6AB-4379C54C9896}"/>
              </a:ext>
            </a:extLst>
          </p:cNvPr>
          <p:cNvSpPr>
            <a:spLocks noGrp="1"/>
          </p:cNvSpPr>
          <p:nvPr>
            <p:ph type="title"/>
          </p:nvPr>
        </p:nvSpPr>
        <p:spPr>
          <a:xfrm>
            <a:off x="1063752" y="1257649"/>
            <a:ext cx="10058400" cy="2729136"/>
          </a:xfrm>
          <a:effectLst>
            <a:outerShdw blurRad="50800" dist="38100" dir="2700000" algn="tl" rotWithShape="0">
              <a:prstClr val="black">
                <a:alpha val="40000"/>
              </a:prstClr>
            </a:outerShdw>
          </a:effectLst>
        </p:spPr>
        <p:txBody>
          <a:bodyPr vert="horz" lIns="91440" tIns="45720" rIns="91440" bIns="45720" rtlCol="0" anchor="b">
            <a:normAutofit/>
          </a:bodyPr>
          <a:lstStyle/>
          <a:p>
            <a:r>
              <a:rPr lang="en-US" b="1" dirty="0">
                <a:solidFill>
                  <a:srgbClr val="FFFFFF"/>
                </a:solidFill>
                <a:latin typeface="Arial Rounded MT Bold" panose="020F0704030504030204" pitchFamily="34" charset="77"/>
              </a:rPr>
              <a:t>IV: Data Becoming Story</a:t>
            </a:r>
          </a:p>
        </p:txBody>
      </p:sp>
    </p:spTree>
    <p:extLst>
      <p:ext uri="{BB962C8B-B14F-4D97-AF65-F5344CB8AC3E}">
        <p14:creationId xmlns:p14="http://schemas.microsoft.com/office/powerpoint/2010/main" val="866002333"/>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10F78-5F14-48A1-43F9-9C75E5FDD3CE}"/>
              </a:ext>
            </a:extLst>
          </p:cNvPr>
          <p:cNvSpPr>
            <a:spLocks noGrp="1"/>
          </p:cNvSpPr>
          <p:nvPr>
            <p:ph type="title"/>
          </p:nvPr>
        </p:nvSpPr>
        <p:spPr/>
        <p:txBody>
          <a:bodyPr/>
          <a:lstStyle/>
          <a:p>
            <a:r>
              <a:rPr lang="en-US" dirty="0">
                <a:solidFill>
                  <a:srgbClr val="00B0F0"/>
                </a:solidFill>
                <a:latin typeface="Arial Rounded MT Bold" panose="020F0704030504030204" pitchFamily="34" charset="77"/>
              </a:rPr>
              <a:t>Case Study: Data Without Story</a:t>
            </a:r>
            <a:endParaRPr lang="en-US" dirty="0"/>
          </a:p>
        </p:txBody>
      </p:sp>
      <p:sp>
        <p:nvSpPr>
          <p:cNvPr id="3" name="Content Placeholder 2">
            <a:extLst>
              <a:ext uri="{FF2B5EF4-FFF2-40B4-BE49-F238E27FC236}">
                <a16:creationId xmlns:a16="http://schemas.microsoft.com/office/drawing/2014/main" id="{3AB94ED9-E2BF-3E5A-A0CA-95AF893139A8}"/>
              </a:ext>
            </a:extLst>
          </p:cNvPr>
          <p:cNvSpPr>
            <a:spLocks noGrp="1"/>
          </p:cNvSpPr>
          <p:nvPr>
            <p:ph idx="1"/>
          </p:nvPr>
        </p:nvSpPr>
        <p:spPr/>
        <p:txBody>
          <a:bodyPr/>
          <a:lstStyle/>
          <a:p>
            <a:r>
              <a:rPr lang="en-US" sz="4000" dirty="0" err="1"/>
              <a:t>Fornyelser</a:t>
            </a:r>
            <a:r>
              <a:rPr lang="en-US" sz="4000" dirty="0"/>
              <a:t>/Renewals (p. 8)</a:t>
            </a:r>
          </a:p>
          <a:p>
            <a:r>
              <a:rPr lang="en-US" sz="4000" dirty="0"/>
              <a:t>Arrangement/Programming (p. 9)</a:t>
            </a:r>
          </a:p>
          <a:p>
            <a:pPr marL="0" indent="0">
              <a:buNone/>
            </a:pPr>
            <a:endParaRPr lang="en-US" dirty="0"/>
          </a:p>
          <a:p>
            <a:r>
              <a:rPr lang="en-US" dirty="0"/>
              <a:t>Which dataset/visualization should we choose? </a:t>
            </a:r>
          </a:p>
          <a:p>
            <a:r>
              <a:rPr lang="en-US" dirty="0"/>
              <a:t>What topics are important, now or soon?</a:t>
            </a:r>
          </a:p>
          <a:p>
            <a:r>
              <a:rPr lang="en-US" dirty="0"/>
              <a:t>Which of datasets are interrelated?</a:t>
            </a:r>
          </a:p>
          <a:p>
            <a:endParaRPr lang="en-US" dirty="0"/>
          </a:p>
          <a:p>
            <a:endParaRPr lang="en-US" dirty="0"/>
          </a:p>
        </p:txBody>
      </p:sp>
    </p:spTree>
    <p:extLst>
      <p:ext uri="{BB962C8B-B14F-4D97-AF65-F5344CB8AC3E}">
        <p14:creationId xmlns:p14="http://schemas.microsoft.com/office/powerpoint/2010/main" val="2911404963"/>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D0CDE-F826-4700-91E2-1A421FF571AE}"/>
              </a:ext>
            </a:extLst>
          </p:cNvPr>
          <p:cNvSpPr>
            <a:spLocks noGrp="1"/>
          </p:cNvSpPr>
          <p:nvPr>
            <p:ph type="title"/>
          </p:nvPr>
        </p:nvSpPr>
        <p:spPr/>
        <p:txBody>
          <a:bodyPr/>
          <a:lstStyle/>
          <a:p>
            <a:r>
              <a:rPr lang="en-US" dirty="0">
                <a:solidFill>
                  <a:schemeClr val="accent2">
                    <a:lumMod val="50000"/>
                  </a:schemeClr>
                </a:solidFill>
                <a:latin typeface="Arial Rounded MT Bold" panose="020F0704030504030204" pitchFamily="34" charset="77"/>
              </a:rPr>
              <a:t>Crafting Data Stories</a:t>
            </a:r>
          </a:p>
        </p:txBody>
      </p:sp>
      <p:sp>
        <p:nvSpPr>
          <p:cNvPr id="3" name="Content Placeholder 2">
            <a:extLst>
              <a:ext uri="{FF2B5EF4-FFF2-40B4-BE49-F238E27FC236}">
                <a16:creationId xmlns:a16="http://schemas.microsoft.com/office/drawing/2014/main" id="{0A5A04DC-1CD8-2C8B-BA2F-D7F6B8263DEE}"/>
              </a:ext>
            </a:extLst>
          </p:cNvPr>
          <p:cNvSpPr>
            <a:spLocks noGrp="1"/>
          </p:cNvSpPr>
          <p:nvPr>
            <p:ph idx="1"/>
          </p:nvPr>
        </p:nvSpPr>
        <p:spPr/>
        <p:txBody>
          <a:bodyPr>
            <a:normAutofit/>
          </a:bodyPr>
          <a:lstStyle/>
          <a:p>
            <a:pPr marL="0" marR="0" lvl="0" indent="0">
              <a:spcBef>
                <a:spcPts val="0"/>
              </a:spcBef>
              <a:spcAft>
                <a:spcPts val="0"/>
              </a:spcAft>
              <a:buNone/>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What stories can you craft from data you already have?</a:t>
            </a:r>
          </a:p>
          <a:p>
            <a:pPr marL="0" marR="0" lvl="0" indent="0">
              <a:spcBef>
                <a:spcPts val="0"/>
              </a:spcBef>
              <a:spcAft>
                <a:spcPts val="0"/>
              </a:spcAft>
              <a:buNone/>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 </a:t>
            </a:r>
          </a:p>
          <a:p>
            <a:pPr marL="742950" marR="0" lvl="1" indent="-285750">
              <a:spcBef>
                <a:spcPts val="0"/>
              </a:spcBef>
              <a:spcAft>
                <a:spcPts val="0"/>
              </a:spcAft>
              <a:buFont typeface="Courier New" panose="02070309020205020404" pitchFamily="49" charset="0"/>
              <a:buChar char="o"/>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Do you have the right </a:t>
            </a:r>
            <a:r>
              <a:rPr lang="en-US" sz="3200" b="1" kern="100" dirty="0">
                <a:effectLst/>
                <a:latin typeface="Calibri" panose="020F0502020204030204" pitchFamily="34" charset="0"/>
                <a:ea typeface="Calibri" panose="020F0502020204030204" pitchFamily="34" charset="0"/>
                <a:cs typeface="Times New Roman" panose="02020603050405020304" pitchFamily="18" charset="0"/>
              </a:rPr>
              <a:t>data</a:t>
            </a: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 as evidence?</a:t>
            </a:r>
          </a:p>
          <a:p>
            <a:pPr marL="742950" marR="0" lvl="1" indent="-285750">
              <a:spcBef>
                <a:spcPts val="0"/>
              </a:spcBef>
              <a:spcAft>
                <a:spcPts val="0"/>
              </a:spcAft>
              <a:buFont typeface="Courier New" panose="02070309020205020404" pitchFamily="49" charset="0"/>
              <a:buChar char="o"/>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Who are your </a:t>
            </a:r>
            <a:r>
              <a:rPr lang="en-US" sz="3200" b="1" kern="100" dirty="0">
                <a:effectLst/>
                <a:latin typeface="Calibri" panose="020F0502020204030204" pitchFamily="34" charset="0"/>
                <a:ea typeface="Calibri" panose="020F0502020204030204" pitchFamily="34" charset="0"/>
                <a:cs typeface="Times New Roman" panose="02020603050405020304" pitchFamily="18" charset="0"/>
              </a:rPr>
              <a:t>audiences</a:t>
            </a: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 and what do you know about them?</a:t>
            </a:r>
          </a:p>
          <a:p>
            <a:pPr marL="742950" marR="0" lvl="1" indent="-285750">
              <a:spcBef>
                <a:spcPts val="0"/>
              </a:spcBef>
              <a:spcAft>
                <a:spcPts val="0"/>
              </a:spcAft>
              <a:buFont typeface="Courier New" panose="02070309020205020404" pitchFamily="49" charset="0"/>
              <a:buChar char="o"/>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What’s your </a:t>
            </a:r>
            <a:r>
              <a:rPr lang="en-US" sz="3200" b="1" kern="100" dirty="0">
                <a:effectLst/>
                <a:latin typeface="Calibri" panose="020F0502020204030204" pitchFamily="34" charset="0"/>
                <a:ea typeface="Calibri" panose="020F0502020204030204" pitchFamily="34" charset="0"/>
                <a:cs typeface="Times New Roman" panose="02020603050405020304" pitchFamily="18" charset="0"/>
              </a:rPr>
              <a:t>story</a:t>
            </a: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’s narrative</a:t>
            </a:r>
            <a:r>
              <a:rPr lang="en-US" sz="32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structure?</a:t>
            </a:r>
          </a:p>
        </p:txBody>
      </p:sp>
    </p:spTree>
    <p:extLst>
      <p:ext uri="{BB962C8B-B14F-4D97-AF65-F5344CB8AC3E}">
        <p14:creationId xmlns:p14="http://schemas.microsoft.com/office/powerpoint/2010/main" val="3707493941"/>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A8837-6CD2-BC8F-73F6-7D1274B07EC9}"/>
              </a:ext>
            </a:extLst>
          </p:cNvPr>
          <p:cNvSpPr>
            <a:spLocks noGrp="1"/>
          </p:cNvSpPr>
          <p:nvPr>
            <p:ph type="title"/>
          </p:nvPr>
        </p:nvSpPr>
        <p:spPr/>
        <p:txBody>
          <a:bodyPr/>
          <a:lstStyle/>
          <a:p>
            <a:r>
              <a:rPr lang="en-US" dirty="0"/>
              <a:t> </a:t>
            </a:r>
            <a:r>
              <a:rPr lang="en-US" dirty="0">
                <a:solidFill>
                  <a:schemeClr val="accent2">
                    <a:lumMod val="50000"/>
                  </a:schemeClr>
                </a:solidFill>
                <a:latin typeface="Arial Rounded MT Bold" panose="020F0704030504030204" pitchFamily="34" charset="77"/>
              </a:rPr>
              <a:t>Data Stories for Advocacy</a:t>
            </a:r>
          </a:p>
        </p:txBody>
      </p:sp>
      <p:sp>
        <p:nvSpPr>
          <p:cNvPr id="3" name="Content Placeholder 2">
            <a:extLst>
              <a:ext uri="{FF2B5EF4-FFF2-40B4-BE49-F238E27FC236}">
                <a16:creationId xmlns:a16="http://schemas.microsoft.com/office/drawing/2014/main" id="{01FDFFC9-D8DB-6E54-663C-79013CB0DE8D}"/>
              </a:ext>
            </a:extLst>
          </p:cNvPr>
          <p:cNvSpPr>
            <a:spLocks noGrp="1"/>
          </p:cNvSpPr>
          <p:nvPr>
            <p:ph idx="1"/>
          </p:nvPr>
        </p:nvSpPr>
        <p:spPr/>
        <p:txBody>
          <a:bodyPr/>
          <a:lstStyle/>
          <a:p>
            <a:pPr marL="0" indent="0">
              <a:buNone/>
            </a:pPr>
            <a:r>
              <a:rPr lang="en-US" dirty="0"/>
              <a:t>What kinds of motivations and goals do you have for your data stories?</a:t>
            </a:r>
          </a:p>
          <a:p>
            <a:endParaRPr lang="en-US" dirty="0"/>
          </a:p>
          <a:p>
            <a:pPr marL="742950" marR="0" lvl="1" indent="-285750">
              <a:spcBef>
                <a:spcPts val="0"/>
              </a:spcBef>
              <a:spcAft>
                <a:spcPts val="0"/>
              </a:spcAft>
              <a:buFont typeface="Courier New" panose="02070309020205020404" pitchFamily="49" charset="0"/>
              <a:buChar char="o"/>
            </a:pPr>
            <a:r>
              <a:rPr lang="en-US" sz="3600" b="1" kern="100" dirty="0">
                <a:effectLst/>
                <a:latin typeface="Calibri" panose="020F0502020204030204" pitchFamily="34" charset="0"/>
                <a:ea typeface="Calibri" panose="020F0502020204030204" pitchFamily="34" charset="0"/>
                <a:cs typeface="Times New Roman" panose="02020603050405020304" pitchFamily="18" charset="0"/>
              </a:rPr>
              <a:t>Motivations</a:t>
            </a:r>
          </a:p>
          <a:p>
            <a:pPr marL="1200150" lvl="2" indent="-285750">
              <a:spcBef>
                <a:spcPts val="0"/>
              </a:spcBef>
              <a:buFont typeface="Courier New" panose="02070309020205020404" pitchFamily="49" charset="0"/>
              <a:buChar char="o"/>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justification, benchmark, achievement</a:t>
            </a:r>
          </a:p>
          <a:p>
            <a:pPr marL="914400" lvl="2" indent="0">
              <a:spcBef>
                <a:spcPts val="0"/>
              </a:spcBef>
              <a:buNone/>
            </a:pP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3600" b="1" kern="100" dirty="0">
                <a:effectLst/>
                <a:latin typeface="Calibri" panose="020F0502020204030204" pitchFamily="34" charset="0"/>
                <a:ea typeface="Calibri" panose="020F0502020204030204" pitchFamily="34" charset="0"/>
                <a:cs typeface="Times New Roman" panose="02020603050405020304" pitchFamily="18" charset="0"/>
              </a:rPr>
              <a:t>Goals</a:t>
            </a:r>
          </a:p>
          <a:p>
            <a:pPr marL="1200150" lvl="2" indent="-285750">
              <a:spcBef>
                <a:spcPts val="0"/>
              </a:spcBef>
              <a:buFont typeface="Courier New" panose="02070309020205020404" pitchFamily="49" charset="0"/>
              <a:buChar char="o"/>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Understand &amp; serve real needs</a:t>
            </a:r>
          </a:p>
          <a:p>
            <a:pPr marL="1200150" lvl="2" indent="-285750">
              <a:spcBef>
                <a:spcPts val="0"/>
              </a:spcBef>
              <a:buFont typeface="Courier New" panose="02070309020205020404" pitchFamily="49" charset="0"/>
              <a:buChar char="o"/>
            </a:pPr>
            <a:r>
              <a:rPr lang="en-US" sz="3200" kern="100" dirty="0">
                <a:latin typeface="Calibri" panose="020F0502020204030204" pitchFamily="34" charset="0"/>
                <a:ea typeface="Calibri" panose="020F0502020204030204" pitchFamily="34" charset="0"/>
                <a:cs typeface="Times New Roman" panose="02020603050405020304" pitchFamily="18" charset="0"/>
              </a:rPr>
              <a:t>B</a:t>
            </a: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uild on strengths/address deficits</a:t>
            </a:r>
          </a:p>
          <a:p>
            <a:endParaRPr lang="en-US" dirty="0"/>
          </a:p>
        </p:txBody>
      </p:sp>
    </p:spTree>
    <p:extLst>
      <p:ext uri="{BB962C8B-B14F-4D97-AF65-F5344CB8AC3E}">
        <p14:creationId xmlns:p14="http://schemas.microsoft.com/office/powerpoint/2010/main" val="1469396738"/>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4447F-8820-18F2-2EAF-CC73FDA6891C}"/>
              </a:ext>
            </a:extLst>
          </p:cNvPr>
          <p:cNvSpPr>
            <a:spLocks noGrp="1"/>
          </p:cNvSpPr>
          <p:nvPr>
            <p:ph type="title"/>
          </p:nvPr>
        </p:nvSpPr>
        <p:spPr>
          <a:xfrm>
            <a:off x="572493" y="238539"/>
            <a:ext cx="11018520" cy="1434415"/>
          </a:xfrm>
        </p:spPr>
        <p:txBody>
          <a:bodyPr anchor="b">
            <a:normAutofit fontScale="90000"/>
          </a:bodyPr>
          <a:lstStyle/>
          <a:p>
            <a:r>
              <a:rPr lang="en-US" sz="5400" dirty="0" err="1">
                <a:solidFill>
                  <a:schemeClr val="accent2">
                    <a:lumMod val="50000"/>
                  </a:schemeClr>
                </a:solidFill>
                <a:latin typeface="Arial Rounded MT Bold" panose="020F0704030504030204" pitchFamily="34" charset="77"/>
              </a:rPr>
              <a:t>Achivement</a:t>
            </a:r>
            <a:r>
              <a:rPr lang="en-US" sz="5400" dirty="0">
                <a:solidFill>
                  <a:schemeClr val="accent2">
                    <a:lumMod val="50000"/>
                  </a:schemeClr>
                </a:solidFill>
                <a:latin typeface="Arial Rounded MT Bold" panose="020F0704030504030204" pitchFamily="34" charset="77"/>
              </a:rPr>
              <a:t> of Serving Real Needs, </a:t>
            </a:r>
          </a:p>
        </p:txBody>
      </p:sp>
      <p:sp>
        <p:nvSpPr>
          <p:cNvPr id="3" name="Content Placeholder 2">
            <a:extLst>
              <a:ext uri="{FF2B5EF4-FFF2-40B4-BE49-F238E27FC236}">
                <a16:creationId xmlns:a16="http://schemas.microsoft.com/office/drawing/2014/main" id="{9D3B2A7A-6FBF-154D-153F-60CB259ACF5B}"/>
              </a:ext>
            </a:extLst>
          </p:cNvPr>
          <p:cNvSpPr>
            <a:spLocks noGrp="1"/>
          </p:cNvSpPr>
          <p:nvPr>
            <p:ph idx="1"/>
          </p:nvPr>
        </p:nvSpPr>
        <p:spPr>
          <a:xfrm>
            <a:off x="572493" y="2071316"/>
            <a:ext cx="6713552" cy="4119172"/>
          </a:xfrm>
        </p:spPr>
        <p:txBody>
          <a:bodyPr anchor="t">
            <a:normAutofit fontScale="92500" lnSpcReduction="10000"/>
          </a:bodyPr>
          <a:lstStyle/>
          <a:p>
            <a:pPr marL="0" indent="0">
              <a:buNone/>
            </a:pPr>
            <a:r>
              <a:rPr lang="en-US" sz="3100" dirty="0"/>
              <a:t>User survey leads to new technology investments</a:t>
            </a:r>
          </a:p>
          <a:p>
            <a:r>
              <a:rPr lang="en-US" sz="2600" dirty="0"/>
              <a:t>“We have analyzed results from a patron survey and have changed our investments in technology. We are ready to showcase the new computer workstations, laptops, and other equipment ready for checkout.”</a:t>
            </a:r>
          </a:p>
          <a:p>
            <a:r>
              <a:rPr lang="en-US" sz="2600" dirty="0"/>
              <a:t>Libraries respond to user survey results with technology improvements. </a:t>
            </a:r>
            <a:endParaRPr lang="en-US" sz="1700" dirty="0">
              <a:hlinkClick r:id="rId2"/>
            </a:endParaRPr>
          </a:p>
          <a:p>
            <a:pPr marL="457200" lvl="1" indent="0">
              <a:buNone/>
            </a:pPr>
            <a:endParaRPr lang="en-US" sz="2200" dirty="0">
              <a:hlinkClick r:id="rId2"/>
            </a:endParaRPr>
          </a:p>
          <a:p>
            <a:pPr marL="0" indent="0">
              <a:buNone/>
            </a:pPr>
            <a:r>
              <a:rPr lang="en-US" sz="1600" dirty="0">
                <a:hlinkClick r:id="rId2"/>
              </a:rPr>
              <a:t>https://news.emory.edu/stories/2023/12/er_library_improvements_04-12-2023/story.html</a:t>
            </a:r>
            <a:endParaRPr lang="en-US" sz="1600" dirty="0"/>
          </a:p>
          <a:p>
            <a:pPr marL="457200" lvl="1" indent="0">
              <a:buNone/>
            </a:pPr>
            <a:endParaRPr lang="en-US" sz="1200" dirty="0"/>
          </a:p>
          <a:p>
            <a:endParaRPr lang="en-US" sz="2200" dirty="0"/>
          </a:p>
        </p:txBody>
      </p:sp>
      <p:pic>
        <p:nvPicPr>
          <p:cNvPr id="5" name="Picture 4" descr="A group of people walking outside of a library&#10;&#10;Description automatically generated">
            <a:extLst>
              <a:ext uri="{FF2B5EF4-FFF2-40B4-BE49-F238E27FC236}">
                <a16:creationId xmlns:a16="http://schemas.microsoft.com/office/drawing/2014/main" id="{85855B67-DC73-D968-8355-0779FA86FD77}"/>
              </a:ext>
            </a:extLst>
          </p:cNvPr>
          <p:cNvPicPr>
            <a:picLocks noChangeAspect="1"/>
          </p:cNvPicPr>
          <p:nvPr/>
        </p:nvPicPr>
        <p:blipFill rotWithShape="1">
          <a:blip r:embed="rId3"/>
          <a:srcRect l="9364" r="443"/>
          <a:stretch/>
        </p:blipFill>
        <p:spPr>
          <a:xfrm>
            <a:off x="7675658" y="2093976"/>
            <a:ext cx="3941064" cy="4096512"/>
          </a:xfrm>
          <a:prstGeom prst="rect">
            <a:avLst/>
          </a:prstGeom>
        </p:spPr>
      </p:pic>
    </p:spTree>
    <p:extLst>
      <p:ext uri="{BB962C8B-B14F-4D97-AF65-F5344CB8AC3E}">
        <p14:creationId xmlns:p14="http://schemas.microsoft.com/office/powerpoint/2010/main" val="2256971079"/>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09C2C-7D4D-4892-A9E4-B178527FAEBF}"/>
              </a:ext>
            </a:extLst>
          </p:cNvPr>
          <p:cNvSpPr>
            <a:spLocks noGrp="1"/>
          </p:cNvSpPr>
          <p:nvPr>
            <p:ph type="title"/>
          </p:nvPr>
        </p:nvSpPr>
        <p:spPr/>
        <p:txBody>
          <a:bodyPr/>
          <a:lstStyle/>
          <a:p>
            <a:r>
              <a:rPr lang="en-US" dirty="0">
                <a:solidFill>
                  <a:schemeClr val="accent2">
                    <a:lumMod val="50000"/>
                  </a:schemeClr>
                </a:solidFill>
                <a:latin typeface="Arial Rounded MT Bold" panose="020F0704030504030204" pitchFamily="34" charset="77"/>
              </a:rPr>
              <a:t>Library Data Stories</a:t>
            </a:r>
            <a:br>
              <a:rPr lang="en-US" dirty="0">
                <a:solidFill>
                  <a:schemeClr val="accent2">
                    <a:lumMod val="50000"/>
                  </a:schemeClr>
                </a:solidFill>
                <a:latin typeface="Arial Rounded MT Bold" panose="020F0704030504030204" pitchFamily="34" charset="77"/>
              </a:rPr>
            </a:br>
            <a:r>
              <a:rPr lang="en-US" dirty="0">
                <a:solidFill>
                  <a:schemeClr val="accent2">
                    <a:lumMod val="50000"/>
                  </a:schemeClr>
                </a:solidFill>
                <a:latin typeface="Arial Rounded MT Bold" panose="020F0704030504030204" pitchFamily="34" charset="77"/>
              </a:rPr>
              <a:t>that Reach Audiences</a:t>
            </a:r>
          </a:p>
        </p:txBody>
      </p:sp>
      <p:sp>
        <p:nvSpPr>
          <p:cNvPr id="3" name="Content Placeholder 2">
            <a:extLst>
              <a:ext uri="{FF2B5EF4-FFF2-40B4-BE49-F238E27FC236}">
                <a16:creationId xmlns:a16="http://schemas.microsoft.com/office/drawing/2014/main" id="{B500D432-5712-5981-0DDC-52F6E72BBB29}"/>
              </a:ext>
            </a:extLst>
          </p:cNvPr>
          <p:cNvSpPr>
            <a:spLocks noGrp="1"/>
          </p:cNvSpPr>
          <p:nvPr>
            <p:ph idx="1"/>
          </p:nvPr>
        </p:nvSpPr>
        <p:spPr/>
        <p:txBody>
          <a:bodyPr/>
          <a:lstStyle/>
          <a:p>
            <a:pPr marL="0" indent="0">
              <a:buNone/>
            </a:pPr>
            <a:endParaRPr lang="en-US" dirty="0"/>
          </a:p>
          <a:p>
            <a:r>
              <a:rPr lang="en-US" sz="4000" dirty="0"/>
              <a:t>Knowledge levels</a:t>
            </a:r>
          </a:p>
          <a:p>
            <a:r>
              <a:rPr lang="en-US" sz="4000" dirty="0"/>
              <a:t>Demographics</a:t>
            </a:r>
            <a:endParaRPr lang="en-US" sz="3600" dirty="0"/>
          </a:p>
          <a:p>
            <a:r>
              <a:rPr lang="en-US" sz="4000" dirty="0"/>
              <a:t>Attitudes</a:t>
            </a:r>
          </a:p>
          <a:p>
            <a:pPr lvl="1"/>
            <a:r>
              <a:rPr lang="en-US" sz="3600" dirty="0"/>
              <a:t>Positive, negative, mixed, indifferent, polarized</a:t>
            </a:r>
          </a:p>
          <a:p>
            <a:endParaRPr lang="en-US" dirty="0"/>
          </a:p>
        </p:txBody>
      </p:sp>
    </p:spTree>
    <p:extLst>
      <p:ext uri="{BB962C8B-B14F-4D97-AF65-F5344CB8AC3E}">
        <p14:creationId xmlns:p14="http://schemas.microsoft.com/office/powerpoint/2010/main" val="2082536967"/>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5F11B-8499-2478-D918-282A409EB9EC}"/>
              </a:ext>
            </a:extLst>
          </p:cNvPr>
          <p:cNvSpPr>
            <a:spLocks noGrp="1"/>
          </p:cNvSpPr>
          <p:nvPr>
            <p:ph type="title"/>
          </p:nvPr>
        </p:nvSpPr>
        <p:spPr/>
        <p:txBody>
          <a:bodyPr/>
          <a:lstStyle/>
          <a:p>
            <a:r>
              <a:rPr lang="en-US" dirty="0">
                <a:solidFill>
                  <a:schemeClr val="accent2">
                    <a:lumMod val="50000"/>
                  </a:schemeClr>
                </a:solidFill>
                <a:latin typeface="Arial Rounded MT Bold" panose="020F0704030504030204" pitchFamily="34" charset="77"/>
              </a:rPr>
              <a:t>Qualities of Audiences</a:t>
            </a:r>
          </a:p>
        </p:txBody>
      </p:sp>
      <p:sp>
        <p:nvSpPr>
          <p:cNvPr id="3" name="Content Placeholder 2">
            <a:extLst>
              <a:ext uri="{FF2B5EF4-FFF2-40B4-BE49-F238E27FC236}">
                <a16:creationId xmlns:a16="http://schemas.microsoft.com/office/drawing/2014/main" id="{43E2A618-B6B5-AC0F-5A01-150800854302}"/>
              </a:ext>
            </a:extLst>
          </p:cNvPr>
          <p:cNvSpPr>
            <a:spLocks noGrp="1"/>
          </p:cNvSpPr>
          <p:nvPr>
            <p:ph idx="1"/>
          </p:nvPr>
        </p:nvSpPr>
        <p:spPr/>
        <p:txBody>
          <a:bodyPr>
            <a:normAutofit/>
          </a:bodyPr>
          <a:lstStyle/>
          <a:p>
            <a:r>
              <a:rPr lang="en-US" dirty="0"/>
              <a:t>Knowledge levels</a:t>
            </a:r>
          </a:p>
          <a:p>
            <a:pPr lvl="1"/>
            <a:r>
              <a:rPr lang="en-US" sz="2000" dirty="0"/>
              <a:t>Of organizational context</a:t>
            </a:r>
          </a:p>
          <a:p>
            <a:pPr lvl="1"/>
            <a:r>
              <a:rPr lang="en-US" sz="2000" dirty="0"/>
              <a:t>Of data, in general and in context</a:t>
            </a:r>
          </a:p>
          <a:p>
            <a:r>
              <a:rPr lang="en-US" dirty="0"/>
              <a:t>Demographic Data</a:t>
            </a:r>
          </a:p>
          <a:p>
            <a:pPr marL="742950" marR="0" lvl="1" indent="-285750">
              <a:spcBef>
                <a:spcPts val="0"/>
              </a:spcBef>
              <a:spcAft>
                <a:spcPts val="0"/>
              </a:spcAft>
              <a:buFont typeface="Arial" panose="020B0604020202020204" pitchFamily="34" charset="0"/>
              <a:buChar char="•"/>
              <a:tabLst>
                <a:tab pos="914400" algn="l"/>
              </a:tabLst>
            </a:pPr>
            <a:r>
              <a:rPr lang="en-US" sz="2000" kern="100" dirty="0">
                <a:ea typeface="Aptos" panose="020B0004020202020204" pitchFamily="34" charset="0"/>
                <a:cs typeface="Times New Roman" panose="02020603050405020304" pitchFamily="18" charset="0"/>
              </a:rPr>
              <a:t>N</a:t>
            </a:r>
            <a:r>
              <a:rPr lang="en-US" sz="2000" kern="100" dirty="0">
                <a:effectLst/>
                <a:ea typeface="Aptos" panose="020B0004020202020204" pitchFamily="34" charset="0"/>
                <a:cs typeface="Times New Roman" panose="02020603050405020304" pitchFamily="18" charset="0"/>
              </a:rPr>
              <a:t>umbers of </a:t>
            </a:r>
            <a:r>
              <a:rPr lang="en-US" sz="2000" kern="100" dirty="0">
                <a:ea typeface="Aptos" panose="020B0004020202020204" pitchFamily="34" charset="0"/>
                <a:cs typeface="Times New Roman" panose="02020603050405020304" pitchFamily="18" charset="0"/>
              </a:rPr>
              <a:t>people</a:t>
            </a:r>
            <a:r>
              <a:rPr lang="en-US" sz="2000" kern="100" dirty="0">
                <a:effectLst/>
                <a:ea typeface="Aptos" panose="020B0004020202020204" pitchFamily="34" charset="0"/>
                <a:cs typeface="Times New Roman" panose="02020603050405020304" pitchFamily="18" charset="0"/>
              </a:rPr>
              <a:t>, patrons or students</a:t>
            </a:r>
          </a:p>
          <a:p>
            <a:pPr marL="742950" marR="0" lvl="1" indent="-285750">
              <a:spcBef>
                <a:spcPts val="0"/>
              </a:spcBef>
              <a:spcAft>
                <a:spcPts val="0"/>
              </a:spcAft>
              <a:buFont typeface="Arial" panose="020B0604020202020204" pitchFamily="34" charset="0"/>
              <a:buChar char="•"/>
              <a:tabLst>
                <a:tab pos="914400" algn="l"/>
              </a:tabLst>
            </a:pPr>
            <a:r>
              <a:rPr lang="en-US" sz="2000" kern="100" dirty="0">
                <a:effectLst/>
                <a:ea typeface="Aptos" panose="020B0004020202020204" pitchFamily="34" charset="0"/>
                <a:cs typeface="Times New Roman" panose="02020603050405020304" pitchFamily="18" charset="0"/>
              </a:rPr>
              <a:t>Languages spoken</a:t>
            </a:r>
          </a:p>
          <a:p>
            <a:pPr marL="742950" marR="0" lvl="1" indent="-285750">
              <a:spcBef>
                <a:spcPts val="0"/>
              </a:spcBef>
              <a:spcAft>
                <a:spcPts val="0"/>
              </a:spcAft>
              <a:buFont typeface="Arial" panose="020B0604020202020204" pitchFamily="34" charset="0"/>
              <a:buChar char="•"/>
              <a:tabLst>
                <a:tab pos="914400" algn="l"/>
              </a:tabLst>
            </a:pPr>
            <a:r>
              <a:rPr lang="en-US" sz="2000" kern="100" dirty="0">
                <a:effectLst/>
                <a:ea typeface="Aptos" panose="020B0004020202020204" pitchFamily="34" charset="0"/>
                <a:cs typeface="Times New Roman" panose="02020603050405020304" pitchFamily="18" charset="0"/>
              </a:rPr>
              <a:t>Household income levels</a:t>
            </a:r>
          </a:p>
          <a:p>
            <a:pPr marL="742950" marR="0" lvl="1" indent="-285750">
              <a:spcBef>
                <a:spcPts val="0"/>
              </a:spcBef>
              <a:spcAft>
                <a:spcPts val="0"/>
              </a:spcAft>
              <a:buFont typeface="Arial" panose="020B0604020202020204" pitchFamily="34" charset="0"/>
              <a:buChar char="•"/>
              <a:tabLst>
                <a:tab pos="914400" algn="l"/>
              </a:tabLst>
            </a:pPr>
            <a:r>
              <a:rPr lang="en-US" sz="2000" kern="100" dirty="0">
                <a:effectLst/>
                <a:ea typeface="Aptos" panose="020B0004020202020204" pitchFamily="34" charset="0"/>
                <a:cs typeface="Times New Roman" panose="02020603050405020304" pitchFamily="18" charset="0"/>
              </a:rPr>
              <a:t>Neighborhoods or other geographic factors</a:t>
            </a:r>
            <a:r>
              <a:rPr lang="en-US" sz="2000" kern="100" dirty="0">
                <a:ea typeface="Aptos" panose="020B0004020202020204" pitchFamily="34" charset="0"/>
                <a:cs typeface="Times New Roman" panose="02020603050405020304" pitchFamily="18" charset="0"/>
              </a:rPr>
              <a:t> (</a:t>
            </a:r>
            <a:r>
              <a:rPr lang="en-US" sz="2000" kern="100" dirty="0">
                <a:effectLst/>
                <a:ea typeface="Aptos" panose="020B0004020202020204" pitchFamily="34" charset="0"/>
                <a:cs typeface="Times New Roman" panose="02020603050405020304" pitchFamily="18" charset="0"/>
              </a:rPr>
              <a:t>colleges within a university)</a:t>
            </a:r>
          </a:p>
          <a:p>
            <a:pPr marL="742950" marR="0" lvl="1" indent="-285750">
              <a:spcBef>
                <a:spcPts val="0"/>
              </a:spcBef>
              <a:spcAft>
                <a:spcPts val="0"/>
              </a:spcAft>
              <a:buFont typeface="Arial" panose="020B0604020202020204" pitchFamily="34" charset="0"/>
              <a:buChar char="•"/>
              <a:tabLst>
                <a:tab pos="914400" algn="l"/>
              </a:tabLst>
            </a:pPr>
            <a:r>
              <a:rPr lang="en-US" sz="2000" kern="100" dirty="0">
                <a:effectLst/>
                <a:ea typeface="Aptos" panose="020B0004020202020204" pitchFamily="34" charset="0"/>
                <a:cs typeface="Times New Roman" panose="02020603050405020304" pitchFamily="18" charset="0"/>
              </a:rPr>
              <a:t>Age ranges</a:t>
            </a:r>
          </a:p>
          <a:p>
            <a:pPr marL="742950" marR="0" lvl="1" indent="-285750">
              <a:spcBef>
                <a:spcPts val="0"/>
              </a:spcBef>
              <a:spcAft>
                <a:spcPts val="0"/>
              </a:spcAft>
              <a:buFont typeface="Arial" panose="020B0604020202020204" pitchFamily="34" charset="0"/>
              <a:buChar char="•"/>
              <a:tabLst>
                <a:tab pos="914400" algn="l"/>
              </a:tabLst>
            </a:pPr>
            <a:r>
              <a:rPr lang="en-US" sz="2000" kern="100" dirty="0">
                <a:effectLst/>
                <a:ea typeface="Aptos" panose="020B0004020202020204" pitchFamily="34" charset="0"/>
                <a:cs typeface="Times New Roman" panose="02020603050405020304" pitchFamily="18" charset="0"/>
              </a:rPr>
              <a:t>Cultural groups </a:t>
            </a:r>
            <a:r>
              <a:rPr lang="en-US" sz="2000" kern="100" dirty="0">
                <a:ea typeface="Aptos" panose="020B0004020202020204" pitchFamily="34" charset="0"/>
                <a:cs typeface="Times New Roman" panose="02020603050405020304" pitchFamily="18" charset="0"/>
              </a:rPr>
              <a:t>(</a:t>
            </a:r>
            <a:r>
              <a:rPr lang="en-US" sz="2000" kern="100" dirty="0">
                <a:effectLst/>
                <a:ea typeface="Aptos" panose="020B0004020202020204" pitchFamily="34" charset="0"/>
                <a:cs typeface="Times New Roman" panose="02020603050405020304" pitchFamily="18" charset="0"/>
              </a:rPr>
              <a:t>ethnic, religious, social, </a:t>
            </a:r>
            <a:r>
              <a:rPr lang="en-US" sz="2000" kern="100" dirty="0">
                <a:ea typeface="Aptos" panose="020B0004020202020204" pitchFamily="34" charset="0"/>
                <a:cs typeface="Times New Roman" panose="02020603050405020304" pitchFamily="18" charset="0"/>
              </a:rPr>
              <a:t>etc.)</a:t>
            </a:r>
            <a:endParaRPr lang="en-US" sz="2000" kern="100" dirty="0">
              <a:effectLst/>
              <a:ea typeface="Aptos" panose="020B000402020202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2000" kern="100" dirty="0">
                <a:effectLst/>
                <a:ea typeface="Aptos" panose="020B0004020202020204" pitchFamily="34" charset="0"/>
                <a:cs typeface="Times New Roman" panose="02020603050405020304" pitchFamily="18" charset="0"/>
              </a:rPr>
              <a:t>Employment (sectors and industries)</a:t>
            </a:r>
          </a:p>
        </p:txBody>
      </p:sp>
    </p:spTree>
    <p:extLst>
      <p:ext uri="{BB962C8B-B14F-4D97-AF65-F5344CB8AC3E}">
        <p14:creationId xmlns:p14="http://schemas.microsoft.com/office/powerpoint/2010/main" val="266802119"/>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A64CE-F5A9-594F-7C99-3E3751636ADC}"/>
              </a:ext>
            </a:extLst>
          </p:cNvPr>
          <p:cNvSpPr>
            <a:spLocks noGrp="1"/>
          </p:cNvSpPr>
          <p:nvPr>
            <p:ph type="title"/>
          </p:nvPr>
        </p:nvSpPr>
        <p:spPr>
          <a:xfrm>
            <a:off x="841248" y="334644"/>
            <a:ext cx="10509504" cy="1076914"/>
          </a:xfrm>
        </p:spPr>
        <p:txBody>
          <a:bodyPr vert="horz" lIns="91440" tIns="45720" rIns="91440" bIns="45720" rtlCol="0" anchor="ctr">
            <a:normAutofit/>
          </a:bodyPr>
          <a:lstStyle/>
          <a:p>
            <a:r>
              <a:rPr lang="en-US" sz="4000" kern="1200" dirty="0">
                <a:solidFill>
                  <a:schemeClr val="accent2">
                    <a:lumMod val="75000"/>
                  </a:schemeClr>
                </a:solidFill>
                <a:latin typeface="Arial Rounded MT Bold" panose="020F0704030504030204" pitchFamily="34" charset="77"/>
              </a:rPr>
              <a:t>Quick Guide to Audience Attitudes</a:t>
            </a:r>
          </a:p>
        </p:txBody>
      </p:sp>
      <p:graphicFrame>
        <p:nvGraphicFramePr>
          <p:cNvPr id="4" name="Content Placeholder 3">
            <a:extLst>
              <a:ext uri="{FF2B5EF4-FFF2-40B4-BE49-F238E27FC236}">
                <a16:creationId xmlns:a16="http://schemas.microsoft.com/office/drawing/2014/main" id="{CCEFB1D1-4ADA-FA2E-1744-536673D8A7FA}"/>
              </a:ext>
            </a:extLst>
          </p:cNvPr>
          <p:cNvGraphicFramePr>
            <a:graphicFrameLocks noGrp="1"/>
          </p:cNvGraphicFramePr>
          <p:nvPr>
            <p:ph idx="1"/>
          </p:nvPr>
        </p:nvGraphicFramePr>
        <p:xfrm>
          <a:off x="841248" y="1512994"/>
          <a:ext cx="10905068" cy="4956125"/>
        </p:xfrm>
        <a:graphic>
          <a:graphicData uri="http://schemas.openxmlformats.org/drawingml/2006/table">
            <a:tbl>
              <a:tblPr firstRow="1" firstCol="1" bandRow="1"/>
              <a:tblGrid>
                <a:gridCol w="1650730">
                  <a:extLst>
                    <a:ext uri="{9D8B030D-6E8A-4147-A177-3AD203B41FA5}">
                      <a16:colId xmlns:a16="http://schemas.microsoft.com/office/drawing/2014/main" val="1493059237"/>
                    </a:ext>
                  </a:extLst>
                </a:gridCol>
                <a:gridCol w="1858059">
                  <a:extLst>
                    <a:ext uri="{9D8B030D-6E8A-4147-A177-3AD203B41FA5}">
                      <a16:colId xmlns:a16="http://schemas.microsoft.com/office/drawing/2014/main" val="3811131868"/>
                    </a:ext>
                  </a:extLst>
                </a:gridCol>
                <a:gridCol w="1804643">
                  <a:extLst>
                    <a:ext uri="{9D8B030D-6E8A-4147-A177-3AD203B41FA5}">
                      <a16:colId xmlns:a16="http://schemas.microsoft.com/office/drawing/2014/main" val="1232317849"/>
                    </a:ext>
                  </a:extLst>
                </a:gridCol>
                <a:gridCol w="5591636">
                  <a:extLst>
                    <a:ext uri="{9D8B030D-6E8A-4147-A177-3AD203B41FA5}">
                      <a16:colId xmlns:a16="http://schemas.microsoft.com/office/drawing/2014/main" val="3764083905"/>
                    </a:ext>
                  </a:extLst>
                </a:gridCol>
              </a:tblGrid>
              <a:tr h="267525">
                <a:tc>
                  <a:txBody>
                    <a:bodyPr/>
                    <a:lstStyle/>
                    <a:p>
                      <a:pPr marL="0" marR="0" algn="l" fontAlgn="t">
                        <a:spcBef>
                          <a:spcPts val="0"/>
                        </a:spcBef>
                        <a:spcAft>
                          <a:spcPts val="0"/>
                        </a:spcAft>
                      </a:pPr>
                      <a:r>
                        <a:rPr lang="en-US" sz="1600" b="1" i="0" u="none" strike="noStrike" dirty="0">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Attitude</a:t>
                      </a:r>
                      <a:endParaRPr lang="en-US" sz="2400" b="0" i="0" u="none" strike="noStrike" dirty="0">
                        <a:effectLst/>
                        <a:latin typeface="Arial" panose="020B0604020202020204" pitchFamily="34" charset="0"/>
                      </a:endParaRPr>
                    </a:p>
                  </a:txBody>
                  <a:tcPr marL="80124" marR="80124" marT="111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spcBef>
                          <a:spcPts val="0"/>
                        </a:spcBef>
                        <a:spcAft>
                          <a:spcPts val="0"/>
                        </a:spcAft>
                      </a:pPr>
                      <a:r>
                        <a:rPr lang="en-US" sz="1600" b="1" i="0" u="none" strike="noStrike">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Shared reality?</a:t>
                      </a:r>
                      <a:endParaRPr lang="en-US" sz="2400" b="0" i="0" u="none" strike="noStrike">
                        <a:effectLst/>
                        <a:latin typeface="Arial" panose="020B0604020202020204" pitchFamily="34" charset="0"/>
                      </a:endParaRPr>
                    </a:p>
                  </a:txBody>
                  <a:tcPr marL="80124" marR="80124" marT="111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spcBef>
                          <a:spcPts val="0"/>
                        </a:spcBef>
                        <a:spcAft>
                          <a:spcPts val="0"/>
                        </a:spcAft>
                      </a:pPr>
                      <a:r>
                        <a:rPr lang="en-US" sz="1600" b="1" i="0" u="none" strike="noStrike">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Tone</a:t>
                      </a:r>
                      <a:endParaRPr lang="en-US" sz="2400" b="0" i="0" u="none" strike="noStrike">
                        <a:effectLst/>
                        <a:latin typeface="Arial" panose="020B0604020202020204" pitchFamily="34" charset="0"/>
                      </a:endParaRPr>
                    </a:p>
                  </a:txBody>
                  <a:tcPr marL="80124" marR="80124" marT="111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spcBef>
                          <a:spcPts val="0"/>
                        </a:spcBef>
                        <a:spcAft>
                          <a:spcPts val="0"/>
                        </a:spcAft>
                      </a:pPr>
                      <a:r>
                        <a:rPr lang="en-US" sz="1600" b="1" i="0" u="none" strike="noStrike">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Tactics</a:t>
                      </a:r>
                      <a:endParaRPr lang="en-US" sz="2400" b="0" i="0" u="none" strike="noStrike">
                        <a:effectLst/>
                        <a:latin typeface="Arial" panose="020B0604020202020204" pitchFamily="34" charset="0"/>
                      </a:endParaRPr>
                    </a:p>
                  </a:txBody>
                  <a:tcPr marL="80124" marR="80124" marT="111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01924359"/>
                  </a:ext>
                </a:extLst>
              </a:tr>
              <a:tr h="694853">
                <a:tc>
                  <a:txBody>
                    <a:bodyPr/>
                    <a:lstStyle/>
                    <a:p>
                      <a:pPr marL="0" marR="0" algn="l" fontAlgn="t">
                        <a:spcBef>
                          <a:spcPts val="0"/>
                        </a:spcBef>
                        <a:spcAft>
                          <a:spcPts val="0"/>
                        </a:spcAft>
                      </a:pPr>
                      <a:r>
                        <a:rPr lang="en-US" sz="1600" b="1" i="0" u="none" strike="noStrike">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Positive</a:t>
                      </a:r>
                      <a:endParaRPr lang="en-US" sz="2400" b="1" i="0" u="none" strike="noStrike">
                        <a:effectLst/>
                        <a:latin typeface="Arial" panose="020B0604020202020204" pitchFamily="34" charset="0"/>
                      </a:endParaRPr>
                    </a:p>
                  </a:txBody>
                  <a:tcPr marL="80124" marR="80124" marT="111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4">
                  <a:txBody>
                    <a:bodyPr/>
                    <a:lstStyle/>
                    <a:p>
                      <a:pPr marL="0" marR="0" algn="l" fontAlgn="t">
                        <a:spcBef>
                          <a:spcPts val="0"/>
                        </a:spcBef>
                        <a:spcAft>
                          <a:spcPts val="0"/>
                        </a:spcAft>
                      </a:pPr>
                      <a:r>
                        <a:rPr lang="en-US" sz="1600" b="0" i="0" u="none" strike="noStrike" dirty="0">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2400" b="0" i="0" u="none" strike="noStrike" dirty="0">
                        <a:effectLst/>
                        <a:latin typeface="Arial" panose="020B0604020202020204" pitchFamily="34" charset="0"/>
                      </a:endParaRPr>
                    </a:p>
                    <a:p>
                      <a:pPr marL="0" marR="0" algn="l" fontAlgn="t">
                        <a:spcBef>
                          <a:spcPts val="0"/>
                        </a:spcBef>
                        <a:spcAft>
                          <a:spcPts val="0"/>
                        </a:spcAft>
                      </a:pPr>
                      <a:r>
                        <a:rPr lang="en-US" sz="1600" b="0" i="0" u="none" strike="noStrike" dirty="0">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2400" b="0" i="0" u="none" strike="noStrike" dirty="0">
                        <a:effectLst/>
                        <a:latin typeface="Arial" panose="020B0604020202020204" pitchFamily="34" charset="0"/>
                      </a:endParaRPr>
                    </a:p>
                    <a:p>
                      <a:pPr marL="0" marR="0" algn="l" fontAlgn="t">
                        <a:spcBef>
                          <a:spcPts val="0"/>
                        </a:spcBef>
                        <a:spcAft>
                          <a:spcPts val="0"/>
                        </a:spcAft>
                      </a:pPr>
                      <a:r>
                        <a:rPr lang="en-US" sz="1600" b="0" i="0" u="none" strike="noStrike" dirty="0">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2400" b="0" i="0" u="none" strike="noStrike" dirty="0">
                        <a:effectLst/>
                        <a:latin typeface="Arial" panose="020B0604020202020204" pitchFamily="34" charset="0"/>
                      </a:endParaRPr>
                    </a:p>
                    <a:p>
                      <a:pPr marL="0" marR="0" algn="l" fontAlgn="t">
                        <a:spcBef>
                          <a:spcPts val="0"/>
                        </a:spcBef>
                        <a:spcAft>
                          <a:spcPts val="0"/>
                        </a:spcAft>
                      </a:pPr>
                      <a:r>
                        <a:rPr lang="en-US" sz="1600" b="0" i="0" u="none" strike="noStrike" dirty="0">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2400" b="0" i="0" u="none" strike="noStrike" dirty="0">
                        <a:effectLst/>
                        <a:latin typeface="Arial" panose="020B0604020202020204" pitchFamily="34" charset="0"/>
                      </a:endParaRPr>
                    </a:p>
                    <a:p>
                      <a:pPr marL="0" marR="0" algn="l" fontAlgn="t">
                        <a:spcBef>
                          <a:spcPts val="0"/>
                        </a:spcBef>
                        <a:spcAft>
                          <a:spcPts val="0"/>
                        </a:spcAft>
                      </a:pPr>
                      <a:r>
                        <a:rPr lang="en-US" sz="1600" b="0" i="0" u="none" strike="noStrike" dirty="0">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Yes</a:t>
                      </a:r>
                      <a:endParaRPr lang="en-US" sz="2400" b="0" i="0" u="none" strike="noStrike" dirty="0">
                        <a:effectLst/>
                        <a:latin typeface="Arial" panose="020B0604020202020204" pitchFamily="34" charset="0"/>
                      </a:endParaRPr>
                    </a:p>
                  </a:txBody>
                  <a:tcPr marL="106832" marR="106832" marT="53416" marB="534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spcBef>
                          <a:spcPts val="0"/>
                        </a:spcBef>
                        <a:spcAft>
                          <a:spcPts val="0"/>
                        </a:spcAft>
                      </a:pPr>
                      <a:r>
                        <a:rPr lang="en-US" sz="1600" b="0" i="0" u="none" strike="noStrike">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Open</a:t>
                      </a:r>
                      <a:endParaRPr lang="en-US" sz="2400" b="0" i="0" u="none" strike="noStrike">
                        <a:effectLst/>
                        <a:latin typeface="Arial" panose="020B0604020202020204" pitchFamily="34" charset="0"/>
                      </a:endParaRPr>
                    </a:p>
                  </a:txBody>
                  <a:tcPr marL="80124" marR="80124" marT="111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spcBef>
                          <a:spcPts val="0"/>
                        </a:spcBef>
                        <a:spcAft>
                          <a:spcPts val="0"/>
                        </a:spcAft>
                      </a:pPr>
                      <a:r>
                        <a:rPr lang="en-US" sz="1600" b="0" i="0" u="none" strike="noStrike">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Build trust.</a:t>
                      </a:r>
                      <a:endParaRPr lang="en-US" sz="2400" b="0" i="0" u="none" strike="noStrike">
                        <a:effectLst/>
                        <a:latin typeface="Arial" panose="020B0604020202020204" pitchFamily="34" charset="0"/>
                      </a:endParaRPr>
                    </a:p>
                    <a:p>
                      <a:pPr marL="0" marR="0" algn="l" fontAlgn="t">
                        <a:spcBef>
                          <a:spcPts val="0"/>
                        </a:spcBef>
                        <a:spcAft>
                          <a:spcPts val="0"/>
                        </a:spcAft>
                      </a:pPr>
                      <a:r>
                        <a:rPr lang="en-US" sz="1600" b="0" i="0" u="none" strike="noStrike">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Don’t take audience sympathy for granted.</a:t>
                      </a:r>
                      <a:endParaRPr lang="en-US" sz="2400" b="0" i="0" u="none" strike="noStrike">
                        <a:effectLst/>
                        <a:latin typeface="Arial" panose="020B0604020202020204" pitchFamily="34" charset="0"/>
                      </a:endParaRPr>
                    </a:p>
                    <a:p>
                      <a:pPr marL="0" marR="0" algn="l" fontAlgn="t">
                        <a:spcBef>
                          <a:spcPts val="0"/>
                        </a:spcBef>
                        <a:spcAft>
                          <a:spcPts val="0"/>
                        </a:spcAft>
                      </a:pPr>
                      <a:r>
                        <a:rPr lang="en-US" sz="1600" b="0" i="0" u="none" strike="noStrike">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Make the story easy to retell.</a:t>
                      </a:r>
                      <a:endParaRPr lang="en-US" sz="2400" b="0" i="0" u="none" strike="noStrike">
                        <a:effectLst/>
                        <a:latin typeface="Arial" panose="020B0604020202020204" pitchFamily="34" charset="0"/>
                      </a:endParaRPr>
                    </a:p>
                  </a:txBody>
                  <a:tcPr marL="80124" marR="80124" marT="111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27704941"/>
                  </a:ext>
                </a:extLst>
              </a:tr>
              <a:tr h="908517">
                <a:tc>
                  <a:txBody>
                    <a:bodyPr/>
                    <a:lstStyle/>
                    <a:p>
                      <a:pPr marL="0" marR="0" algn="l" fontAlgn="t">
                        <a:spcBef>
                          <a:spcPts val="0"/>
                        </a:spcBef>
                        <a:spcAft>
                          <a:spcPts val="0"/>
                        </a:spcAft>
                      </a:pPr>
                      <a:r>
                        <a:rPr lang="en-US" sz="1600" b="1" i="0" u="none" strike="noStrike">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Negative</a:t>
                      </a:r>
                      <a:endParaRPr lang="en-US" sz="2400" b="1" i="0" u="none" strike="noStrike">
                        <a:effectLst/>
                        <a:latin typeface="Arial" panose="020B0604020202020204" pitchFamily="34" charset="0"/>
                      </a:endParaRPr>
                    </a:p>
                  </a:txBody>
                  <a:tcPr marL="80124" marR="80124" marT="111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US"/>
                    </a:p>
                  </a:txBody>
                  <a:tcPr/>
                </a:tc>
                <a:tc>
                  <a:txBody>
                    <a:bodyPr/>
                    <a:lstStyle/>
                    <a:p>
                      <a:pPr marL="0" marR="0" algn="l" fontAlgn="t">
                        <a:spcBef>
                          <a:spcPts val="0"/>
                        </a:spcBef>
                        <a:spcAft>
                          <a:spcPts val="0"/>
                        </a:spcAft>
                      </a:pPr>
                      <a:r>
                        <a:rPr lang="en-US" sz="1600" b="0" i="0" u="none" strike="noStrike">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Calm</a:t>
                      </a:r>
                      <a:endParaRPr lang="en-US" sz="2400" b="0" i="0" u="none" strike="noStrike">
                        <a:effectLst/>
                        <a:latin typeface="Arial" panose="020B0604020202020204" pitchFamily="34" charset="0"/>
                      </a:endParaRPr>
                    </a:p>
                  </a:txBody>
                  <a:tcPr marL="80124" marR="80124" marT="111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spcBef>
                          <a:spcPts val="0"/>
                        </a:spcBef>
                        <a:spcAft>
                          <a:spcPts val="0"/>
                        </a:spcAft>
                      </a:pPr>
                      <a:r>
                        <a:rPr lang="en-US" sz="1600" b="0" i="0" u="none" strike="noStrike">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Focus on persuasion.</a:t>
                      </a:r>
                      <a:endParaRPr lang="en-US" sz="2400" b="0" i="0" u="none" strike="noStrike">
                        <a:effectLst/>
                        <a:latin typeface="Arial" panose="020B0604020202020204" pitchFamily="34" charset="0"/>
                      </a:endParaRPr>
                    </a:p>
                    <a:p>
                      <a:pPr marL="0" marR="0" algn="l" fontAlgn="t">
                        <a:spcBef>
                          <a:spcPts val="0"/>
                        </a:spcBef>
                        <a:spcAft>
                          <a:spcPts val="0"/>
                        </a:spcAft>
                      </a:pPr>
                      <a:r>
                        <a:rPr lang="en-US" sz="1600" b="0" i="0" u="none" strike="noStrike">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Restate concerns in positive terms to build common ground.</a:t>
                      </a:r>
                      <a:endParaRPr lang="en-US" sz="2400" b="0" i="0" u="none" strike="noStrike">
                        <a:effectLst/>
                        <a:latin typeface="Arial" panose="020B0604020202020204" pitchFamily="34" charset="0"/>
                      </a:endParaRPr>
                    </a:p>
                    <a:p>
                      <a:pPr marL="0" marR="0" algn="l" fontAlgn="t">
                        <a:spcBef>
                          <a:spcPts val="0"/>
                        </a:spcBef>
                        <a:spcAft>
                          <a:spcPts val="0"/>
                        </a:spcAft>
                      </a:pPr>
                      <a:r>
                        <a:rPr lang="en-US" sz="1600" b="0" i="0" u="none" strike="noStrike">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Find compromises, even if disagreements continue.</a:t>
                      </a:r>
                      <a:endParaRPr lang="en-US" sz="2400" b="0" i="0" u="none" strike="noStrike">
                        <a:effectLst/>
                        <a:latin typeface="Arial" panose="020B0604020202020204" pitchFamily="34" charset="0"/>
                      </a:endParaRPr>
                    </a:p>
                    <a:p>
                      <a:pPr marL="0" marR="0" algn="l" fontAlgn="t">
                        <a:spcBef>
                          <a:spcPts val="0"/>
                        </a:spcBef>
                        <a:spcAft>
                          <a:spcPts val="0"/>
                        </a:spcAft>
                      </a:pPr>
                      <a:r>
                        <a:rPr lang="en-US" sz="1600" b="0" i="0" u="none" strike="noStrike">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Slow down to de-escalate conflict.</a:t>
                      </a:r>
                      <a:endParaRPr lang="en-US" sz="2400" b="0" i="0" u="none" strike="noStrike">
                        <a:effectLst/>
                        <a:latin typeface="Arial" panose="020B0604020202020204" pitchFamily="34" charset="0"/>
                      </a:endParaRPr>
                    </a:p>
                  </a:txBody>
                  <a:tcPr marL="80124" marR="80124" marT="111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88649790"/>
                  </a:ext>
                </a:extLst>
              </a:tr>
              <a:tr h="481189">
                <a:tc>
                  <a:txBody>
                    <a:bodyPr/>
                    <a:lstStyle/>
                    <a:p>
                      <a:pPr marL="0" marR="0" algn="l" fontAlgn="t">
                        <a:spcBef>
                          <a:spcPts val="0"/>
                        </a:spcBef>
                        <a:spcAft>
                          <a:spcPts val="0"/>
                        </a:spcAft>
                      </a:pPr>
                      <a:r>
                        <a:rPr lang="en-US" sz="1600" b="1" i="0" u="none" strike="noStrike">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Mixed</a:t>
                      </a:r>
                      <a:endParaRPr lang="en-US" sz="2400" b="1" i="0" u="none" strike="noStrike">
                        <a:effectLst/>
                        <a:latin typeface="Arial" panose="020B0604020202020204" pitchFamily="34" charset="0"/>
                      </a:endParaRPr>
                    </a:p>
                  </a:txBody>
                  <a:tcPr marL="80124" marR="80124" marT="111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US"/>
                    </a:p>
                  </a:txBody>
                  <a:tcPr/>
                </a:tc>
                <a:tc>
                  <a:txBody>
                    <a:bodyPr/>
                    <a:lstStyle/>
                    <a:p>
                      <a:pPr marL="0" marR="0" algn="l" fontAlgn="t">
                        <a:spcBef>
                          <a:spcPts val="0"/>
                        </a:spcBef>
                        <a:spcAft>
                          <a:spcPts val="0"/>
                        </a:spcAft>
                      </a:pPr>
                      <a:r>
                        <a:rPr lang="en-US" sz="1600" b="0" i="0" u="none" strike="noStrike">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Open and calm</a:t>
                      </a:r>
                      <a:endParaRPr lang="en-US" sz="2400" b="0" i="0" u="none" strike="noStrike">
                        <a:effectLst/>
                        <a:latin typeface="Arial" panose="020B0604020202020204" pitchFamily="34" charset="0"/>
                      </a:endParaRPr>
                    </a:p>
                  </a:txBody>
                  <a:tcPr marL="80124" marR="80124" marT="111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spcBef>
                          <a:spcPts val="0"/>
                        </a:spcBef>
                        <a:spcAft>
                          <a:spcPts val="0"/>
                        </a:spcAft>
                      </a:pPr>
                      <a:r>
                        <a:rPr lang="en-US" sz="1600" b="0" i="0" u="none" strike="noStrike">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If some are persuaded, consider the story they need to tell about why.</a:t>
                      </a:r>
                      <a:endParaRPr lang="en-US" sz="2400" b="0" i="0" u="none" strike="noStrike">
                        <a:effectLst/>
                        <a:latin typeface="Arial" panose="020B0604020202020204" pitchFamily="34" charset="0"/>
                      </a:endParaRPr>
                    </a:p>
                    <a:p>
                      <a:pPr marL="0" marR="0" algn="l" fontAlgn="t">
                        <a:spcBef>
                          <a:spcPts val="0"/>
                        </a:spcBef>
                        <a:spcAft>
                          <a:spcPts val="0"/>
                        </a:spcAft>
                      </a:pPr>
                      <a:r>
                        <a:rPr lang="en-US" sz="1600" b="0" i="0" u="none" strike="noStrike">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2400" b="0" i="0" u="none" strike="noStrike">
                        <a:effectLst/>
                        <a:latin typeface="Arial" panose="020B0604020202020204" pitchFamily="34" charset="0"/>
                      </a:endParaRPr>
                    </a:p>
                  </a:txBody>
                  <a:tcPr marL="80124" marR="80124" marT="111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47766438"/>
                  </a:ext>
                </a:extLst>
              </a:tr>
              <a:tr h="908517">
                <a:tc>
                  <a:txBody>
                    <a:bodyPr/>
                    <a:lstStyle/>
                    <a:p>
                      <a:pPr marL="0" marR="0" algn="l" fontAlgn="t">
                        <a:spcBef>
                          <a:spcPts val="0"/>
                        </a:spcBef>
                        <a:spcAft>
                          <a:spcPts val="0"/>
                        </a:spcAft>
                      </a:pPr>
                      <a:r>
                        <a:rPr lang="en-US" sz="1600" b="1" i="0" u="none" strike="noStrike" dirty="0">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Indifferent</a:t>
                      </a:r>
                      <a:endParaRPr lang="en-US" sz="2800" b="1" i="0" u="none" strike="noStrike" dirty="0">
                        <a:effectLst/>
                        <a:latin typeface="Arial" panose="020B0604020202020204" pitchFamily="34" charset="0"/>
                      </a:endParaRPr>
                    </a:p>
                  </a:txBody>
                  <a:tcPr marL="80124" marR="80124" marT="111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US"/>
                    </a:p>
                  </a:txBody>
                  <a:tcPr/>
                </a:tc>
                <a:tc>
                  <a:txBody>
                    <a:bodyPr/>
                    <a:lstStyle/>
                    <a:p>
                      <a:pPr marL="0" marR="0" algn="l" fontAlgn="t">
                        <a:spcBef>
                          <a:spcPts val="0"/>
                        </a:spcBef>
                        <a:spcAft>
                          <a:spcPts val="0"/>
                        </a:spcAft>
                      </a:pPr>
                      <a:r>
                        <a:rPr lang="en-US" sz="1600" b="0" i="0" u="none" strike="noStrike" dirty="0">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Curious</a:t>
                      </a:r>
                      <a:endParaRPr lang="en-US" sz="2800" b="0" i="0" u="none" strike="noStrike" dirty="0">
                        <a:effectLst/>
                        <a:latin typeface="Arial" panose="020B0604020202020204" pitchFamily="34" charset="0"/>
                      </a:endParaRPr>
                    </a:p>
                  </a:txBody>
                  <a:tcPr marL="80124" marR="80124" marT="111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spcBef>
                          <a:spcPts val="0"/>
                        </a:spcBef>
                        <a:spcAft>
                          <a:spcPts val="0"/>
                        </a:spcAft>
                      </a:pPr>
                      <a:r>
                        <a:rPr lang="en-US" sz="1600" b="0" i="0" u="none" strike="noStrike">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Start with why it matters for these specific people.</a:t>
                      </a:r>
                      <a:endParaRPr lang="en-US" sz="2400" b="0" i="0" u="none" strike="noStrike">
                        <a:effectLst/>
                        <a:latin typeface="Arial" panose="020B0604020202020204" pitchFamily="34" charset="0"/>
                      </a:endParaRPr>
                    </a:p>
                    <a:p>
                      <a:pPr marL="0" marR="0" algn="l" fontAlgn="t">
                        <a:spcBef>
                          <a:spcPts val="0"/>
                        </a:spcBef>
                        <a:spcAft>
                          <a:spcPts val="0"/>
                        </a:spcAft>
                      </a:pPr>
                      <a:r>
                        <a:rPr lang="en-US" sz="1600" b="0" i="0" u="none" strike="noStrike">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Model the interest that you hope to instill.</a:t>
                      </a:r>
                      <a:endParaRPr lang="en-US" sz="2400" b="0" i="0" u="none" strike="noStrike">
                        <a:effectLst/>
                        <a:latin typeface="Arial" panose="020B0604020202020204" pitchFamily="34" charset="0"/>
                      </a:endParaRPr>
                    </a:p>
                    <a:p>
                      <a:pPr marL="0" marR="0" algn="l" fontAlgn="t">
                        <a:spcBef>
                          <a:spcPts val="0"/>
                        </a:spcBef>
                        <a:spcAft>
                          <a:spcPts val="0"/>
                        </a:spcAft>
                      </a:pPr>
                      <a:r>
                        <a:rPr lang="en-US" sz="1600" b="0" i="0" u="none" strike="noStrike">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Keep it simple.</a:t>
                      </a:r>
                      <a:endParaRPr lang="en-US" sz="2400" b="0" i="0" u="none" strike="noStrike">
                        <a:effectLst/>
                        <a:latin typeface="Arial" panose="020B0604020202020204" pitchFamily="34" charset="0"/>
                      </a:endParaRPr>
                    </a:p>
                    <a:p>
                      <a:pPr marL="0" marR="0" algn="l" fontAlgn="t">
                        <a:spcBef>
                          <a:spcPts val="0"/>
                        </a:spcBef>
                        <a:spcAft>
                          <a:spcPts val="0"/>
                        </a:spcAft>
                      </a:pPr>
                      <a:r>
                        <a:rPr lang="en-US" sz="1600" b="0" i="0" u="none" strike="noStrike">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Ask questions and wait for responses.</a:t>
                      </a:r>
                      <a:endParaRPr lang="en-US" sz="2400" b="0" i="0" u="none" strike="noStrike">
                        <a:effectLst/>
                        <a:latin typeface="Arial" panose="020B0604020202020204" pitchFamily="34" charset="0"/>
                      </a:endParaRPr>
                    </a:p>
                  </a:txBody>
                  <a:tcPr marL="80124" marR="80124" marT="111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81410012"/>
                  </a:ext>
                </a:extLst>
              </a:tr>
              <a:tr h="1122181">
                <a:tc>
                  <a:txBody>
                    <a:bodyPr/>
                    <a:lstStyle/>
                    <a:p>
                      <a:pPr marL="0" marR="0" algn="l" fontAlgn="t">
                        <a:spcBef>
                          <a:spcPts val="0"/>
                        </a:spcBef>
                        <a:spcAft>
                          <a:spcPts val="0"/>
                        </a:spcAft>
                      </a:pPr>
                      <a:r>
                        <a:rPr lang="en-US" sz="1600" b="1" i="0" u="none" strike="noStrike" dirty="0">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2400" b="1" i="0" u="none" strike="noStrike" dirty="0">
                        <a:effectLst/>
                        <a:latin typeface="Arial" panose="020B0604020202020204" pitchFamily="34" charset="0"/>
                      </a:endParaRPr>
                    </a:p>
                    <a:p>
                      <a:pPr marL="0" marR="0" algn="l" fontAlgn="t">
                        <a:spcBef>
                          <a:spcPts val="0"/>
                        </a:spcBef>
                        <a:spcAft>
                          <a:spcPts val="0"/>
                        </a:spcAft>
                      </a:pPr>
                      <a:r>
                        <a:rPr lang="en-US" sz="1600" b="1" i="0" u="none" strike="noStrike" dirty="0">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Polarized</a:t>
                      </a:r>
                      <a:endParaRPr lang="en-US" sz="2400" b="1" i="0" u="none" strike="noStrike" dirty="0">
                        <a:effectLst/>
                        <a:latin typeface="Arial" panose="020B0604020202020204" pitchFamily="34" charset="0"/>
                      </a:endParaRPr>
                    </a:p>
                  </a:txBody>
                  <a:tcPr marL="80124" marR="80124" marT="111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spcBef>
                          <a:spcPts val="0"/>
                        </a:spcBef>
                        <a:spcAft>
                          <a:spcPts val="0"/>
                        </a:spcAft>
                      </a:pPr>
                      <a:r>
                        <a:rPr lang="en-US" sz="1600" b="0" i="0" u="none" strike="noStrike" dirty="0">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2400" b="0" i="0" u="none" strike="noStrike" dirty="0">
                        <a:effectLst/>
                        <a:latin typeface="Arial" panose="020B0604020202020204" pitchFamily="34" charset="0"/>
                      </a:endParaRPr>
                    </a:p>
                    <a:p>
                      <a:pPr marL="0" marR="0" algn="l" fontAlgn="t">
                        <a:spcBef>
                          <a:spcPts val="0"/>
                        </a:spcBef>
                        <a:spcAft>
                          <a:spcPts val="0"/>
                        </a:spcAft>
                      </a:pPr>
                      <a:r>
                        <a:rPr lang="en-US" sz="1600" b="0" i="0" u="none" strike="noStrike" dirty="0">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No</a:t>
                      </a:r>
                      <a:endParaRPr lang="en-US" sz="2400" b="0" i="0" u="none" strike="noStrike" dirty="0">
                        <a:effectLst/>
                        <a:latin typeface="Arial" panose="020B0604020202020204" pitchFamily="34" charset="0"/>
                      </a:endParaRPr>
                    </a:p>
                  </a:txBody>
                  <a:tcPr marL="80124" marR="80124" marT="111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spcBef>
                          <a:spcPts val="0"/>
                        </a:spcBef>
                        <a:spcAft>
                          <a:spcPts val="0"/>
                        </a:spcAft>
                      </a:pPr>
                      <a:r>
                        <a:rPr lang="en-US" sz="1600" b="0" i="0" u="none" strike="noStrike">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2400" b="0" i="0" u="none" strike="noStrike">
                        <a:effectLst/>
                        <a:latin typeface="Arial" panose="020B0604020202020204" pitchFamily="34" charset="0"/>
                      </a:endParaRPr>
                    </a:p>
                    <a:p>
                      <a:pPr marL="0" marR="0" algn="l" fontAlgn="t">
                        <a:spcBef>
                          <a:spcPts val="0"/>
                        </a:spcBef>
                        <a:spcAft>
                          <a:spcPts val="0"/>
                        </a:spcAft>
                      </a:pPr>
                      <a:r>
                        <a:rPr lang="en-US" sz="1600" b="0" i="0" u="none" strike="noStrike">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Non-reactive</a:t>
                      </a:r>
                      <a:endParaRPr lang="en-US" sz="2400" b="0" i="0" u="none" strike="noStrike">
                        <a:effectLst/>
                        <a:latin typeface="Arial" panose="020B0604020202020204" pitchFamily="34" charset="0"/>
                      </a:endParaRPr>
                    </a:p>
                  </a:txBody>
                  <a:tcPr marL="80124" marR="80124" marT="111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spcBef>
                          <a:spcPts val="0"/>
                        </a:spcBef>
                        <a:spcAft>
                          <a:spcPts val="0"/>
                        </a:spcAft>
                      </a:pPr>
                      <a:r>
                        <a:rPr lang="en-US" sz="1600" b="0" i="0" u="none" strike="noStrike" dirty="0">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Stay on message.</a:t>
                      </a:r>
                      <a:endParaRPr lang="en-US" sz="2400" b="0" i="0" u="none" strike="noStrike" dirty="0">
                        <a:effectLst/>
                        <a:latin typeface="Arial" panose="020B0604020202020204" pitchFamily="34" charset="0"/>
                      </a:endParaRPr>
                    </a:p>
                    <a:p>
                      <a:pPr marL="0" marR="0" algn="l" fontAlgn="t">
                        <a:spcBef>
                          <a:spcPts val="0"/>
                        </a:spcBef>
                        <a:spcAft>
                          <a:spcPts val="0"/>
                        </a:spcAft>
                      </a:pPr>
                      <a:r>
                        <a:rPr lang="en-US" sz="1600" b="0" i="0" u="none" strike="noStrike" dirty="0">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Do not repeat false information.</a:t>
                      </a:r>
                      <a:endParaRPr lang="en-US" sz="2400" b="0" i="0" u="none" strike="noStrike" dirty="0">
                        <a:effectLst/>
                        <a:latin typeface="Arial" panose="020B0604020202020204" pitchFamily="34" charset="0"/>
                      </a:endParaRPr>
                    </a:p>
                    <a:p>
                      <a:pPr marL="0" marR="0" algn="l" fontAlgn="t">
                        <a:spcBef>
                          <a:spcPts val="0"/>
                        </a:spcBef>
                        <a:spcAft>
                          <a:spcPts val="0"/>
                        </a:spcAft>
                      </a:pPr>
                      <a:r>
                        <a:rPr lang="en-US" sz="1600" b="0" i="0" u="none" strike="noStrike" dirty="0">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Consider the value of debate strategically.</a:t>
                      </a:r>
                      <a:endParaRPr lang="en-US" sz="2400" b="0" i="0" u="none" strike="noStrike" dirty="0">
                        <a:effectLst/>
                        <a:latin typeface="Arial" panose="020B0604020202020204" pitchFamily="34" charset="0"/>
                      </a:endParaRPr>
                    </a:p>
                    <a:p>
                      <a:pPr marL="0" marR="0" algn="l" fontAlgn="t">
                        <a:spcBef>
                          <a:spcPts val="0"/>
                        </a:spcBef>
                        <a:spcAft>
                          <a:spcPts val="0"/>
                        </a:spcAft>
                      </a:pPr>
                      <a:r>
                        <a:rPr lang="en-US" sz="1600" b="0" i="0" u="none" strike="noStrike" dirty="0">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If the intent is to confuse the voters, avoid debate.</a:t>
                      </a:r>
                      <a:endParaRPr lang="en-US" sz="2400" b="0" i="0" u="none" strike="noStrike" dirty="0">
                        <a:effectLst/>
                        <a:latin typeface="Arial" panose="020B0604020202020204" pitchFamily="34" charset="0"/>
                      </a:endParaRPr>
                    </a:p>
                    <a:p>
                      <a:pPr marL="0" marR="0" algn="l" fontAlgn="t">
                        <a:spcBef>
                          <a:spcPts val="0"/>
                        </a:spcBef>
                        <a:spcAft>
                          <a:spcPts val="0"/>
                        </a:spcAft>
                      </a:pPr>
                      <a:r>
                        <a:rPr lang="en-US" sz="1600" b="0" i="0" u="none" strike="noStrike" dirty="0">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2400" b="0" i="0" u="none" strike="noStrike" dirty="0">
                        <a:effectLst/>
                        <a:latin typeface="Arial" panose="020B0604020202020204" pitchFamily="34" charset="0"/>
                      </a:endParaRPr>
                    </a:p>
                  </a:txBody>
                  <a:tcPr marL="80124" marR="80124" marT="111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97782821"/>
                  </a:ext>
                </a:extLst>
              </a:tr>
            </a:tbl>
          </a:graphicData>
        </a:graphic>
      </p:graphicFrame>
      <p:pic>
        <p:nvPicPr>
          <p:cNvPr id="6" name="Content Placeholder 6" descr="A picture containing symbol, font, graphics, logo&#10;&#10;Description automatically generated">
            <a:extLst>
              <a:ext uri="{FF2B5EF4-FFF2-40B4-BE49-F238E27FC236}">
                <a16:creationId xmlns:a16="http://schemas.microsoft.com/office/drawing/2014/main" id="{8E4C47D0-116E-CDF2-C6FB-329B0497FBB7}"/>
              </a:ext>
            </a:extLst>
          </p:cNvPr>
          <p:cNvPicPr>
            <a:picLocks noChangeAspect="1"/>
          </p:cNvPicPr>
          <p:nvPr/>
        </p:nvPicPr>
        <p:blipFill>
          <a:blip r:embed="rId2"/>
          <a:stretch>
            <a:fillRect/>
          </a:stretch>
        </p:blipFill>
        <p:spPr>
          <a:xfrm>
            <a:off x="3177054" y="2517321"/>
            <a:ext cx="695934" cy="695934"/>
          </a:xfrm>
          <a:prstGeom prst="rect">
            <a:avLst/>
          </a:prstGeom>
        </p:spPr>
      </p:pic>
      <p:pic>
        <p:nvPicPr>
          <p:cNvPr id="7" name="Picture 6" descr="A picture containing symbol, graphics, font, clipart&#10;&#10;Description automatically generated">
            <a:extLst>
              <a:ext uri="{FF2B5EF4-FFF2-40B4-BE49-F238E27FC236}">
                <a16:creationId xmlns:a16="http://schemas.microsoft.com/office/drawing/2014/main" id="{AABB91F1-241F-6E75-8207-B15D0036F7AA}"/>
              </a:ext>
            </a:extLst>
          </p:cNvPr>
          <p:cNvPicPr>
            <a:picLocks noChangeAspect="1"/>
          </p:cNvPicPr>
          <p:nvPr/>
        </p:nvPicPr>
        <p:blipFill>
          <a:blip r:embed="rId3"/>
          <a:stretch>
            <a:fillRect/>
          </a:stretch>
        </p:blipFill>
        <p:spPr>
          <a:xfrm>
            <a:off x="3177054" y="3435088"/>
            <a:ext cx="695934" cy="695934"/>
          </a:xfrm>
          <a:prstGeom prst="rect">
            <a:avLst/>
          </a:prstGeom>
        </p:spPr>
      </p:pic>
    </p:spTree>
    <p:extLst>
      <p:ext uri="{BB962C8B-B14F-4D97-AF65-F5344CB8AC3E}">
        <p14:creationId xmlns:p14="http://schemas.microsoft.com/office/powerpoint/2010/main" val="274359473"/>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magnifying glass with a light bulb inside&#10;&#10;Description automatically generated with medium confidence">
            <a:extLst>
              <a:ext uri="{FF2B5EF4-FFF2-40B4-BE49-F238E27FC236}">
                <a16:creationId xmlns:a16="http://schemas.microsoft.com/office/drawing/2014/main" id="{428FE027-B8EF-30B1-A579-FFA89E0BF23D}"/>
              </a:ext>
            </a:extLst>
          </p:cNvPr>
          <p:cNvPicPr>
            <a:picLocks noChangeAspect="1"/>
          </p:cNvPicPr>
          <p:nvPr/>
        </p:nvPicPr>
        <p:blipFill>
          <a:blip r:embed="rId3"/>
          <a:stretch>
            <a:fillRect/>
          </a:stretch>
        </p:blipFill>
        <p:spPr>
          <a:xfrm>
            <a:off x="8216731" y="1573887"/>
            <a:ext cx="3517119" cy="3517119"/>
          </a:xfrm>
          <a:prstGeom prst="rect">
            <a:avLst/>
          </a:prstGeom>
        </p:spPr>
      </p:pic>
      <p:pic>
        <p:nvPicPr>
          <p:cNvPr id="6" name="Picture 5" descr="An orange arrows on a black background&#10;&#10;Description automatically generated with medium confidence">
            <a:extLst>
              <a:ext uri="{FF2B5EF4-FFF2-40B4-BE49-F238E27FC236}">
                <a16:creationId xmlns:a16="http://schemas.microsoft.com/office/drawing/2014/main" id="{1C695365-6EAD-A8D6-3275-4122FDC4DF4C}"/>
              </a:ext>
            </a:extLst>
          </p:cNvPr>
          <p:cNvPicPr>
            <a:picLocks noChangeAspect="1"/>
          </p:cNvPicPr>
          <p:nvPr/>
        </p:nvPicPr>
        <p:blipFill>
          <a:blip r:embed="rId4"/>
          <a:stretch>
            <a:fillRect/>
          </a:stretch>
        </p:blipFill>
        <p:spPr>
          <a:xfrm>
            <a:off x="212405" y="1889174"/>
            <a:ext cx="3537345" cy="2487610"/>
          </a:xfrm>
          <a:prstGeom prst="rect">
            <a:avLst/>
          </a:prstGeom>
        </p:spPr>
      </p:pic>
      <p:pic>
        <p:nvPicPr>
          <p:cNvPr id="10" name="Picture 9" descr="A picture containing orange, design&#10;&#10;Description automatically generated">
            <a:extLst>
              <a:ext uri="{FF2B5EF4-FFF2-40B4-BE49-F238E27FC236}">
                <a16:creationId xmlns:a16="http://schemas.microsoft.com/office/drawing/2014/main" id="{BFB0759A-36BF-E326-3ACC-0621F252D5B3}"/>
              </a:ext>
            </a:extLst>
          </p:cNvPr>
          <p:cNvPicPr>
            <a:picLocks noChangeAspect="1"/>
          </p:cNvPicPr>
          <p:nvPr/>
        </p:nvPicPr>
        <p:blipFill>
          <a:blip r:embed="rId5"/>
          <a:stretch>
            <a:fillRect/>
          </a:stretch>
        </p:blipFill>
        <p:spPr>
          <a:xfrm>
            <a:off x="4258029" y="1413907"/>
            <a:ext cx="3517081" cy="3438144"/>
          </a:xfrm>
          <a:prstGeom prst="rect">
            <a:avLst/>
          </a:prstGeom>
        </p:spPr>
      </p:pic>
      <p:sp>
        <p:nvSpPr>
          <p:cNvPr id="11" name="TextBox 10">
            <a:extLst>
              <a:ext uri="{FF2B5EF4-FFF2-40B4-BE49-F238E27FC236}">
                <a16:creationId xmlns:a16="http://schemas.microsoft.com/office/drawing/2014/main" id="{070D58E1-4DA0-66EF-009F-5B67A351755E}"/>
              </a:ext>
            </a:extLst>
          </p:cNvPr>
          <p:cNvSpPr txBox="1"/>
          <p:nvPr/>
        </p:nvSpPr>
        <p:spPr>
          <a:xfrm>
            <a:off x="581725" y="5284114"/>
            <a:ext cx="2462854" cy="646331"/>
          </a:xfrm>
          <a:prstGeom prst="rect">
            <a:avLst/>
          </a:prstGeom>
          <a:noFill/>
        </p:spPr>
        <p:txBody>
          <a:bodyPr wrap="none" rtlCol="0">
            <a:spAutoFit/>
          </a:bodyPr>
          <a:lstStyle/>
          <a:p>
            <a:r>
              <a:rPr lang="en-US" sz="3600" dirty="0">
                <a:solidFill>
                  <a:schemeClr val="accent2">
                    <a:lumMod val="75000"/>
                  </a:schemeClr>
                </a:solidFill>
                <a:latin typeface="Arial Rounded MT Bold" panose="020F0704030504030204" pitchFamily="34" charset="77"/>
              </a:rPr>
              <a:t>Continuity</a:t>
            </a:r>
          </a:p>
        </p:txBody>
      </p:sp>
      <p:sp>
        <p:nvSpPr>
          <p:cNvPr id="12" name="TextBox 11">
            <a:extLst>
              <a:ext uri="{FF2B5EF4-FFF2-40B4-BE49-F238E27FC236}">
                <a16:creationId xmlns:a16="http://schemas.microsoft.com/office/drawing/2014/main" id="{A680C726-F3BF-88E6-3659-B39391ECEF39}"/>
              </a:ext>
            </a:extLst>
          </p:cNvPr>
          <p:cNvSpPr txBox="1"/>
          <p:nvPr/>
        </p:nvSpPr>
        <p:spPr>
          <a:xfrm>
            <a:off x="4218705" y="5284114"/>
            <a:ext cx="3595728" cy="646331"/>
          </a:xfrm>
          <a:prstGeom prst="rect">
            <a:avLst/>
          </a:prstGeom>
          <a:noFill/>
        </p:spPr>
        <p:txBody>
          <a:bodyPr wrap="none" rtlCol="0">
            <a:spAutoFit/>
          </a:bodyPr>
          <a:lstStyle/>
          <a:p>
            <a:r>
              <a:rPr lang="en-US" sz="3600" dirty="0">
                <a:solidFill>
                  <a:schemeClr val="accent2">
                    <a:lumMod val="75000"/>
                  </a:schemeClr>
                </a:solidFill>
                <a:latin typeface="Arial Rounded MT Bold" panose="020F0704030504030204" pitchFamily="34" charset="77"/>
              </a:rPr>
              <a:t>Transformation</a:t>
            </a:r>
            <a:endParaRPr lang="en-US" sz="1600" dirty="0">
              <a:solidFill>
                <a:schemeClr val="accent2">
                  <a:lumMod val="75000"/>
                </a:schemeClr>
              </a:solidFill>
              <a:latin typeface="Arial Rounded MT Bold" panose="020F0704030504030204" pitchFamily="34" charset="77"/>
            </a:endParaRPr>
          </a:p>
        </p:txBody>
      </p:sp>
      <p:sp>
        <p:nvSpPr>
          <p:cNvPr id="13" name="TextBox 12">
            <a:extLst>
              <a:ext uri="{FF2B5EF4-FFF2-40B4-BE49-F238E27FC236}">
                <a16:creationId xmlns:a16="http://schemas.microsoft.com/office/drawing/2014/main" id="{EC6F941F-E7B8-693D-4A3A-55E5053BEFC7}"/>
              </a:ext>
            </a:extLst>
          </p:cNvPr>
          <p:cNvSpPr txBox="1"/>
          <p:nvPr/>
        </p:nvSpPr>
        <p:spPr>
          <a:xfrm>
            <a:off x="8988559" y="5284113"/>
            <a:ext cx="2418291" cy="646331"/>
          </a:xfrm>
          <a:prstGeom prst="rect">
            <a:avLst/>
          </a:prstGeom>
          <a:noFill/>
        </p:spPr>
        <p:txBody>
          <a:bodyPr wrap="none" rtlCol="0">
            <a:spAutoFit/>
          </a:bodyPr>
          <a:lstStyle/>
          <a:p>
            <a:r>
              <a:rPr lang="en-US" sz="3600" dirty="0">
                <a:solidFill>
                  <a:schemeClr val="accent2">
                    <a:lumMod val="75000"/>
                  </a:schemeClr>
                </a:solidFill>
                <a:latin typeface="Arial Rounded MT Bold" panose="020F0704030504030204" pitchFamily="34" charset="77"/>
              </a:rPr>
              <a:t>Discovery</a:t>
            </a:r>
          </a:p>
        </p:txBody>
      </p:sp>
      <p:sp>
        <p:nvSpPr>
          <p:cNvPr id="3" name="TextBox 2">
            <a:extLst>
              <a:ext uri="{FF2B5EF4-FFF2-40B4-BE49-F238E27FC236}">
                <a16:creationId xmlns:a16="http://schemas.microsoft.com/office/drawing/2014/main" id="{CC0A074A-320F-5CC8-7166-A26BB627BF22}"/>
              </a:ext>
            </a:extLst>
          </p:cNvPr>
          <p:cNvSpPr txBox="1"/>
          <p:nvPr/>
        </p:nvSpPr>
        <p:spPr>
          <a:xfrm>
            <a:off x="1104275" y="481891"/>
            <a:ext cx="9983449" cy="707886"/>
          </a:xfrm>
          <a:prstGeom prst="rect">
            <a:avLst/>
          </a:prstGeom>
          <a:noFill/>
        </p:spPr>
        <p:txBody>
          <a:bodyPr wrap="square" rtlCol="0">
            <a:spAutoFit/>
          </a:bodyPr>
          <a:lstStyle/>
          <a:p>
            <a:pPr algn="ctr"/>
            <a:r>
              <a:rPr lang="en-US" sz="4000" dirty="0">
                <a:solidFill>
                  <a:schemeClr val="accent2">
                    <a:lumMod val="75000"/>
                  </a:schemeClr>
                </a:solidFill>
                <a:latin typeface="Arial Rounded MT Bold" panose="020F0704030504030204" pitchFamily="34" charset="77"/>
              </a:rPr>
              <a:t>Structure Narratives</a:t>
            </a:r>
          </a:p>
        </p:txBody>
      </p:sp>
    </p:spTree>
    <p:extLst>
      <p:ext uri="{BB962C8B-B14F-4D97-AF65-F5344CB8AC3E}">
        <p14:creationId xmlns:p14="http://schemas.microsoft.com/office/powerpoint/2010/main" val="1052636335"/>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F84D26-BE82-449E-BFDB-1083AD0633F3}"/>
              </a:ext>
            </a:extLst>
          </p:cNvPr>
          <p:cNvSpPr>
            <a:spLocks noGrp="1"/>
          </p:cNvSpPr>
          <p:nvPr>
            <p:ph type="title"/>
          </p:nvPr>
        </p:nvSpPr>
        <p:spPr>
          <a:xfrm>
            <a:off x="838200" y="184805"/>
            <a:ext cx="10515600" cy="1505883"/>
          </a:xfrm>
        </p:spPr>
        <p:txBody>
          <a:bodyPr vert="horz" lIns="91440" tIns="45720" rIns="91440" bIns="45720" rtlCol="0" anchor="ctr">
            <a:normAutofit/>
          </a:bodyPr>
          <a:lstStyle/>
          <a:p>
            <a:r>
              <a:rPr lang="en-US" sz="5200" kern="1200" dirty="0">
                <a:solidFill>
                  <a:schemeClr val="accent2">
                    <a:lumMod val="50000"/>
                  </a:schemeClr>
                </a:solidFill>
                <a:latin typeface="Arial Rounded MT Bold" panose="020F0704030504030204" pitchFamily="34" charset="77"/>
              </a:rPr>
              <a:t>Narrative Structures</a:t>
            </a:r>
          </a:p>
        </p:txBody>
      </p:sp>
      <p:sp>
        <p:nvSpPr>
          <p:cNvPr id="3" name="Rectangle 1">
            <a:extLst>
              <a:ext uri="{FF2B5EF4-FFF2-40B4-BE49-F238E27FC236}">
                <a16:creationId xmlns:a16="http://schemas.microsoft.com/office/drawing/2014/main" id="{7F5C664E-86E3-8641-FDA2-D1D3613CBE44}"/>
              </a:ext>
            </a:extLst>
          </p:cNvPr>
          <p:cNvSpPr>
            <a:spLocks noChangeArrowheads="1"/>
          </p:cNvSpPr>
          <p:nvPr/>
        </p:nvSpPr>
        <p:spPr bwMode="auto">
          <a:xfrm>
            <a:off x="1526084" y="2187167"/>
            <a:ext cx="9718593" cy="665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722376">
              <a:spcAft>
                <a:spcPts val="600"/>
              </a:spcAft>
            </a:pPr>
            <a:r>
              <a:rPr lang="en-US" altLang="en-US" sz="1422" kern="1200">
                <a:solidFill>
                  <a:srgbClr val="000000"/>
                </a:solidFill>
                <a:latin typeface="Times" pitchFamily="2" charset="0"/>
                <a:ea typeface="+mn-ea"/>
                <a:cs typeface="+mn-cs"/>
              </a:rPr>
              <a:t> </a:t>
            </a:r>
            <a:endParaRPr lang="en-US" altLang="en-US" sz="1422" kern="120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ts val="60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4" name="Table 3">
            <a:extLst>
              <a:ext uri="{FF2B5EF4-FFF2-40B4-BE49-F238E27FC236}">
                <a16:creationId xmlns:a16="http://schemas.microsoft.com/office/drawing/2014/main" id="{0655C216-D8A0-B3F4-6689-5A88D1992C53}"/>
              </a:ext>
            </a:extLst>
          </p:cNvPr>
          <p:cNvGraphicFramePr>
            <a:graphicFrameLocks noGrp="1"/>
          </p:cNvGraphicFramePr>
          <p:nvPr/>
        </p:nvGraphicFramePr>
        <p:xfrm>
          <a:off x="947322" y="1701791"/>
          <a:ext cx="9718594" cy="4398620"/>
        </p:xfrm>
        <a:graphic>
          <a:graphicData uri="http://schemas.openxmlformats.org/drawingml/2006/table">
            <a:tbl>
              <a:tblPr firstRow="1" firstCol="1" bandRow="1">
                <a:tableStyleId>{5C22544A-7EE6-4342-B048-85BDC9FD1C3A}</a:tableStyleId>
              </a:tblPr>
              <a:tblGrid>
                <a:gridCol w="3238840">
                  <a:extLst>
                    <a:ext uri="{9D8B030D-6E8A-4147-A177-3AD203B41FA5}">
                      <a16:colId xmlns:a16="http://schemas.microsoft.com/office/drawing/2014/main" val="2772884765"/>
                    </a:ext>
                  </a:extLst>
                </a:gridCol>
                <a:gridCol w="3239877">
                  <a:extLst>
                    <a:ext uri="{9D8B030D-6E8A-4147-A177-3AD203B41FA5}">
                      <a16:colId xmlns:a16="http://schemas.microsoft.com/office/drawing/2014/main" val="1893358541"/>
                    </a:ext>
                  </a:extLst>
                </a:gridCol>
                <a:gridCol w="3239877">
                  <a:extLst>
                    <a:ext uri="{9D8B030D-6E8A-4147-A177-3AD203B41FA5}">
                      <a16:colId xmlns:a16="http://schemas.microsoft.com/office/drawing/2014/main" val="1229188375"/>
                    </a:ext>
                  </a:extLst>
                </a:gridCol>
              </a:tblGrid>
              <a:tr h="503498">
                <a:tc>
                  <a:txBody>
                    <a:bodyPr/>
                    <a:lstStyle/>
                    <a:p>
                      <a:pPr marL="0" marR="0">
                        <a:spcBef>
                          <a:spcPts val="0"/>
                        </a:spcBef>
                        <a:spcAft>
                          <a:spcPts val="0"/>
                        </a:spcAft>
                      </a:pPr>
                      <a:r>
                        <a:rPr lang="en-US" sz="2400" kern="0" dirty="0">
                          <a:effectLst/>
                        </a:rPr>
                        <a:t>Narrative Structure</a:t>
                      </a:r>
                      <a:endParaRPr lang="en-US" sz="24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1B849C"/>
                    </a:solidFill>
                  </a:tcPr>
                </a:tc>
                <a:tc>
                  <a:txBody>
                    <a:bodyPr/>
                    <a:lstStyle/>
                    <a:p>
                      <a:pPr marL="0" marR="0">
                        <a:spcBef>
                          <a:spcPts val="0"/>
                        </a:spcBef>
                        <a:spcAft>
                          <a:spcPts val="0"/>
                        </a:spcAft>
                      </a:pPr>
                      <a:r>
                        <a:rPr lang="en-US" sz="2400" kern="0" dirty="0">
                          <a:effectLst/>
                        </a:rPr>
                        <a:t>Originating Theory</a:t>
                      </a:r>
                      <a:endParaRPr lang="en-US" sz="24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1B849C"/>
                    </a:solidFill>
                  </a:tcPr>
                </a:tc>
                <a:tc>
                  <a:txBody>
                    <a:bodyPr/>
                    <a:lstStyle/>
                    <a:p>
                      <a:pPr marL="0" marR="0">
                        <a:spcBef>
                          <a:spcPts val="0"/>
                        </a:spcBef>
                        <a:spcAft>
                          <a:spcPts val="0"/>
                        </a:spcAft>
                      </a:pPr>
                      <a:r>
                        <a:rPr lang="en-US" sz="2400" kern="0" dirty="0">
                          <a:effectLst/>
                        </a:rPr>
                        <a:t>Emotional Impact</a:t>
                      </a:r>
                      <a:endParaRPr lang="en-US" sz="24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1B849C"/>
                    </a:solidFill>
                  </a:tcPr>
                </a:tc>
                <a:extLst>
                  <a:ext uri="{0D108BD9-81ED-4DB2-BD59-A6C34878D82A}">
                    <a16:rowId xmlns:a16="http://schemas.microsoft.com/office/drawing/2014/main" val="2062067188"/>
                  </a:ext>
                </a:extLst>
              </a:tr>
              <a:tr h="1198499">
                <a:tc>
                  <a:txBody>
                    <a:bodyPr/>
                    <a:lstStyle/>
                    <a:p>
                      <a:pPr marL="0" marR="0">
                        <a:spcBef>
                          <a:spcPts val="0"/>
                        </a:spcBef>
                        <a:spcAft>
                          <a:spcPts val="0"/>
                        </a:spcAft>
                      </a:pPr>
                      <a:r>
                        <a:rPr lang="en-US" sz="2400" kern="0" dirty="0">
                          <a:effectLst/>
                        </a:rPr>
                        <a:t>Transformation</a:t>
                      </a:r>
                      <a:endParaRPr lang="en-US" sz="24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1B849C"/>
                    </a:solidFill>
                  </a:tcPr>
                </a:tc>
                <a:tc>
                  <a:txBody>
                    <a:bodyPr/>
                    <a:lstStyle/>
                    <a:p>
                      <a:pPr marL="0" marR="0">
                        <a:spcBef>
                          <a:spcPts val="0"/>
                        </a:spcBef>
                        <a:spcAft>
                          <a:spcPts val="0"/>
                        </a:spcAft>
                      </a:pPr>
                      <a:r>
                        <a:rPr lang="en-US" sz="2000" kern="0" dirty="0">
                          <a:effectLst/>
                        </a:rPr>
                        <a:t>Campbell, </a:t>
                      </a:r>
                    </a:p>
                    <a:p>
                      <a:pPr marL="0" marR="0">
                        <a:spcBef>
                          <a:spcPts val="0"/>
                        </a:spcBef>
                        <a:spcAft>
                          <a:spcPts val="0"/>
                        </a:spcAft>
                      </a:pPr>
                      <a:r>
                        <a:rPr lang="en-US" sz="2000" i="1" kern="0" dirty="0">
                          <a:effectLst/>
                        </a:rPr>
                        <a:t>The Hero with a Thousand Faces</a:t>
                      </a:r>
                      <a:endParaRPr lang="en-US" sz="2000" i="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solidFill>
                  </a:tcPr>
                </a:tc>
                <a:tc>
                  <a:txBody>
                    <a:bodyPr/>
                    <a:lstStyle/>
                    <a:p>
                      <a:pPr marL="0" marR="0">
                        <a:spcBef>
                          <a:spcPts val="0"/>
                        </a:spcBef>
                        <a:spcAft>
                          <a:spcPts val="0"/>
                        </a:spcAft>
                      </a:pPr>
                      <a:r>
                        <a:rPr lang="en-US" sz="2000" kern="0" dirty="0">
                          <a:effectLst/>
                        </a:rPr>
                        <a:t>Awe at transformation, joy of watching a hero triumph</a:t>
                      </a:r>
                      <a:endParaRPr lang="en-US" sz="20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2714761172"/>
                  </a:ext>
                </a:extLst>
              </a:tr>
              <a:tr h="1198499">
                <a:tc>
                  <a:txBody>
                    <a:bodyPr/>
                    <a:lstStyle/>
                    <a:p>
                      <a:pPr marL="0" marR="0">
                        <a:spcBef>
                          <a:spcPts val="0"/>
                        </a:spcBef>
                        <a:spcAft>
                          <a:spcPts val="0"/>
                        </a:spcAft>
                      </a:pPr>
                      <a:r>
                        <a:rPr lang="en-US" sz="2400" kern="0" dirty="0">
                          <a:effectLst/>
                        </a:rPr>
                        <a:t>Continuity</a:t>
                      </a:r>
                      <a:endParaRPr lang="en-US" sz="24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1B849C"/>
                    </a:solidFill>
                  </a:tcPr>
                </a:tc>
                <a:tc>
                  <a:txBody>
                    <a:bodyPr/>
                    <a:lstStyle/>
                    <a:p>
                      <a:pPr marL="0" marR="0">
                        <a:spcBef>
                          <a:spcPts val="0"/>
                        </a:spcBef>
                        <a:spcAft>
                          <a:spcPts val="0"/>
                        </a:spcAft>
                      </a:pPr>
                      <a:r>
                        <a:rPr lang="en-US" sz="2000" kern="0" dirty="0">
                          <a:effectLst/>
                        </a:rPr>
                        <a:t>Todorov and Weinstein “Structural Analysis of Narrative”</a:t>
                      </a:r>
                      <a:endParaRPr lang="en-US" sz="20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1B96B4">
                        <a:alpha val="21961"/>
                      </a:srgbClr>
                    </a:solidFill>
                  </a:tcPr>
                </a:tc>
                <a:tc>
                  <a:txBody>
                    <a:bodyPr/>
                    <a:lstStyle/>
                    <a:p>
                      <a:pPr marL="0" marR="0">
                        <a:spcBef>
                          <a:spcPts val="0"/>
                        </a:spcBef>
                        <a:spcAft>
                          <a:spcPts val="0"/>
                        </a:spcAft>
                      </a:pPr>
                      <a:r>
                        <a:rPr lang="en-US" sz="2000" kern="0" dirty="0">
                          <a:effectLst/>
                        </a:rPr>
                        <a:t>Stability and resilience despite challenges</a:t>
                      </a:r>
                      <a:endParaRPr lang="en-US" sz="20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1B96B4">
                        <a:alpha val="21961"/>
                      </a:srgbClr>
                    </a:solidFill>
                  </a:tcPr>
                </a:tc>
                <a:extLst>
                  <a:ext uri="{0D108BD9-81ED-4DB2-BD59-A6C34878D82A}">
                    <a16:rowId xmlns:a16="http://schemas.microsoft.com/office/drawing/2014/main" val="2206281072"/>
                  </a:ext>
                </a:extLst>
              </a:tr>
              <a:tr h="1498124">
                <a:tc>
                  <a:txBody>
                    <a:bodyPr/>
                    <a:lstStyle/>
                    <a:p>
                      <a:pPr marL="0" marR="0">
                        <a:spcBef>
                          <a:spcPts val="0"/>
                        </a:spcBef>
                        <a:spcAft>
                          <a:spcPts val="0"/>
                        </a:spcAft>
                      </a:pPr>
                      <a:r>
                        <a:rPr lang="en-US" sz="2400" kern="0" dirty="0">
                          <a:effectLst/>
                        </a:rPr>
                        <a:t>Discovery</a:t>
                      </a:r>
                      <a:endParaRPr lang="en-US" sz="24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1B849C"/>
                    </a:solidFill>
                  </a:tcPr>
                </a:tc>
                <a:tc>
                  <a:txBody>
                    <a:bodyPr/>
                    <a:lstStyle/>
                    <a:p>
                      <a:pPr marL="0" marR="0">
                        <a:spcBef>
                          <a:spcPts val="0"/>
                        </a:spcBef>
                        <a:spcAft>
                          <a:spcPts val="0"/>
                        </a:spcAft>
                      </a:pPr>
                      <a:r>
                        <a:rPr lang="en-US" sz="2000" kern="0" dirty="0">
                          <a:effectLst/>
                        </a:rPr>
                        <a:t>Roland Barthes </a:t>
                      </a:r>
                    </a:p>
                    <a:p>
                      <a:pPr marL="0" marR="0">
                        <a:spcBef>
                          <a:spcPts val="0"/>
                        </a:spcBef>
                        <a:spcAft>
                          <a:spcPts val="0"/>
                        </a:spcAft>
                      </a:pPr>
                      <a:r>
                        <a:rPr lang="en-US" sz="2000" i="1" kern="0" dirty="0">
                          <a:effectLst/>
                        </a:rPr>
                        <a:t>S/Z</a:t>
                      </a:r>
                      <a:endParaRPr lang="en-US" sz="2000" i="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solidFill>
                  </a:tcPr>
                </a:tc>
                <a:tc>
                  <a:txBody>
                    <a:bodyPr/>
                    <a:lstStyle/>
                    <a:p>
                      <a:pPr marL="0" marR="0">
                        <a:spcBef>
                          <a:spcPts val="0"/>
                        </a:spcBef>
                        <a:spcAft>
                          <a:spcPts val="0"/>
                        </a:spcAft>
                      </a:pPr>
                      <a:r>
                        <a:rPr lang="en-US" sz="2000" kern="0" dirty="0">
                          <a:effectLst/>
                        </a:rPr>
                        <a:t>Mystery, suspense, intrigue, and satisfaction of coming to understanding</a:t>
                      </a:r>
                      <a:endParaRPr lang="en-US" sz="20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3314448946"/>
                  </a:ext>
                </a:extLst>
              </a:tr>
            </a:tbl>
          </a:graphicData>
        </a:graphic>
      </p:graphicFrame>
    </p:spTree>
    <p:extLst>
      <p:ext uri="{BB962C8B-B14F-4D97-AF65-F5344CB8AC3E}">
        <p14:creationId xmlns:p14="http://schemas.microsoft.com/office/powerpoint/2010/main" val="29833052"/>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descr="ssss_chrono.png">
            <a:extLst>
              <a:ext uri="{FF2B5EF4-FFF2-40B4-BE49-F238E27FC236}">
                <a16:creationId xmlns:a16="http://schemas.microsoft.com/office/drawing/2014/main" id="{8CD205C7-8446-E042-BEA6-07679828766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83434" y="539151"/>
            <a:ext cx="8425132" cy="6318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7237963"/>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3">
            <a:extLst>
              <a:ext uri="{FF2B5EF4-FFF2-40B4-BE49-F238E27FC236}">
                <a16:creationId xmlns:a16="http://schemas.microsoft.com/office/drawing/2014/main" id="{821DFB86-F682-8C4C-9E90-D90E1AE6B8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7630702"/>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263B3A-772B-CE18-C6E2-206097974214}"/>
              </a:ext>
            </a:extLst>
          </p:cNvPr>
          <p:cNvPicPr>
            <a:picLocks noChangeAspect="1"/>
          </p:cNvPicPr>
          <p:nvPr/>
        </p:nvPicPr>
        <p:blipFill>
          <a:blip r:embed="rId3"/>
          <a:stretch>
            <a:fillRect/>
          </a:stretch>
        </p:blipFill>
        <p:spPr>
          <a:xfrm>
            <a:off x="643467" y="716365"/>
            <a:ext cx="10905066" cy="5425269"/>
          </a:xfrm>
          <a:prstGeom prst="rect">
            <a:avLst/>
          </a:prstGeom>
        </p:spPr>
      </p:pic>
    </p:spTree>
    <p:extLst>
      <p:ext uri="{BB962C8B-B14F-4D97-AF65-F5344CB8AC3E}">
        <p14:creationId xmlns:p14="http://schemas.microsoft.com/office/powerpoint/2010/main" val="2851859496"/>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text on a black background&#10;&#10;Description automatically generated">
            <a:extLst>
              <a:ext uri="{FF2B5EF4-FFF2-40B4-BE49-F238E27FC236}">
                <a16:creationId xmlns:a16="http://schemas.microsoft.com/office/drawing/2014/main" id="{C3871B43-EF34-AF3A-B5C8-999D5E6D28A0}"/>
              </a:ext>
            </a:extLst>
          </p:cNvPr>
          <p:cNvPicPr>
            <a:picLocks noChangeAspect="1"/>
          </p:cNvPicPr>
          <p:nvPr/>
        </p:nvPicPr>
        <p:blipFill>
          <a:blip r:embed="rId2"/>
          <a:stretch>
            <a:fillRect/>
          </a:stretch>
        </p:blipFill>
        <p:spPr>
          <a:xfrm>
            <a:off x="4186238" y="3429000"/>
            <a:ext cx="6661150" cy="3182938"/>
          </a:xfrm>
          <a:prstGeom prst="rect">
            <a:avLst/>
          </a:prstGeom>
        </p:spPr>
      </p:pic>
      <p:pic>
        <p:nvPicPr>
          <p:cNvPr id="5" name="Content Placeholder 4" descr="A table with numbers and text&#10;&#10;Description automatically generated">
            <a:extLst>
              <a:ext uri="{FF2B5EF4-FFF2-40B4-BE49-F238E27FC236}">
                <a16:creationId xmlns:a16="http://schemas.microsoft.com/office/drawing/2014/main" id="{4444EFB8-752C-3DEA-6194-4EC6A2FB6E21}"/>
              </a:ext>
            </a:extLst>
          </p:cNvPr>
          <p:cNvPicPr>
            <a:picLocks noGrp="1" noChangeAspect="1"/>
          </p:cNvPicPr>
          <p:nvPr>
            <p:ph idx="1"/>
          </p:nvPr>
        </p:nvPicPr>
        <p:blipFill>
          <a:blip r:embed="rId3"/>
          <a:stretch>
            <a:fillRect/>
          </a:stretch>
        </p:blipFill>
        <p:spPr>
          <a:xfrm>
            <a:off x="4186238" y="1101272"/>
            <a:ext cx="6661150" cy="1687513"/>
          </a:xfrm>
        </p:spPr>
      </p:pic>
      <p:sp>
        <p:nvSpPr>
          <p:cNvPr id="2" name="Title 1">
            <a:extLst>
              <a:ext uri="{FF2B5EF4-FFF2-40B4-BE49-F238E27FC236}">
                <a16:creationId xmlns:a16="http://schemas.microsoft.com/office/drawing/2014/main" id="{6C4E27B9-F20A-9E23-3DFC-ECA131C0A145}"/>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Showing the story in data</a:t>
            </a:r>
          </a:p>
        </p:txBody>
      </p:sp>
    </p:spTree>
    <p:extLst>
      <p:ext uri="{BB962C8B-B14F-4D97-AF65-F5344CB8AC3E}">
        <p14:creationId xmlns:p14="http://schemas.microsoft.com/office/powerpoint/2010/main" val="49853527"/>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D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EF2E4D-0AA8-AA4F-24F5-DE45CF33BCD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Story plan</a:t>
            </a:r>
          </a:p>
        </p:txBody>
      </p:sp>
      <p:pic>
        <p:nvPicPr>
          <p:cNvPr id="5" name="Content Placeholder 4" descr="A white rectangular box with text&#10;&#10;Description automatically generated with medium confidence">
            <a:extLst>
              <a:ext uri="{FF2B5EF4-FFF2-40B4-BE49-F238E27FC236}">
                <a16:creationId xmlns:a16="http://schemas.microsoft.com/office/drawing/2014/main" id="{F5569B30-9258-5B34-3BA5-70C1A662E7AA}"/>
              </a:ext>
            </a:extLst>
          </p:cNvPr>
          <p:cNvPicPr>
            <a:picLocks noGrp="1" noChangeAspect="1"/>
          </p:cNvPicPr>
          <p:nvPr>
            <p:ph idx="1"/>
          </p:nvPr>
        </p:nvPicPr>
        <p:blipFill>
          <a:blip r:embed="rId2"/>
          <a:stretch>
            <a:fillRect/>
          </a:stretch>
        </p:blipFill>
        <p:spPr>
          <a:xfrm>
            <a:off x="4395537" y="961812"/>
            <a:ext cx="5764447" cy="4930987"/>
          </a:xfrm>
          <a:prstGeom prst="rect">
            <a:avLst/>
          </a:prstGeom>
        </p:spPr>
      </p:pic>
      <p:sp>
        <p:nvSpPr>
          <p:cNvPr id="3" name="TextBox 2">
            <a:extLst>
              <a:ext uri="{FF2B5EF4-FFF2-40B4-BE49-F238E27FC236}">
                <a16:creationId xmlns:a16="http://schemas.microsoft.com/office/drawing/2014/main" id="{ED9448BB-F21C-D7DA-FB7C-2730801E17E9}"/>
              </a:ext>
            </a:extLst>
          </p:cNvPr>
          <p:cNvSpPr txBox="1"/>
          <p:nvPr/>
        </p:nvSpPr>
        <p:spPr>
          <a:xfrm>
            <a:off x="2213810" y="6212205"/>
            <a:ext cx="8967537" cy="584775"/>
          </a:xfrm>
          <a:prstGeom prst="rect">
            <a:avLst/>
          </a:prstGeom>
          <a:noFill/>
        </p:spPr>
        <p:txBody>
          <a:bodyPr wrap="square" rtlCol="0">
            <a:spAutoFit/>
          </a:bodyPr>
          <a:lstStyle/>
          <a:p>
            <a:r>
              <a:rPr lang="en-US" sz="1400" dirty="0">
                <a:effectLst/>
              </a:rPr>
              <a:t>McDowell, K. (2023). Making Sense of a Gap: Data Storytelling and Libraries. </a:t>
            </a:r>
            <a:r>
              <a:rPr lang="en-US" sz="1400" i="1" dirty="0">
                <a:effectLst/>
              </a:rPr>
              <a:t>Public Libraries Magazine</a:t>
            </a:r>
            <a:r>
              <a:rPr lang="en-US" sz="1400" dirty="0">
                <a:effectLst/>
              </a:rPr>
              <a:t>, </a:t>
            </a:r>
            <a:r>
              <a:rPr lang="en-US" sz="1400" i="1" dirty="0">
                <a:effectLst/>
              </a:rPr>
              <a:t>62</a:t>
            </a:r>
            <a:r>
              <a:rPr lang="en-US" sz="1400" dirty="0">
                <a:effectLst/>
              </a:rPr>
              <a:t>(6), 28–35.</a:t>
            </a:r>
          </a:p>
          <a:p>
            <a:endParaRPr lang="en-US" dirty="0"/>
          </a:p>
        </p:txBody>
      </p:sp>
    </p:spTree>
    <p:extLst>
      <p:ext uri="{BB962C8B-B14F-4D97-AF65-F5344CB8AC3E}">
        <p14:creationId xmlns:p14="http://schemas.microsoft.com/office/powerpoint/2010/main" val="3135047113"/>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hip with colorful lights&#10;&#10;Description automatically generated with medium confidence">
            <a:extLst>
              <a:ext uri="{FF2B5EF4-FFF2-40B4-BE49-F238E27FC236}">
                <a16:creationId xmlns:a16="http://schemas.microsoft.com/office/drawing/2014/main" id="{8A4A1876-ED50-8CEA-F26D-C96A5D5A72DC}"/>
              </a:ext>
            </a:extLst>
          </p:cNvPr>
          <p:cNvPicPr>
            <a:picLocks noChangeAspect="1"/>
          </p:cNvPicPr>
          <p:nvPr/>
        </p:nvPicPr>
        <p:blipFill rotWithShape="1">
          <a:blip r:embed="rId3"/>
          <a:srcRect l="2200" r="4358" b="2"/>
          <a:stretch/>
        </p:blipFill>
        <p:spPr>
          <a:xfrm>
            <a:off x="0" y="1000151"/>
            <a:ext cx="7279893" cy="4014400"/>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5" name="Picture 4" descr="A screenshot of a computer screen&#10;&#10;Description automatically generated">
            <a:extLst>
              <a:ext uri="{FF2B5EF4-FFF2-40B4-BE49-F238E27FC236}">
                <a16:creationId xmlns:a16="http://schemas.microsoft.com/office/drawing/2014/main" id="{D69D5FD9-19A5-8676-BA69-FC62EED34589}"/>
              </a:ext>
            </a:extLst>
          </p:cNvPr>
          <p:cNvPicPr>
            <a:picLocks noChangeAspect="1"/>
          </p:cNvPicPr>
          <p:nvPr/>
        </p:nvPicPr>
        <p:blipFill rotWithShape="1">
          <a:blip r:embed="rId4"/>
          <a:srcRect r="809"/>
          <a:stretch/>
        </p:blipFill>
        <p:spPr>
          <a:xfrm>
            <a:off x="5001186" y="3084064"/>
            <a:ext cx="6574623" cy="3860975"/>
          </a:xfrm>
          <a:prstGeom prst="rect">
            <a:avLst/>
          </a:prstGeom>
        </p:spPr>
      </p:pic>
      <p:sp>
        <p:nvSpPr>
          <p:cNvPr id="6" name="Title 1">
            <a:extLst>
              <a:ext uri="{FF2B5EF4-FFF2-40B4-BE49-F238E27FC236}">
                <a16:creationId xmlns:a16="http://schemas.microsoft.com/office/drawing/2014/main" id="{0A5CC869-D80B-66DE-C6E3-243DDA9CF7E6}"/>
              </a:ext>
            </a:extLst>
          </p:cNvPr>
          <p:cNvSpPr txBox="1">
            <a:spLocks/>
          </p:cNvSpPr>
          <p:nvPr/>
        </p:nvSpPr>
        <p:spPr>
          <a:xfrm>
            <a:off x="572493" y="238539"/>
            <a:ext cx="6863870" cy="1434415"/>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accent4">
                    <a:lumMod val="75000"/>
                  </a:schemeClr>
                </a:solidFill>
                <a:latin typeface="Arial Rounded MT Bold" panose="020F0704030504030204" pitchFamily="34" charset="77"/>
              </a:rPr>
              <a:t>Data Storytelling as </a:t>
            </a:r>
          </a:p>
          <a:p>
            <a:r>
              <a:rPr lang="en-US" sz="4000" dirty="0">
                <a:solidFill>
                  <a:schemeClr val="accent4">
                    <a:lumMod val="75000"/>
                  </a:schemeClr>
                </a:solidFill>
                <a:latin typeface="Arial Rounded MT Bold" panose="020F0704030504030204" pitchFamily="34" charset="77"/>
              </a:rPr>
              <a:t>Humanizing Data Literacy</a:t>
            </a:r>
          </a:p>
        </p:txBody>
      </p:sp>
    </p:spTree>
    <p:extLst>
      <p:ext uri="{BB962C8B-B14F-4D97-AF65-F5344CB8AC3E}">
        <p14:creationId xmlns:p14="http://schemas.microsoft.com/office/powerpoint/2010/main" val="2559020221"/>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09ECE8F3-3097-524E-E558-0202EABFE4CC}"/>
              </a:ext>
            </a:extLst>
          </p:cNvPr>
          <p:cNvSpPr>
            <a:spLocks noChangeArrowheads="1"/>
          </p:cNvSpPr>
          <p:nvPr/>
        </p:nvSpPr>
        <p:spPr bwMode="auto">
          <a:xfrm>
            <a:off x="640079" y="2074363"/>
            <a:ext cx="3190941" cy="2709275"/>
          </a:xfrm>
          <a:prstGeom prst="ellipse">
            <a:avLst/>
          </a:prstGeom>
          <a:solidFill>
            <a:srgbClr val="262626"/>
          </a:solidFill>
          <a:ln w="174625" cmpd="thinThick">
            <a:solidFill>
              <a:srgbClr val="262626"/>
            </a:solid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marL="0" marR="0" lvl="0" indent="0" algn="ctr" fontAlgn="base">
              <a:lnSpc>
                <a:spcPct val="90000"/>
              </a:lnSpc>
              <a:spcBef>
                <a:spcPct val="0"/>
              </a:spcBef>
              <a:spcAft>
                <a:spcPts val="600"/>
              </a:spcAft>
              <a:buClrTx/>
              <a:buSzTx/>
              <a:tabLst/>
            </a:pPr>
            <a:r>
              <a:rPr lang="en-US" altLang="en-US" sz="2600" dirty="0">
                <a:solidFill>
                  <a:srgbClr val="FFFFFF"/>
                </a:solidFill>
                <a:latin typeface="+mj-lt"/>
                <a:ea typeface="+mj-ea"/>
                <a:cs typeface="+mj-cs"/>
              </a:rPr>
              <a:t>Library Data </a:t>
            </a:r>
            <a:r>
              <a:rPr kumimoji="0" lang="en-US" altLang="en-US" sz="2600" b="0" i="0" u="none" strike="noStrike" kern="1200" cap="none" normalizeH="0" baseline="0" dirty="0">
                <a:ln>
                  <a:noFill/>
                </a:ln>
                <a:solidFill>
                  <a:srgbClr val="FFFFFF"/>
                </a:solidFill>
                <a:effectLst/>
                <a:latin typeface="+mj-lt"/>
                <a:ea typeface="+mj-ea"/>
                <a:cs typeface="+mj-cs"/>
              </a:rPr>
              <a:t>Storytelling Insights</a:t>
            </a:r>
          </a:p>
          <a:p>
            <a:pPr marL="0" marR="0" lvl="0" indent="0" algn="ctr" fontAlgn="base">
              <a:lnSpc>
                <a:spcPct val="90000"/>
              </a:lnSpc>
              <a:spcBef>
                <a:spcPct val="0"/>
              </a:spcBef>
              <a:spcAft>
                <a:spcPts val="600"/>
              </a:spcAft>
              <a:buClrTx/>
              <a:buSzTx/>
              <a:tabLst/>
            </a:pPr>
            <a:endParaRPr kumimoji="0" lang="en-US" altLang="en-US" sz="2600" b="0" i="0" u="none" strike="noStrike" kern="1200" cap="none" normalizeH="0" baseline="0" dirty="0">
              <a:ln>
                <a:noFill/>
              </a:ln>
              <a:solidFill>
                <a:srgbClr val="FFFFFF"/>
              </a:solidFill>
              <a:effectLst/>
              <a:latin typeface="+mj-lt"/>
              <a:ea typeface="+mj-ea"/>
              <a:cs typeface="+mj-cs"/>
            </a:endParaRPr>
          </a:p>
        </p:txBody>
      </p:sp>
      <p:graphicFrame>
        <p:nvGraphicFramePr>
          <p:cNvPr id="2" name="Table 1">
            <a:extLst>
              <a:ext uri="{FF2B5EF4-FFF2-40B4-BE49-F238E27FC236}">
                <a16:creationId xmlns:a16="http://schemas.microsoft.com/office/drawing/2014/main" id="{F0C5ADEA-8F06-43BA-E69D-8AAADF0DDC23}"/>
              </a:ext>
            </a:extLst>
          </p:cNvPr>
          <p:cNvGraphicFramePr>
            <a:graphicFrameLocks noGrp="1"/>
          </p:cNvGraphicFramePr>
          <p:nvPr/>
        </p:nvGraphicFramePr>
        <p:xfrm>
          <a:off x="4032514" y="961812"/>
          <a:ext cx="7519406" cy="5005150"/>
        </p:xfrm>
        <a:graphic>
          <a:graphicData uri="http://schemas.openxmlformats.org/drawingml/2006/table">
            <a:tbl>
              <a:tblPr firstRow="1" firstCol="1" bandRow="1">
                <a:tableStyleId>{8799B23B-EC83-4686-B30A-512413B5E67A}</a:tableStyleId>
              </a:tblPr>
              <a:tblGrid>
                <a:gridCol w="2552075">
                  <a:extLst>
                    <a:ext uri="{9D8B030D-6E8A-4147-A177-3AD203B41FA5}">
                      <a16:colId xmlns:a16="http://schemas.microsoft.com/office/drawing/2014/main" val="979367501"/>
                    </a:ext>
                  </a:extLst>
                </a:gridCol>
                <a:gridCol w="2548782">
                  <a:extLst>
                    <a:ext uri="{9D8B030D-6E8A-4147-A177-3AD203B41FA5}">
                      <a16:colId xmlns:a16="http://schemas.microsoft.com/office/drawing/2014/main" val="4246817395"/>
                    </a:ext>
                  </a:extLst>
                </a:gridCol>
                <a:gridCol w="2418549">
                  <a:extLst>
                    <a:ext uri="{9D8B030D-6E8A-4147-A177-3AD203B41FA5}">
                      <a16:colId xmlns:a16="http://schemas.microsoft.com/office/drawing/2014/main" val="4035085854"/>
                    </a:ext>
                  </a:extLst>
                </a:gridCol>
              </a:tblGrid>
              <a:tr h="423392">
                <a:tc>
                  <a:txBody>
                    <a:bodyPr/>
                    <a:lstStyle/>
                    <a:p>
                      <a:pPr marL="0" marR="0" algn="l" fontAlgn="t">
                        <a:spcBef>
                          <a:spcPts val="0"/>
                        </a:spcBef>
                        <a:spcAft>
                          <a:spcPts val="0"/>
                        </a:spcAft>
                      </a:pPr>
                      <a:r>
                        <a:rPr lang="en-US" sz="1600" b="1" u="none" strike="noStrike">
                          <a:effectLst/>
                        </a:rPr>
                        <a:t>Cases</a:t>
                      </a:r>
                      <a:endParaRPr lang="en-US" sz="2400" b="0" i="0" u="none" strike="noStrike">
                        <a:effectLst/>
                        <a:latin typeface="Arial" panose="020B0604020202020204" pitchFamily="34" charset="0"/>
                      </a:endParaRPr>
                    </a:p>
                  </a:txBody>
                  <a:tcPr marL="71083" marR="71083" marT="9873" marB="0"/>
                </a:tc>
                <a:tc>
                  <a:txBody>
                    <a:bodyPr/>
                    <a:lstStyle/>
                    <a:p>
                      <a:pPr marL="0" marR="0" algn="l" fontAlgn="t">
                        <a:spcBef>
                          <a:spcPts val="0"/>
                        </a:spcBef>
                        <a:spcAft>
                          <a:spcPts val="0"/>
                        </a:spcAft>
                      </a:pPr>
                      <a:r>
                        <a:rPr lang="en-US" sz="1600" b="1" u="none" strike="noStrike">
                          <a:effectLst/>
                        </a:rPr>
                        <a:t>Insights from Triangle</a:t>
                      </a:r>
                      <a:endParaRPr lang="en-US" sz="2400" b="0" i="0" u="none" strike="noStrike">
                        <a:effectLst/>
                        <a:latin typeface="Arial" panose="020B0604020202020204" pitchFamily="34" charset="0"/>
                      </a:endParaRPr>
                    </a:p>
                  </a:txBody>
                  <a:tcPr marL="71083" marR="71083" marT="9873" marB="0"/>
                </a:tc>
                <a:tc>
                  <a:txBody>
                    <a:bodyPr/>
                    <a:lstStyle/>
                    <a:p>
                      <a:pPr marL="0" marR="0" algn="l" fontAlgn="t">
                        <a:spcBef>
                          <a:spcPts val="0"/>
                        </a:spcBef>
                        <a:spcAft>
                          <a:spcPts val="0"/>
                        </a:spcAft>
                      </a:pPr>
                      <a:r>
                        <a:rPr lang="en-US" sz="1600" b="1" u="none" strike="noStrike" dirty="0">
                          <a:effectLst/>
                        </a:rPr>
                        <a:t>Insights from Narrative Structure</a:t>
                      </a:r>
                      <a:endParaRPr lang="en-US" sz="2400" b="0" i="0" u="none" strike="noStrike" dirty="0">
                        <a:effectLst/>
                        <a:latin typeface="Arial" panose="020B0604020202020204" pitchFamily="34" charset="0"/>
                      </a:endParaRPr>
                    </a:p>
                  </a:txBody>
                  <a:tcPr marL="71083" marR="71083" marT="9873" marB="0"/>
                </a:tc>
                <a:extLst>
                  <a:ext uri="{0D108BD9-81ED-4DB2-BD59-A6C34878D82A}">
                    <a16:rowId xmlns:a16="http://schemas.microsoft.com/office/drawing/2014/main" val="205579577"/>
                  </a:ext>
                </a:extLst>
              </a:tr>
              <a:tr h="1185138">
                <a:tc>
                  <a:txBody>
                    <a:bodyPr/>
                    <a:lstStyle/>
                    <a:p>
                      <a:pPr marL="0" marR="0" algn="l" fontAlgn="t">
                        <a:spcBef>
                          <a:spcPts val="0"/>
                        </a:spcBef>
                        <a:spcAft>
                          <a:spcPts val="0"/>
                        </a:spcAft>
                      </a:pPr>
                      <a:endParaRPr lang="en-US" sz="2000" b="0" i="0" u="none" strike="noStrike" dirty="0">
                        <a:effectLst/>
                        <a:latin typeface="Arial" panose="020B0604020202020204" pitchFamily="34" charset="0"/>
                      </a:endParaRPr>
                    </a:p>
                  </a:txBody>
                  <a:tcPr marL="71083" marR="71083" marT="9873" marB="0"/>
                </a:tc>
                <a:tc>
                  <a:txBody>
                    <a:bodyPr/>
                    <a:lstStyle/>
                    <a:p>
                      <a:pPr marL="0" marR="0" algn="l" fontAlgn="t">
                        <a:spcBef>
                          <a:spcPts val="0"/>
                        </a:spcBef>
                        <a:spcAft>
                          <a:spcPts val="0"/>
                        </a:spcAft>
                      </a:pPr>
                      <a:endParaRPr lang="en-US" sz="2000" b="0" i="0" u="none" strike="noStrike" dirty="0">
                        <a:effectLst/>
                        <a:latin typeface="Arial" panose="020B0604020202020204" pitchFamily="34" charset="0"/>
                      </a:endParaRPr>
                    </a:p>
                  </a:txBody>
                  <a:tcPr marL="71083" marR="71083" marT="9873" marB="0"/>
                </a:tc>
                <a:tc>
                  <a:txBody>
                    <a:bodyPr/>
                    <a:lstStyle/>
                    <a:p>
                      <a:pPr marL="0" marR="0" algn="l" fontAlgn="t">
                        <a:spcBef>
                          <a:spcPts val="0"/>
                        </a:spcBef>
                        <a:spcAft>
                          <a:spcPts val="0"/>
                        </a:spcAft>
                      </a:pPr>
                      <a:endParaRPr lang="en-US" sz="2000" b="0" i="0" u="none" strike="noStrike" dirty="0">
                        <a:effectLst/>
                        <a:latin typeface="Arial" panose="020B0604020202020204" pitchFamily="34" charset="0"/>
                      </a:endParaRPr>
                    </a:p>
                  </a:txBody>
                  <a:tcPr marL="71083" marR="71083" marT="9873" marB="0"/>
                </a:tc>
                <a:extLst>
                  <a:ext uri="{0D108BD9-81ED-4DB2-BD59-A6C34878D82A}">
                    <a16:rowId xmlns:a16="http://schemas.microsoft.com/office/drawing/2014/main" val="29573968"/>
                  </a:ext>
                </a:extLst>
              </a:tr>
              <a:tr h="1375575">
                <a:tc>
                  <a:txBody>
                    <a:bodyPr/>
                    <a:lstStyle/>
                    <a:p>
                      <a:pPr marL="0" marR="0" algn="l" fontAlgn="t">
                        <a:spcBef>
                          <a:spcPts val="0"/>
                        </a:spcBef>
                        <a:spcAft>
                          <a:spcPts val="0"/>
                        </a:spcAft>
                      </a:pPr>
                      <a:endParaRPr lang="en-US" sz="2000" b="0" i="0" u="none" strike="noStrike" dirty="0">
                        <a:effectLst/>
                        <a:latin typeface="Arial" panose="020B0604020202020204" pitchFamily="34" charset="0"/>
                      </a:endParaRPr>
                    </a:p>
                  </a:txBody>
                  <a:tcPr marL="71083" marR="71083" marT="9873" marB="0"/>
                </a:tc>
                <a:tc>
                  <a:txBody>
                    <a:bodyPr/>
                    <a:lstStyle/>
                    <a:p>
                      <a:pPr marL="0" marR="0" algn="l" fontAlgn="t">
                        <a:spcBef>
                          <a:spcPts val="0"/>
                        </a:spcBef>
                        <a:spcAft>
                          <a:spcPts val="0"/>
                        </a:spcAft>
                      </a:pPr>
                      <a:endParaRPr lang="en-US" sz="2000" b="0" i="0" u="none" strike="noStrike" dirty="0">
                        <a:effectLst/>
                        <a:latin typeface="Arial" panose="020B0604020202020204" pitchFamily="34" charset="0"/>
                      </a:endParaRPr>
                    </a:p>
                  </a:txBody>
                  <a:tcPr marL="71083" marR="71083" marT="9873" marB="0"/>
                </a:tc>
                <a:tc>
                  <a:txBody>
                    <a:bodyPr/>
                    <a:lstStyle/>
                    <a:p>
                      <a:pPr marL="0" marR="0" algn="l" fontAlgn="t">
                        <a:spcBef>
                          <a:spcPts val="0"/>
                        </a:spcBef>
                        <a:spcAft>
                          <a:spcPts val="0"/>
                        </a:spcAft>
                      </a:pPr>
                      <a:endParaRPr lang="en-US" sz="2000" b="0" i="0" u="none" strike="noStrike">
                        <a:effectLst/>
                        <a:latin typeface="Arial" panose="020B0604020202020204" pitchFamily="34" charset="0"/>
                      </a:endParaRPr>
                    </a:p>
                  </a:txBody>
                  <a:tcPr marL="71083" marR="71083" marT="9873" marB="0"/>
                </a:tc>
                <a:extLst>
                  <a:ext uri="{0D108BD9-81ED-4DB2-BD59-A6C34878D82A}">
                    <a16:rowId xmlns:a16="http://schemas.microsoft.com/office/drawing/2014/main" val="3206543562"/>
                  </a:ext>
                </a:extLst>
              </a:tr>
              <a:tr h="1946884">
                <a:tc>
                  <a:txBody>
                    <a:bodyPr/>
                    <a:lstStyle/>
                    <a:p>
                      <a:pPr marL="0" marR="0" algn="l" fontAlgn="t">
                        <a:spcBef>
                          <a:spcPts val="0"/>
                        </a:spcBef>
                        <a:spcAft>
                          <a:spcPts val="0"/>
                        </a:spcAft>
                      </a:pPr>
                      <a:endParaRPr lang="en-US" sz="2000" b="0" i="0" u="none" strike="noStrike" dirty="0">
                        <a:effectLst/>
                        <a:latin typeface="Arial" panose="020B0604020202020204" pitchFamily="34" charset="0"/>
                      </a:endParaRPr>
                    </a:p>
                  </a:txBody>
                  <a:tcPr marL="71083" marR="71083" marT="9873" marB="0"/>
                </a:tc>
                <a:tc>
                  <a:txBody>
                    <a:bodyPr/>
                    <a:lstStyle/>
                    <a:p>
                      <a:pPr marL="0" marR="0" algn="l" fontAlgn="t">
                        <a:spcBef>
                          <a:spcPts val="0"/>
                        </a:spcBef>
                        <a:spcAft>
                          <a:spcPts val="0"/>
                        </a:spcAft>
                      </a:pPr>
                      <a:endParaRPr lang="en-US" sz="2000" b="0" i="0" u="none" strike="noStrike" dirty="0">
                        <a:effectLst/>
                        <a:latin typeface="Arial" panose="020B0604020202020204" pitchFamily="34" charset="0"/>
                      </a:endParaRPr>
                    </a:p>
                  </a:txBody>
                  <a:tcPr marL="71083" marR="71083" marT="9873" marB="0"/>
                </a:tc>
                <a:tc>
                  <a:txBody>
                    <a:bodyPr/>
                    <a:lstStyle/>
                    <a:p>
                      <a:pPr marL="0" marR="0" algn="l" fontAlgn="t">
                        <a:spcBef>
                          <a:spcPts val="0"/>
                        </a:spcBef>
                        <a:spcAft>
                          <a:spcPts val="0"/>
                        </a:spcAft>
                      </a:pPr>
                      <a:endParaRPr lang="en-US" sz="2000" b="0" i="0" u="none" strike="noStrike" dirty="0">
                        <a:effectLst/>
                        <a:latin typeface="Arial" panose="020B0604020202020204" pitchFamily="34" charset="0"/>
                      </a:endParaRPr>
                    </a:p>
                  </a:txBody>
                  <a:tcPr marL="71083" marR="71083" marT="9873" marB="0"/>
                </a:tc>
                <a:extLst>
                  <a:ext uri="{0D108BD9-81ED-4DB2-BD59-A6C34878D82A}">
                    <a16:rowId xmlns:a16="http://schemas.microsoft.com/office/drawing/2014/main" val="3626084392"/>
                  </a:ext>
                </a:extLst>
              </a:tr>
            </a:tbl>
          </a:graphicData>
        </a:graphic>
      </p:graphicFrame>
    </p:spTree>
    <p:extLst>
      <p:ext uri="{BB962C8B-B14F-4D97-AF65-F5344CB8AC3E}">
        <p14:creationId xmlns:p14="http://schemas.microsoft.com/office/powerpoint/2010/main" val="2284881915"/>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09ECE8F3-3097-524E-E558-0202EABFE4CC}"/>
              </a:ext>
            </a:extLst>
          </p:cNvPr>
          <p:cNvSpPr>
            <a:spLocks noChangeArrowheads="1"/>
          </p:cNvSpPr>
          <p:nvPr/>
        </p:nvSpPr>
        <p:spPr bwMode="auto">
          <a:xfrm>
            <a:off x="640080" y="2074363"/>
            <a:ext cx="2752354" cy="2709275"/>
          </a:xfrm>
          <a:prstGeom prst="ellipse">
            <a:avLst/>
          </a:prstGeom>
          <a:solidFill>
            <a:srgbClr val="262626"/>
          </a:solidFill>
          <a:ln w="174625" cmpd="thinThick">
            <a:solidFill>
              <a:srgbClr val="262626"/>
            </a:solid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marL="0" marR="0" lvl="0" indent="0" algn="ctr" fontAlgn="base">
              <a:lnSpc>
                <a:spcPct val="90000"/>
              </a:lnSpc>
              <a:spcBef>
                <a:spcPct val="0"/>
              </a:spcBef>
              <a:spcAft>
                <a:spcPts val="600"/>
              </a:spcAft>
              <a:buClrTx/>
              <a:buSzTx/>
              <a:tabLst/>
            </a:pPr>
            <a:r>
              <a:rPr kumimoji="0" lang="en-US" altLang="en-US" sz="2600" b="0" i="0" u="none" strike="noStrike" kern="1200" cap="none" normalizeH="0" baseline="0" dirty="0">
                <a:ln>
                  <a:noFill/>
                </a:ln>
                <a:solidFill>
                  <a:srgbClr val="FFFFFF"/>
                </a:solidFill>
                <a:effectLst/>
                <a:latin typeface="+mj-lt"/>
                <a:ea typeface="+mj-ea"/>
                <a:cs typeface="+mj-cs"/>
              </a:rPr>
              <a:t>Storytelling Insights</a:t>
            </a:r>
          </a:p>
          <a:p>
            <a:pPr marL="0" marR="0" lvl="0" indent="0" algn="ctr" fontAlgn="base">
              <a:lnSpc>
                <a:spcPct val="90000"/>
              </a:lnSpc>
              <a:spcBef>
                <a:spcPct val="0"/>
              </a:spcBef>
              <a:spcAft>
                <a:spcPts val="600"/>
              </a:spcAft>
              <a:buClrTx/>
              <a:buSzTx/>
              <a:tabLst/>
            </a:pPr>
            <a:endParaRPr kumimoji="0" lang="en-US" altLang="en-US" sz="2600" b="0" i="0" u="none" strike="noStrike" kern="1200" cap="none" normalizeH="0" baseline="0" dirty="0">
              <a:ln>
                <a:noFill/>
              </a:ln>
              <a:solidFill>
                <a:srgbClr val="FFFFFF"/>
              </a:solidFill>
              <a:effectLst/>
              <a:latin typeface="+mj-lt"/>
              <a:ea typeface="+mj-ea"/>
              <a:cs typeface="+mj-cs"/>
            </a:endParaRPr>
          </a:p>
        </p:txBody>
      </p:sp>
      <p:graphicFrame>
        <p:nvGraphicFramePr>
          <p:cNvPr id="2" name="Table 1">
            <a:extLst>
              <a:ext uri="{FF2B5EF4-FFF2-40B4-BE49-F238E27FC236}">
                <a16:creationId xmlns:a16="http://schemas.microsoft.com/office/drawing/2014/main" id="{F0C5ADEA-8F06-43BA-E69D-8AAADF0DDC23}"/>
              </a:ext>
            </a:extLst>
          </p:cNvPr>
          <p:cNvGraphicFramePr>
            <a:graphicFrameLocks noGrp="1"/>
          </p:cNvGraphicFramePr>
          <p:nvPr/>
        </p:nvGraphicFramePr>
        <p:xfrm>
          <a:off x="4032514" y="961812"/>
          <a:ext cx="7519406" cy="5110045"/>
        </p:xfrm>
        <a:graphic>
          <a:graphicData uri="http://schemas.openxmlformats.org/drawingml/2006/table">
            <a:tbl>
              <a:tblPr firstRow="1" firstCol="1" bandRow="1">
                <a:tableStyleId>{8799B23B-EC83-4686-B30A-512413B5E67A}</a:tableStyleId>
              </a:tblPr>
              <a:tblGrid>
                <a:gridCol w="2552075">
                  <a:extLst>
                    <a:ext uri="{9D8B030D-6E8A-4147-A177-3AD203B41FA5}">
                      <a16:colId xmlns:a16="http://schemas.microsoft.com/office/drawing/2014/main" val="979367501"/>
                    </a:ext>
                  </a:extLst>
                </a:gridCol>
                <a:gridCol w="2548782">
                  <a:extLst>
                    <a:ext uri="{9D8B030D-6E8A-4147-A177-3AD203B41FA5}">
                      <a16:colId xmlns:a16="http://schemas.microsoft.com/office/drawing/2014/main" val="4246817395"/>
                    </a:ext>
                  </a:extLst>
                </a:gridCol>
                <a:gridCol w="2418549">
                  <a:extLst>
                    <a:ext uri="{9D8B030D-6E8A-4147-A177-3AD203B41FA5}">
                      <a16:colId xmlns:a16="http://schemas.microsoft.com/office/drawing/2014/main" val="4035085854"/>
                    </a:ext>
                  </a:extLst>
                </a:gridCol>
              </a:tblGrid>
              <a:tr h="423392">
                <a:tc>
                  <a:txBody>
                    <a:bodyPr/>
                    <a:lstStyle/>
                    <a:p>
                      <a:pPr marL="0" marR="0" algn="l" fontAlgn="t">
                        <a:spcBef>
                          <a:spcPts val="0"/>
                        </a:spcBef>
                        <a:spcAft>
                          <a:spcPts val="0"/>
                        </a:spcAft>
                      </a:pPr>
                      <a:r>
                        <a:rPr lang="en-US" sz="1600" b="1" u="none" strike="noStrike">
                          <a:effectLst/>
                        </a:rPr>
                        <a:t>Cases</a:t>
                      </a:r>
                      <a:endParaRPr lang="en-US" sz="2400" b="0" i="0" u="none" strike="noStrike">
                        <a:effectLst/>
                        <a:latin typeface="Arial" panose="020B0604020202020204" pitchFamily="34" charset="0"/>
                      </a:endParaRPr>
                    </a:p>
                  </a:txBody>
                  <a:tcPr marL="71083" marR="71083" marT="9873" marB="0"/>
                </a:tc>
                <a:tc>
                  <a:txBody>
                    <a:bodyPr/>
                    <a:lstStyle/>
                    <a:p>
                      <a:pPr marL="0" marR="0" algn="l" fontAlgn="t">
                        <a:spcBef>
                          <a:spcPts val="0"/>
                        </a:spcBef>
                        <a:spcAft>
                          <a:spcPts val="0"/>
                        </a:spcAft>
                      </a:pPr>
                      <a:r>
                        <a:rPr lang="en-US" sz="1600" b="1" u="none" strike="noStrike">
                          <a:effectLst/>
                        </a:rPr>
                        <a:t>Insights from Triangle</a:t>
                      </a:r>
                      <a:endParaRPr lang="en-US" sz="2400" b="0" i="0" u="none" strike="noStrike">
                        <a:effectLst/>
                        <a:latin typeface="Arial" panose="020B0604020202020204" pitchFamily="34" charset="0"/>
                      </a:endParaRPr>
                    </a:p>
                  </a:txBody>
                  <a:tcPr marL="71083" marR="71083" marT="9873" marB="0"/>
                </a:tc>
                <a:tc>
                  <a:txBody>
                    <a:bodyPr/>
                    <a:lstStyle/>
                    <a:p>
                      <a:pPr marL="0" marR="0" algn="l" fontAlgn="t">
                        <a:spcBef>
                          <a:spcPts val="0"/>
                        </a:spcBef>
                        <a:spcAft>
                          <a:spcPts val="0"/>
                        </a:spcAft>
                      </a:pPr>
                      <a:r>
                        <a:rPr lang="en-US" sz="1600" b="1" u="none" strike="noStrike" dirty="0">
                          <a:effectLst/>
                        </a:rPr>
                        <a:t>Insights from Narrative Structure</a:t>
                      </a:r>
                      <a:endParaRPr lang="en-US" sz="2400" b="0" i="0" u="none" strike="noStrike" dirty="0">
                        <a:effectLst/>
                        <a:latin typeface="Arial" panose="020B0604020202020204" pitchFamily="34" charset="0"/>
                      </a:endParaRPr>
                    </a:p>
                  </a:txBody>
                  <a:tcPr marL="71083" marR="71083" marT="9873" marB="0"/>
                </a:tc>
                <a:extLst>
                  <a:ext uri="{0D108BD9-81ED-4DB2-BD59-A6C34878D82A}">
                    <a16:rowId xmlns:a16="http://schemas.microsoft.com/office/drawing/2014/main" val="205579577"/>
                  </a:ext>
                </a:extLst>
              </a:tr>
              <a:tr h="1185138">
                <a:tc>
                  <a:txBody>
                    <a:bodyPr/>
                    <a:lstStyle/>
                    <a:p>
                      <a:pPr marL="0" marR="0" algn="l" fontAlgn="t">
                        <a:spcBef>
                          <a:spcPts val="0"/>
                        </a:spcBef>
                        <a:spcAft>
                          <a:spcPts val="0"/>
                        </a:spcAft>
                      </a:pPr>
                      <a:r>
                        <a:rPr lang="en-US" sz="1400" b="0" u="none" strike="noStrike">
                          <a:effectLst/>
                        </a:rPr>
                        <a:t>Medicine Misuse: Desperation and Ivermectin</a:t>
                      </a:r>
                      <a:endParaRPr lang="en-US" sz="2000" b="0" i="0" u="none" strike="noStrike">
                        <a:effectLst/>
                        <a:latin typeface="Arial" panose="020B0604020202020204" pitchFamily="34" charset="0"/>
                      </a:endParaRPr>
                    </a:p>
                  </a:txBody>
                  <a:tcPr marL="71083" marR="71083" marT="9873" marB="0"/>
                </a:tc>
                <a:tc>
                  <a:txBody>
                    <a:bodyPr/>
                    <a:lstStyle/>
                    <a:p>
                      <a:pPr marL="0" marR="0" algn="l" fontAlgn="t">
                        <a:spcBef>
                          <a:spcPts val="0"/>
                        </a:spcBef>
                        <a:spcAft>
                          <a:spcPts val="0"/>
                        </a:spcAft>
                      </a:pPr>
                      <a:r>
                        <a:rPr lang="en-US" sz="1400" b="0" u="none" strike="noStrike">
                          <a:effectLst/>
                        </a:rPr>
                        <a:t>Teller allies with audience against “them” and “what they’re not telling you”</a:t>
                      </a:r>
                      <a:endParaRPr lang="en-US" sz="2000" b="0" u="none" strike="noStrike">
                        <a:effectLst/>
                      </a:endParaRPr>
                    </a:p>
                    <a:p>
                      <a:pPr marL="0" marR="0" algn="l" fontAlgn="t">
                        <a:spcBef>
                          <a:spcPts val="0"/>
                        </a:spcBef>
                        <a:spcAft>
                          <a:spcPts val="0"/>
                        </a:spcAft>
                      </a:pPr>
                      <a:r>
                        <a:rPr lang="en-US" sz="1400" b="0" u="none" strike="noStrike">
                          <a:effectLst/>
                        </a:rPr>
                        <a:t> </a:t>
                      </a:r>
                      <a:endParaRPr lang="en-US" sz="2000" b="0" u="none" strike="noStrike">
                        <a:effectLst/>
                      </a:endParaRPr>
                    </a:p>
                    <a:p>
                      <a:pPr marL="0" marR="0" algn="l" fontAlgn="t">
                        <a:spcBef>
                          <a:spcPts val="0"/>
                        </a:spcBef>
                        <a:spcAft>
                          <a:spcPts val="0"/>
                        </a:spcAft>
                      </a:pPr>
                      <a:r>
                        <a:rPr lang="en-US" sz="1400" b="0" u="none" strike="noStrike">
                          <a:effectLst/>
                        </a:rPr>
                        <a:t>“Secret” revealed to audience, aura of mystery</a:t>
                      </a:r>
                      <a:endParaRPr lang="en-US" sz="2000" b="0" i="0" u="none" strike="noStrike">
                        <a:effectLst/>
                        <a:latin typeface="Arial" panose="020B0604020202020204" pitchFamily="34" charset="0"/>
                      </a:endParaRPr>
                    </a:p>
                  </a:txBody>
                  <a:tcPr marL="71083" marR="71083" marT="9873" marB="0"/>
                </a:tc>
                <a:tc>
                  <a:txBody>
                    <a:bodyPr/>
                    <a:lstStyle/>
                    <a:p>
                      <a:pPr marL="0" marR="0" algn="l" fontAlgn="t">
                        <a:spcBef>
                          <a:spcPts val="0"/>
                        </a:spcBef>
                        <a:spcAft>
                          <a:spcPts val="0"/>
                        </a:spcAft>
                      </a:pPr>
                      <a:r>
                        <a:rPr lang="en-US" sz="1400" b="0" u="none" strike="noStrike">
                          <a:effectLst/>
                        </a:rPr>
                        <a:t>Transformation story, teller as “hero” revealing “truth”</a:t>
                      </a:r>
                      <a:endParaRPr lang="en-US" sz="2000" b="0" u="none" strike="noStrike">
                        <a:effectLst/>
                      </a:endParaRPr>
                    </a:p>
                    <a:p>
                      <a:pPr marL="0" marR="0" algn="l" fontAlgn="t">
                        <a:spcBef>
                          <a:spcPts val="0"/>
                        </a:spcBef>
                        <a:spcAft>
                          <a:spcPts val="0"/>
                        </a:spcAft>
                      </a:pPr>
                      <a:r>
                        <a:rPr lang="en-US" sz="1400" b="0" u="none" strike="noStrike">
                          <a:effectLst/>
                        </a:rPr>
                        <a:t> </a:t>
                      </a:r>
                      <a:endParaRPr lang="en-US" sz="2000" b="0" u="none" strike="noStrike">
                        <a:effectLst/>
                      </a:endParaRPr>
                    </a:p>
                    <a:p>
                      <a:pPr marL="0" marR="0" algn="l" fontAlgn="t">
                        <a:spcBef>
                          <a:spcPts val="0"/>
                        </a:spcBef>
                        <a:spcAft>
                          <a:spcPts val="0"/>
                        </a:spcAft>
                      </a:pPr>
                      <a:r>
                        <a:rPr lang="en-US" sz="1400" b="0" u="none" strike="noStrike">
                          <a:effectLst/>
                        </a:rPr>
                        <a:t>discovery narrative, revealing something everyday with hidden uses</a:t>
                      </a:r>
                      <a:endParaRPr lang="en-US" sz="2000" b="0" i="0" u="none" strike="noStrike">
                        <a:effectLst/>
                        <a:latin typeface="Arial" panose="020B0604020202020204" pitchFamily="34" charset="0"/>
                      </a:endParaRPr>
                    </a:p>
                  </a:txBody>
                  <a:tcPr marL="71083" marR="71083" marT="9873" marB="0"/>
                </a:tc>
                <a:extLst>
                  <a:ext uri="{0D108BD9-81ED-4DB2-BD59-A6C34878D82A}">
                    <a16:rowId xmlns:a16="http://schemas.microsoft.com/office/drawing/2014/main" val="29573968"/>
                  </a:ext>
                </a:extLst>
              </a:tr>
              <a:tr h="1375575">
                <a:tc>
                  <a:txBody>
                    <a:bodyPr/>
                    <a:lstStyle/>
                    <a:p>
                      <a:pPr marL="0" marR="0" algn="l" fontAlgn="t">
                        <a:spcBef>
                          <a:spcPts val="0"/>
                        </a:spcBef>
                        <a:spcAft>
                          <a:spcPts val="0"/>
                        </a:spcAft>
                      </a:pPr>
                      <a:r>
                        <a:rPr lang="en-US" sz="1400" b="0" u="none" strike="noStrike" dirty="0">
                          <a:effectLst/>
                        </a:rPr>
                        <a:t>Exploiting Vaccine Hesitancy: Faked Magnetism</a:t>
                      </a:r>
                      <a:endParaRPr lang="en-US" sz="2000" b="0" i="0" u="none" strike="noStrike" dirty="0">
                        <a:effectLst/>
                        <a:latin typeface="Arial" panose="020B0604020202020204" pitchFamily="34" charset="0"/>
                      </a:endParaRPr>
                    </a:p>
                  </a:txBody>
                  <a:tcPr marL="71083" marR="71083" marT="9873" marB="0"/>
                </a:tc>
                <a:tc>
                  <a:txBody>
                    <a:bodyPr/>
                    <a:lstStyle/>
                    <a:p>
                      <a:pPr marL="0" marR="0" algn="l" fontAlgn="t">
                        <a:spcBef>
                          <a:spcPts val="0"/>
                        </a:spcBef>
                        <a:spcAft>
                          <a:spcPts val="0"/>
                        </a:spcAft>
                      </a:pPr>
                      <a:r>
                        <a:rPr lang="en-US" sz="1400" b="0" u="none" strike="noStrike" dirty="0">
                          <a:effectLst/>
                        </a:rPr>
                        <a:t>Teller uses shock based on trickery to activate audience emotionally to resist</a:t>
                      </a:r>
                      <a:endParaRPr lang="en-US" sz="2000" b="0" u="none" strike="noStrike" dirty="0">
                        <a:effectLst/>
                      </a:endParaRPr>
                    </a:p>
                    <a:p>
                      <a:pPr marL="0" marR="0" algn="l" fontAlgn="t">
                        <a:spcBef>
                          <a:spcPts val="0"/>
                        </a:spcBef>
                        <a:spcAft>
                          <a:spcPts val="0"/>
                        </a:spcAft>
                      </a:pPr>
                      <a:r>
                        <a:rPr lang="en-US" sz="1400" b="0" u="none" strike="noStrike" dirty="0">
                          <a:effectLst/>
                        </a:rPr>
                        <a:t> </a:t>
                      </a:r>
                      <a:endParaRPr lang="en-US" sz="2000" b="0" u="none" strike="noStrike" dirty="0">
                        <a:effectLst/>
                      </a:endParaRPr>
                    </a:p>
                    <a:p>
                      <a:pPr marL="0" marR="0" algn="l" fontAlgn="t">
                        <a:spcBef>
                          <a:spcPts val="0"/>
                        </a:spcBef>
                        <a:spcAft>
                          <a:spcPts val="0"/>
                        </a:spcAft>
                      </a:pPr>
                      <a:r>
                        <a:rPr lang="en-US" sz="1400" b="0" u="none" strike="noStrike" dirty="0">
                          <a:effectLst/>
                        </a:rPr>
                        <a:t>If audience trusts teller, then likelihood of retelling increases</a:t>
                      </a:r>
                      <a:endParaRPr lang="en-US" sz="2000" b="0" i="0" u="none" strike="noStrike" dirty="0">
                        <a:effectLst/>
                        <a:latin typeface="Arial" panose="020B0604020202020204" pitchFamily="34" charset="0"/>
                      </a:endParaRPr>
                    </a:p>
                  </a:txBody>
                  <a:tcPr marL="71083" marR="71083" marT="9873" marB="0"/>
                </a:tc>
                <a:tc>
                  <a:txBody>
                    <a:bodyPr/>
                    <a:lstStyle/>
                    <a:p>
                      <a:pPr marL="0" marR="0" algn="l" fontAlgn="t">
                        <a:spcBef>
                          <a:spcPts val="0"/>
                        </a:spcBef>
                        <a:spcAft>
                          <a:spcPts val="0"/>
                        </a:spcAft>
                      </a:pPr>
                      <a:r>
                        <a:rPr lang="en-US" sz="1400" b="0" u="none" strike="noStrike">
                          <a:effectLst/>
                        </a:rPr>
                        <a:t>Continuity story, in that the underlying message is to focus on maintaining the status quo despite disruption</a:t>
                      </a:r>
                      <a:endParaRPr lang="en-US" sz="2000" b="0" i="0" u="none" strike="noStrike">
                        <a:effectLst/>
                        <a:latin typeface="Arial" panose="020B0604020202020204" pitchFamily="34" charset="0"/>
                      </a:endParaRPr>
                    </a:p>
                  </a:txBody>
                  <a:tcPr marL="71083" marR="71083" marT="9873" marB="0"/>
                </a:tc>
                <a:extLst>
                  <a:ext uri="{0D108BD9-81ED-4DB2-BD59-A6C34878D82A}">
                    <a16:rowId xmlns:a16="http://schemas.microsoft.com/office/drawing/2014/main" val="3206543562"/>
                  </a:ext>
                </a:extLst>
              </a:tr>
              <a:tr h="1946884">
                <a:tc>
                  <a:txBody>
                    <a:bodyPr/>
                    <a:lstStyle/>
                    <a:p>
                      <a:pPr marL="0" marR="0" algn="l" fontAlgn="t">
                        <a:spcBef>
                          <a:spcPts val="0"/>
                        </a:spcBef>
                        <a:spcAft>
                          <a:spcPts val="0"/>
                        </a:spcAft>
                      </a:pPr>
                      <a:r>
                        <a:rPr lang="en-US" sz="1400" b="0" u="none" strike="noStrike">
                          <a:effectLst/>
                        </a:rPr>
                        <a:t>Aftermath of Medical Racism: Vaccine Questioning</a:t>
                      </a:r>
                      <a:endParaRPr lang="en-US" sz="2000" b="0" i="0" u="none" strike="noStrike">
                        <a:effectLst/>
                        <a:latin typeface="Arial" panose="020B0604020202020204" pitchFamily="34" charset="0"/>
                      </a:endParaRPr>
                    </a:p>
                  </a:txBody>
                  <a:tcPr marL="71083" marR="71083" marT="9873" marB="0"/>
                </a:tc>
                <a:tc>
                  <a:txBody>
                    <a:bodyPr/>
                    <a:lstStyle/>
                    <a:p>
                      <a:pPr marL="0" marR="0" algn="l" fontAlgn="t">
                        <a:spcBef>
                          <a:spcPts val="0"/>
                        </a:spcBef>
                        <a:spcAft>
                          <a:spcPts val="0"/>
                        </a:spcAft>
                      </a:pPr>
                      <a:r>
                        <a:rPr lang="en-US" sz="1400" b="0" u="none" strike="noStrike" dirty="0">
                          <a:effectLst/>
                        </a:rPr>
                        <a:t>Inherited information, teller and audience are insiders together as families who survived </a:t>
                      </a:r>
                      <a:endParaRPr lang="en-US" sz="2000" b="0" u="none" strike="noStrike" dirty="0">
                        <a:effectLst/>
                      </a:endParaRPr>
                    </a:p>
                    <a:p>
                      <a:pPr marL="0" marR="0" algn="l" fontAlgn="t">
                        <a:spcBef>
                          <a:spcPts val="0"/>
                        </a:spcBef>
                        <a:spcAft>
                          <a:spcPts val="0"/>
                        </a:spcAft>
                      </a:pPr>
                      <a:r>
                        <a:rPr lang="en-US" sz="1400" b="0" u="none" strike="noStrike" dirty="0">
                          <a:effectLst/>
                        </a:rPr>
                        <a:t> </a:t>
                      </a:r>
                      <a:endParaRPr lang="en-US" sz="2000" b="0" u="none" strike="noStrike" dirty="0">
                        <a:effectLst/>
                      </a:endParaRPr>
                    </a:p>
                    <a:p>
                      <a:pPr marL="0" marR="0" algn="l" fontAlgn="t">
                        <a:spcBef>
                          <a:spcPts val="0"/>
                        </a:spcBef>
                        <a:spcAft>
                          <a:spcPts val="0"/>
                        </a:spcAft>
                      </a:pPr>
                      <a:r>
                        <a:rPr lang="en-US" sz="1400" b="0" u="none" strike="noStrike" dirty="0">
                          <a:effectLst/>
                        </a:rPr>
                        <a:t>Governmental medical officials expect trust because of expertise and believe that more information is the answer</a:t>
                      </a:r>
                      <a:endParaRPr lang="en-US" sz="2000" b="0" i="0" u="none" strike="noStrike" dirty="0">
                        <a:effectLst/>
                        <a:latin typeface="Arial" panose="020B0604020202020204" pitchFamily="34" charset="0"/>
                      </a:endParaRPr>
                    </a:p>
                  </a:txBody>
                  <a:tcPr marL="71083" marR="71083" marT="9873" marB="0"/>
                </a:tc>
                <a:tc>
                  <a:txBody>
                    <a:bodyPr/>
                    <a:lstStyle/>
                    <a:p>
                      <a:pPr marL="0" marR="0" algn="l" fontAlgn="t">
                        <a:spcBef>
                          <a:spcPts val="0"/>
                        </a:spcBef>
                        <a:spcAft>
                          <a:spcPts val="0"/>
                        </a:spcAft>
                      </a:pPr>
                      <a:r>
                        <a:rPr lang="en-US" sz="1400" b="0" u="none" strike="noStrike" dirty="0">
                          <a:effectLst/>
                        </a:rPr>
                        <a:t>Transformation structure makes those survived despite terrible obstacles heroes</a:t>
                      </a:r>
                      <a:endParaRPr lang="en-US" sz="2000" b="0" u="none" strike="noStrike" dirty="0">
                        <a:effectLst/>
                      </a:endParaRPr>
                    </a:p>
                    <a:p>
                      <a:pPr marL="0" marR="0" algn="l" fontAlgn="t">
                        <a:spcBef>
                          <a:spcPts val="0"/>
                        </a:spcBef>
                        <a:spcAft>
                          <a:spcPts val="0"/>
                        </a:spcAft>
                      </a:pPr>
                      <a:r>
                        <a:rPr lang="en-US" sz="1400" b="0" u="none" strike="noStrike" dirty="0">
                          <a:effectLst/>
                        </a:rPr>
                        <a:t> </a:t>
                      </a:r>
                      <a:endParaRPr lang="en-US" sz="2000" b="0" u="none" strike="noStrike" dirty="0">
                        <a:effectLst/>
                      </a:endParaRPr>
                    </a:p>
                    <a:p>
                      <a:pPr marL="0" marR="0" algn="l" fontAlgn="t">
                        <a:spcBef>
                          <a:spcPts val="0"/>
                        </a:spcBef>
                        <a:spcAft>
                          <a:spcPts val="0"/>
                        </a:spcAft>
                      </a:pPr>
                      <a:r>
                        <a:rPr lang="en-US" sz="1400" b="0" u="none" strike="noStrike" dirty="0">
                          <a:effectLst/>
                        </a:rPr>
                        <a:t>Public health officials hope to tell a discovery narrative about the invention and value of vaccines</a:t>
                      </a:r>
                      <a:endParaRPr lang="en-US" sz="2000" b="0" i="0" u="none" strike="noStrike" dirty="0">
                        <a:effectLst/>
                        <a:latin typeface="Arial" panose="020B0604020202020204" pitchFamily="34" charset="0"/>
                      </a:endParaRPr>
                    </a:p>
                  </a:txBody>
                  <a:tcPr marL="71083" marR="71083" marT="9873" marB="0"/>
                </a:tc>
                <a:extLst>
                  <a:ext uri="{0D108BD9-81ED-4DB2-BD59-A6C34878D82A}">
                    <a16:rowId xmlns:a16="http://schemas.microsoft.com/office/drawing/2014/main" val="3626084392"/>
                  </a:ext>
                </a:extLst>
              </a:tr>
            </a:tbl>
          </a:graphicData>
        </a:graphic>
      </p:graphicFrame>
    </p:spTree>
    <p:extLst>
      <p:ext uri="{BB962C8B-B14F-4D97-AF65-F5344CB8AC3E}">
        <p14:creationId xmlns:p14="http://schemas.microsoft.com/office/powerpoint/2010/main" val="949226417"/>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09ECE8F3-3097-524E-E558-0202EABFE4CC}"/>
              </a:ext>
            </a:extLst>
          </p:cNvPr>
          <p:cNvSpPr>
            <a:spLocks noChangeArrowheads="1"/>
          </p:cNvSpPr>
          <p:nvPr/>
        </p:nvSpPr>
        <p:spPr bwMode="auto">
          <a:xfrm>
            <a:off x="640079" y="2074363"/>
            <a:ext cx="3190941" cy="2709275"/>
          </a:xfrm>
          <a:prstGeom prst="ellipse">
            <a:avLst/>
          </a:prstGeom>
          <a:solidFill>
            <a:srgbClr val="262626"/>
          </a:solidFill>
          <a:ln w="174625" cmpd="thinThick">
            <a:solidFill>
              <a:srgbClr val="262626"/>
            </a:solid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marL="0" marR="0" lvl="0" indent="0" algn="ctr" fontAlgn="base">
              <a:lnSpc>
                <a:spcPct val="90000"/>
              </a:lnSpc>
              <a:spcBef>
                <a:spcPct val="0"/>
              </a:spcBef>
              <a:spcAft>
                <a:spcPts val="600"/>
              </a:spcAft>
              <a:buClrTx/>
              <a:buSzTx/>
              <a:tabLst/>
            </a:pPr>
            <a:r>
              <a:rPr kumimoji="0" lang="en-US" altLang="en-US" sz="2600" b="0" i="0" u="none" strike="noStrike" kern="1200" cap="none" normalizeH="0" baseline="0" dirty="0" err="1">
                <a:ln>
                  <a:noFill/>
                </a:ln>
                <a:solidFill>
                  <a:srgbClr val="FFFFFF"/>
                </a:solidFill>
                <a:effectLst/>
                <a:latin typeface="+mj-lt"/>
                <a:ea typeface="+mj-ea"/>
                <a:cs typeface="+mj-cs"/>
              </a:rPr>
              <a:t>MisinformationStorytelling</a:t>
            </a:r>
            <a:r>
              <a:rPr kumimoji="0" lang="en-US" altLang="en-US" sz="2600" b="0" i="0" u="none" strike="noStrike" kern="1200" cap="none" normalizeH="0" baseline="0" dirty="0">
                <a:ln>
                  <a:noFill/>
                </a:ln>
                <a:solidFill>
                  <a:srgbClr val="FFFFFF"/>
                </a:solidFill>
                <a:effectLst/>
                <a:latin typeface="+mj-lt"/>
                <a:ea typeface="+mj-ea"/>
                <a:cs typeface="+mj-cs"/>
              </a:rPr>
              <a:t> Insights</a:t>
            </a:r>
          </a:p>
          <a:p>
            <a:pPr marL="0" marR="0" lvl="0" indent="0" algn="ctr" fontAlgn="base">
              <a:lnSpc>
                <a:spcPct val="90000"/>
              </a:lnSpc>
              <a:spcBef>
                <a:spcPct val="0"/>
              </a:spcBef>
              <a:spcAft>
                <a:spcPts val="600"/>
              </a:spcAft>
              <a:buClrTx/>
              <a:buSzTx/>
              <a:tabLst/>
            </a:pPr>
            <a:endParaRPr kumimoji="0" lang="en-US" altLang="en-US" sz="2600" b="0" i="0" u="none" strike="noStrike" kern="1200" cap="none" normalizeH="0" baseline="0" dirty="0">
              <a:ln>
                <a:noFill/>
              </a:ln>
              <a:solidFill>
                <a:srgbClr val="FFFFFF"/>
              </a:solidFill>
              <a:effectLst/>
              <a:latin typeface="+mj-lt"/>
              <a:ea typeface="+mj-ea"/>
              <a:cs typeface="+mj-cs"/>
            </a:endParaRPr>
          </a:p>
        </p:txBody>
      </p:sp>
      <p:graphicFrame>
        <p:nvGraphicFramePr>
          <p:cNvPr id="2" name="Table 1">
            <a:extLst>
              <a:ext uri="{FF2B5EF4-FFF2-40B4-BE49-F238E27FC236}">
                <a16:creationId xmlns:a16="http://schemas.microsoft.com/office/drawing/2014/main" id="{F0C5ADEA-8F06-43BA-E69D-8AAADF0DDC23}"/>
              </a:ext>
            </a:extLst>
          </p:cNvPr>
          <p:cNvGraphicFramePr>
            <a:graphicFrameLocks noGrp="1"/>
          </p:cNvGraphicFramePr>
          <p:nvPr/>
        </p:nvGraphicFramePr>
        <p:xfrm>
          <a:off x="4032514" y="961812"/>
          <a:ext cx="7519406" cy="5005150"/>
        </p:xfrm>
        <a:graphic>
          <a:graphicData uri="http://schemas.openxmlformats.org/drawingml/2006/table">
            <a:tbl>
              <a:tblPr firstRow="1" firstCol="1" bandRow="1">
                <a:tableStyleId>{8799B23B-EC83-4686-B30A-512413B5E67A}</a:tableStyleId>
              </a:tblPr>
              <a:tblGrid>
                <a:gridCol w="2552075">
                  <a:extLst>
                    <a:ext uri="{9D8B030D-6E8A-4147-A177-3AD203B41FA5}">
                      <a16:colId xmlns:a16="http://schemas.microsoft.com/office/drawing/2014/main" val="979367501"/>
                    </a:ext>
                  </a:extLst>
                </a:gridCol>
                <a:gridCol w="2548782">
                  <a:extLst>
                    <a:ext uri="{9D8B030D-6E8A-4147-A177-3AD203B41FA5}">
                      <a16:colId xmlns:a16="http://schemas.microsoft.com/office/drawing/2014/main" val="4246817395"/>
                    </a:ext>
                  </a:extLst>
                </a:gridCol>
                <a:gridCol w="2418549">
                  <a:extLst>
                    <a:ext uri="{9D8B030D-6E8A-4147-A177-3AD203B41FA5}">
                      <a16:colId xmlns:a16="http://schemas.microsoft.com/office/drawing/2014/main" val="4035085854"/>
                    </a:ext>
                  </a:extLst>
                </a:gridCol>
              </a:tblGrid>
              <a:tr h="423392">
                <a:tc>
                  <a:txBody>
                    <a:bodyPr/>
                    <a:lstStyle/>
                    <a:p>
                      <a:pPr marL="0" marR="0" algn="l" fontAlgn="t">
                        <a:spcBef>
                          <a:spcPts val="0"/>
                        </a:spcBef>
                        <a:spcAft>
                          <a:spcPts val="0"/>
                        </a:spcAft>
                      </a:pPr>
                      <a:r>
                        <a:rPr lang="en-US" sz="1600" b="1" u="none" strike="noStrike">
                          <a:effectLst/>
                        </a:rPr>
                        <a:t>Cases</a:t>
                      </a:r>
                      <a:endParaRPr lang="en-US" sz="2400" b="0" i="0" u="none" strike="noStrike">
                        <a:effectLst/>
                        <a:latin typeface="Arial" panose="020B0604020202020204" pitchFamily="34" charset="0"/>
                      </a:endParaRPr>
                    </a:p>
                  </a:txBody>
                  <a:tcPr marL="71083" marR="71083" marT="9873" marB="0"/>
                </a:tc>
                <a:tc>
                  <a:txBody>
                    <a:bodyPr/>
                    <a:lstStyle/>
                    <a:p>
                      <a:pPr marL="0" marR="0" algn="l" fontAlgn="t">
                        <a:spcBef>
                          <a:spcPts val="0"/>
                        </a:spcBef>
                        <a:spcAft>
                          <a:spcPts val="0"/>
                        </a:spcAft>
                      </a:pPr>
                      <a:r>
                        <a:rPr lang="en-US" sz="1600" b="1" u="none" strike="noStrike">
                          <a:effectLst/>
                        </a:rPr>
                        <a:t>Insights from Triangle</a:t>
                      </a:r>
                      <a:endParaRPr lang="en-US" sz="2400" b="0" i="0" u="none" strike="noStrike">
                        <a:effectLst/>
                        <a:latin typeface="Arial" panose="020B0604020202020204" pitchFamily="34" charset="0"/>
                      </a:endParaRPr>
                    </a:p>
                  </a:txBody>
                  <a:tcPr marL="71083" marR="71083" marT="9873" marB="0"/>
                </a:tc>
                <a:tc>
                  <a:txBody>
                    <a:bodyPr/>
                    <a:lstStyle/>
                    <a:p>
                      <a:pPr marL="0" marR="0" algn="l" fontAlgn="t">
                        <a:spcBef>
                          <a:spcPts val="0"/>
                        </a:spcBef>
                        <a:spcAft>
                          <a:spcPts val="0"/>
                        </a:spcAft>
                      </a:pPr>
                      <a:r>
                        <a:rPr lang="en-US" sz="1600" b="1" u="none" strike="noStrike" dirty="0">
                          <a:effectLst/>
                        </a:rPr>
                        <a:t>Insights from Narrative Structure</a:t>
                      </a:r>
                      <a:endParaRPr lang="en-US" sz="2400" b="0" i="0" u="none" strike="noStrike" dirty="0">
                        <a:effectLst/>
                        <a:latin typeface="Arial" panose="020B0604020202020204" pitchFamily="34" charset="0"/>
                      </a:endParaRPr>
                    </a:p>
                  </a:txBody>
                  <a:tcPr marL="71083" marR="71083" marT="9873" marB="0"/>
                </a:tc>
                <a:extLst>
                  <a:ext uri="{0D108BD9-81ED-4DB2-BD59-A6C34878D82A}">
                    <a16:rowId xmlns:a16="http://schemas.microsoft.com/office/drawing/2014/main" val="205579577"/>
                  </a:ext>
                </a:extLst>
              </a:tr>
              <a:tr h="1185138">
                <a:tc>
                  <a:txBody>
                    <a:bodyPr/>
                    <a:lstStyle/>
                    <a:p>
                      <a:pPr marL="0" marR="0" algn="l" fontAlgn="t">
                        <a:spcBef>
                          <a:spcPts val="0"/>
                        </a:spcBef>
                        <a:spcAft>
                          <a:spcPts val="0"/>
                        </a:spcAft>
                      </a:pPr>
                      <a:endParaRPr lang="en-US" sz="2000" b="0" i="0" u="none" strike="noStrike" dirty="0">
                        <a:effectLst/>
                        <a:latin typeface="Arial" panose="020B0604020202020204" pitchFamily="34" charset="0"/>
                      </a:endParaRPr>
                    </a:p>
                  </a:txBody>
                  <a:tcPr marL="71083" marR="71083" marT="9873" marB="0"/>
                </a:tc>
                <a:tc>
                  <a:txBody>
                    <a:bodyPr/>
                    <a:lstStyle/>
                    <a:p>
                      <a:pPr marL="0" marR="0" algn="l" fontAlgn="t">
                        <a:spcBef>
                          <a:spcPts val="0"/>
                        </a:spcBef>
                        <a:spcAft>
                          <a:spcPts val="0"/>
                        </a:spcAft>
                      </a:pPr>
                      <a:endParaRPr lang="en-US" sz="2000" b="0" i="0" u="none" strike="noStrike" dirty="0">
                        <a:effectLst/>
                        <a:latin typeface="Arial" panose="020B0604020202020204" pitchFamily="34" charset="0"/>
                      </a:endParaRPr>
                    </a:p>
                  </a:txBody>
                  <a:tcPr marL="71083" marR="71083" marT="9873" marB="0"/>
                </a:tc>
                <a:tc>
                  <a:txBody>
                    <a:bodyPr/>
                    <a:lstStyle/>
                    <a:p>
                      <a:pPr marL="0" marR="0" algn="l" fontAlgn="t">
                        <a:spcBef>
                          <a:spcPts val="0"/>
                        </a:spcBef>
                        <a:spcAft>
                          <a:spcPts val="0"/>
                        </a:spcAft>
                      </a:pPr>
                      <a:endParaRPr lang="en-US" sz="2000" b="0" i="0" u="none" strike="noStrike" dirty="0">
                        <a:effectLst/>
                        <a:latin typeface="Arial" panose="020B0604020202020204" pitchFamily="34" charset="0"/>
                      </a:endParaRPr>
                    </a:p>
                  </a:txBody>
                  <a:tcPr marL="71083" marR="71083" marT="9873" marB="0"/>
                </a:tc>
                <a:extLst>
                  <a:ext uri="{0D108BD9-81ED-4DB2-BD59-A6C34878D82A}">
                    <a16:rowId xmlns:a16="http://schemas.microsoft.com/office/drawing/2014/main" val="29573968"/>
                  </a:ext>
                </a:extLst>
              </a:tr>
              <a:tr h="1375575">
                <a:tc>
                  <a:txBody>
                    <a:bodyPr/>
                    <a:lstStyle/>
                    <a:p>
                      <a:pPr marL="0" marR="0" algn="l" fontAlgn="t">
                        <a:spcBef>
                          <a:spcPts val="0"/>
                        </a:spcBef>
                        <a:spcAft>
                          <a:spcPts val="0"/>
                        </a:spcAft>
                      </a:pPr>
                      <a:endParaRPr lang="en-US" sz="2000" b="0" i="0" u="none" strike="noStrike" dirty="0">
                        <a:effectLst/>
                        <a:latin typeface="Arial" panose="020B0604020202020204" pitchFamily="34" charset="0"/>
                      </a:endParaRPr>
                    </a:p>
                  </a:txBody>
                  <a:tcPr marL="71083" marR="71083" marT="9873" marB="0"/>
                </a:tc>
                <a:tc>
                  <a:txBody>
                    <a:bodyPr/>
                    <a:lstStyle/>
                    <a:p>
                      <a:pPr marL="0" marR="0" algn="l" fontAlgn="t">
                        <a:spcBef>
                          <a:spcPts val="0"/>
                        </a:spcBef>
                        <a:spcAft>
                          <a:spcPts val="0"/>
                        </a:spcAft>
                      </a:pPr>
                      <a:endParaRPr lang="en-US" sz="2000" b="0" i="0" u="none" strike="noStrike" dirty="0">
                        <a:effectLst/>
                        <a:latin typeface="Arial" panose="020B0604020202020204" pitchFamily="34" charset="0"/>
                      </a:endParaRPr>
                    </a:p>
                  </a:txBody>
                  <a:tcPr marL="71083" marR="71083" marT="9873" marB="0"/>
                </a:tc>
                <a:tc>
                  <a:txBody>
                    <a:bodyPr/>
                    <a:lstStyle/>
                    <a:p>
                      <a:pPr marL="0" marR="0" algn="l" fontAlgn="t">
                        <a:spcBef>
                          <a:spcPts val="0"/>
                        </a:spcBef>
                        <a:spcAft>
                          <a:spcPts val="0"/>
                        </a:spcAft>
                      </a:pPr>
                      <a:endParaRPr lang="en-US" sz="2000" b="0" i="0" u="none" strike="noStrike">
                        <a:effectLst/>
                        <a:latin typeface="Arial" panose="020B0604020202020204" pitchFamily="34" charset="0"/>
                      </a:endParaRPr>
                    </a:p>
                  </a:txBody>
                  <a:tcPr marL="71083" marR="71083" marT="9873" marB="0"/>
                </a:tc>
                <a:extLst>
                  <a:ext uri="{0D108BD9-81ED-4DB2-BD59-A6C34878D82A}">
                    <a16:rowId xmlns:a16="http://schemas.microsoft.com/office/drawing/2014/main" val="3206543562"/>
                  </a:ext>
                </a:extLst>
              </a:tr>
              <a:tr h="1946884">
                <a:tc>
                  <a:txBody>
                    <a:bodyPr/>
                    <a:lstStyle/>
                    <a:p>
                      <a:pPr marL="0" marR="0" algn="l" fontAlgn="t">
                        <a:spcBef>
                          <a:spcPts val="0"/>
                        </a:spcBef>
                        <a:spcAft>
                          <a:spcPts val="0"/>
                        </a:spcAft>
                      </a:pPr>
                      <a:endParaRPr lang="en-US" sz="2000" b="0" i="0" u="none" strike="noStrike" dirty="0">
                        <a:effectLst/>
                        <a:latin typeface="Arial" panose="020B0604020202020204" pitchFamily="34" charset="0"/>
                      </a:endParaRPr>
                    </a:p>
                  </a:txBody>
                  <a:tcPr marL="71083" marR="71083" marT="9873" marB="0"/>
                </a:tc>
                <a:tc>
                  <a:txBody>
                    <a:bodyPr/>
                    <a:lstStyle/>
                    <a:p>
                      <a:pPr marL="0" marR="0" algn="l" fontAlgn="t">
                        <a:spcBef>
                          <a:spcPts val="0"/>
                        </a:spcBef>
                        <a:spcAft>
                          <a:spcPts val="0"/>
                        </a:spcAft>
                      </a:pPr>
                      <a:endParaRPr lang="en-US" sz="2000" b="0" i="0" u="none" strike="noStrike" dirty="0">
                        <a:effectLst/>
                        <a:latin typeface="Arial" panose="020B0604020202020204" pitchFamily="34" charset="0"/>
                      </a:endParaRPr>
                    </a:p>
                  </a:txBody>
                  <a:tcPr marL="71083" marR="71083" marT="9873" marB="0"/>
                </a:tc>
                <a:tc>
                  <a:txBody>
                    <a:bodyPr/>
                    <a:lstStyle/>
                    <a:p>
                      <a:pPr marL="0" marR="0" algn="l" fontAlgn="t">
                        <a:spcBef>
                          <a:spcPts val="0"/>
                        </a:spcBef>
                        <a:spcAft>
                          <a:spcPts val="0"/>
                        </a:spcAft>
                      </a:pPr>
                      <a:endParaRPr lang="en-US" sz="2000" b="0" i="0" u="none" strike="noStrike" dirty="0">
                        <a:effectLst/>
                        <a:latin typeface="Arial" panose="020B0604020202020204" pitchFamily="34" charset="0"/>
                      </a:endParaRPr>
                    </a:p>
                  </a:txBody>
                  <a:tcPr marL="71083" marR="71083" marT="9873" marB="0"/>
                </a:tc>
                <a:extLst>
                  <a:ext uri="{0D108BD9-81ED-4DB2-BD59-A6C34878D82A}">
                    <a16:rowId xmlns:a16="http://schemas.microsoft.com/office/drawing/2014/main" val="3626084392"/>
                  </a:ext>
                </a:extLst>
              </a:tr>
            </a:tbl>
          </a:graphicData>
        </a:graphic>
      </p:graphicFrame>
    </p:spTree>
    <p:extLst>
      <p:ext uri="{BB962C8B-B14F-4D97-AF65-F5344CB8AC3E}">
        <p14:creationId xmlns:p14="http://schemas.microsoft.com/office/powerpoint/2010/main" val="2529124730"/>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050EA-021F-C0D1-A157-6E5839B240DE}"/>
              </a:ext>
            </a:extLst>
          </p:cNvPr>
          <p:cNvSpPr>
            <a:spLocks noGrp="1"/>
          </p:cNvSpPr>
          <p:nvPr>
            <p:ph type="title"/>
          </p:nvPr>
        </p:nvSpPr>
        <p:spPr/>
        <p:txBody>
          <a:bodyPr/>
          <a:lstStyle/>
          <a:p>
            <a:r>
              <a:rPr lang="en-US" dirty="0">
                <a:latin typeface="Arial Rounded MT Bold" panose="020F0704030504030204" pitchFamily="34" charset="77"/>
              </a:rPr>
              <a:t>Addressing Polarized Audiences</a:t>
            </a:r>
          </a:p>
        </p:txBody>
      </p:sp>
      <p:sp>
        <p:nvSpPr>
          <p:cNvPr id="3" name="Content Placeholder 2">
            <a:extLst>
              <a:ext uri="{FF2B5EF4-FFF2-40B4-BE49-F238E27FC236}">
                <a16:creationId xmlns:a16="http://schemas.microsoft.com/office/drawing/2014/main" id="{E46F40C2-5465-6390-CC21-1776129977F2}"/>
              </a:ext>
            </a:extLst>
          </p:cNvPr>
          <p:cNvSpPr>
            <a:spLocks noGrp="1"/>
          </p:cNvSpPr>
          <p:nvPr>
            <p:ph idx="1"/>
          </p:nvPr>
        </p:nvSpPr>
        <p:spPr/>
        <p:txBody>
          <a:bodyPr/>
          <a:lstStyle/>
          <a:p>
            <a:pPr marL="342900" marR="0" lvl="0" indent="-342900">
              <a:spcBef>
                <a:spcPts val="0"/>
              </a:spcBef>
              <a:spcAft>
                <a:spcPts val="0"/>
              </a:spcAft>
              <a:buAutoNum type="arabicParenR"/>
            </a:pPr>
            <a:r>
              <a:rPr lang="en-US" sz="3600" kern="100" dirty="0">
                <a:solidFill>
                  <a:srgbClr val="222222"/>
                </a:solidFill>
                <a:highlight>
                  <a:srgbClr val="FFFFFF"/>
                </a:highlight>
                <a:ea typeface="Calibri" panose="020F0502020204030204" pitchFamily="34" charset="0"/>
                <a:cs typeface="Times New Roman" panose="02020603050405020304" pitchFamily="18" charset="0"/>
              </a:rPr>
              <a:t>I</a:t>
            </a:r>
            <a:r>
              <a:rPr lang="en-US" sz="3600" kern="100" dirty="0">
                <a:solidFill>
                  <a:srgbClr val="222222"/>
                </a:solidFill>
                <a:effectLst/>
                <a:highlight>
                  <a:srgbClr val="FFFFFF"/>
                </a:highlight>
                <a:ea typeface="Calibri" panose="020F0502020204030204" pitchFamily="34" charset="0"/>
                <a:cs typeface="Times New Roman" panose="02020603050405020304" pitchFamily="18" charset="0"/>
              </a:rPr>
              <a:t>dentifying the problem</a:t>
            </a:r>
            <a:endParaRPr lang="en-US" sz="3600" kern="100" dirty="0">
              <a:solidFill>
                <a:srgbClr val="222222"/>
              </a:solidFill>
              <a:highlight>
                <a:srgbClr val="FFFFFF"/>
              </a:highlight>
              <a:ea typeface="Calibri" panose="020F0502020204030204" pitchFamily="34" charset="0"/>
              <a:cs typeface="Times New Roman" panose="02020603050405020304" pitchFamily="18" charset="0"/>
            </a:endParaRPr>
          </a:p>
          <a:p>
            <a:pPr marL="342900" marR="0" lvl="0" indent="-342900">
              <a:spcBef>
                <a:spcPts val="0"/>
              </a:spcBef>
              <a:spcAft>
                <a:spcPts val="0"/>
              </a:spcAft>
              <a:buAutoNum type="arabicParenR"/>
            </a:pPr>
            <a:r>
              <a:rPr lang="en-US" sz="3600" kern="100" dirty="0">
                <a:solidFill>
                  <a:srgbClr val="222222"/>
                </a:solidFill>
                <a:effectLst/>
                <a:highlight>
                  <a:srgbClr val="FFFFFF"/>
                </a:highlight>
                <a:ea typeface="Calibri" panose="020F0502020204030204" pitchFamily="34" charset="0"/>
                <a:cs typeface="Times New Roman" panose="02020603050405020304" pitchFamily="18" charset="0"/>
              </a:rPr>
              <a:t>Determining what to do about the problem</a:t>
            </a:r>
            <a:endParaRPr lang="en-US" sz="3600" kern="100" dirty="0">
              <a:solidFill>
                <a:srgbClr val="222222"/>
              </a:solidFill>
              <a:highlight>
                <a:srgbClr val="FFFFFF"/>
              </a:highlight>
              <a:ea typeface="Calibri" panose="020F0502020204030204" pitchFamily="34" charset="0"/>
              <a:cs typeface="Times New Roman" panose="02020603050405020304" pitchFamily="18" charset="0"/>
            </a:endParaRPr>
          </a:p>
          <a:p>
            <a:pPr marL="342900" marR="0" lvl="0" indent="-342900">
              <a:spcBef>
                <a:spcPts val="0"/>
              </a:spcBef>
              <a:spcAft>
                <a:spcPts val="0"/>
              </a:spcAft>
              <a:buAutoNum type="arabicParenR"/>
            </a:pPr>
            <a:r>
              <a:rPr lang="en-US" sz="3600" kern="100" dirty="0">
                <a:solidFill>
                  <a:srgbClr val="222222"/>
                </a:solidFill>
                <a:highlight>
                  <a:srgbClr val="FFFFFF"/>
                </a:highlight>
                <a:ea typeface="Calibri" panose="020F0502020204030204" pitchFamily="34" charset="0"/>
                <a:cs typeface="Times New Roman" panose="02020603050405020304" pitchFamily="18" charset="0"/>
              </a:rPr>
              <a:t>D</a:t>
            </a:r>
            <a:r>
              <a:rPr lang="en-US" sz="3600" kern="100" dirty="0">
                <a:solidFill>
                  <a:srgbClr val="222222"/>
                </a:solidFill>
                <a:effectLst/>
                <a:highlight>
                  <a:srgbClr val="FFFFFF"/>
                </a:highlight>
                <a:ea typeface="Calibri" panose="020F0502020204030204" pitchFamily="34" charset="0"/>
                <a:cs typeface="Times New Roman" panose="02020603050405020304" pitchFamily="18" charset="0"/>
              </a:rPr>
              <a:t>etermining when to try to persuade and when to avoid debate</a:t>
            </a:r>
            <a:endParaRPr lang="en-US" sz="3600" kern="100" dirty="0">
              <a:highlight>
                <a:srgbClr val="FFFFFF"/>
              </a:highlight>
              <a:ea typeface="Calibri" panose="020F0502020204030204" pitchFamily="34" charset="0"/>
              <a:cs typeface="Times New Roman" panose="02020603050405020304" pitchFamily="18" charset="0"/>
            </a:endParaRPr>
          </a:p>
          <a:p>
            <a:pPr marL="342900" marR="0" lvl="0" indent="-342900">
              <a:spcBef>
                <a:spcPts val="0"/>
              </a:spcBef>
              <a:spcAft>
                <a:spcPts val="0"/>
              </a:spcAft>
              <a:buAutoNum type="arabicParenR"/>
            </a:pPr>
            <a:r>
              <a:rPr lang="en-US" sz="3600" kern="100" dirty="0">
                <a:solidFill>
                  <a:srgbClr val="222222"/>
                </a:solidFill>
                <a:effectLst/>
                <a:highlight>
                  <a:srgbClr val="FFFFFF"/>
                </a:highlight>
                <a:ea typeface="Calibri" panose="020F0502020204030204" pitchFamily="34" charset="0"/>
                <a:cs typeface="Times New Roman" panose="02020603050405020304" pitchFamily="18" charset="0"/>
              </a:rPr>
              <a:t>Staying on message</a:t>
            </a:r>
            <a:endParaRPr lang="en-US" sz="3600" kern="100" dirty="0">
              <a:effectLst/>
              <a:highlight>
                <a:srgbClr val="FFFFFF"/>
              </a:highlight>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3380993210"/>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48" y="256032"/>
            <a:ext cx="10506456" cy="1014984"/>
          </a:xfrm>
        </p:spPr>
        <p:txBody>
          <a:bodyPr anchor="b">
            <a:normAutofit/>
          </a:bodyPr>
          <a:lstStyle/>
          <a:p>
            <a:r>
              <a:rPr lang="en-US" sz="4000" dirty="0">
                <a:solidFill>
                  <a:schemeClr val="accent1"/>
                </a:solidFill>
                <a:latin typeface="Arial Rounded MT Bold" panose="020F0704030504030204" pitchFamily="34" charset="77"/>
              </a:rPr>
              <a:t>Annual Costs of Being Online</a:t>
            </a:r>
          </a:p>
        </p:txBody>
      </p:sp>
      <p:graphicFrame>
        <p:nvGraphicFramePr>
          <p:cNvPr id="6" name="Content Placeholder 5"/>
          <p:cNvGraphicFramePr>
            <a:graphicFrameLocks noGrp="1"/>
          </p:cNvGraphicFramePr>
          <p:nvPr>
            <p:ph idx="1"/>
          </p:nvPr>
        </p:nvGraphicFramePr>
        <p:xfrm>
          <a:off x="838200" y="1926266"/>
          <a:ext cx="10515600" cy="43575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74893247"/>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ble&#10;&#10;Description automatically generated">
            <a:extLst>
              <a:ext uri="{FF2B5EF4-FFF2-40B4-BE49-F238E27FC236}">
                <a16:creationId xmlns:a16="http://schemas.microsoft.com/office/drawing/2014/main" id="{63654315-9DA7-D286-CA65-345317837275}"/>
              </a:ext>
            </a:extLst>
          </p:cNvPr>
          <p:cNvPicPr>
            <a:picLocks noChangeAspect="1"/>
          </p:cNvPicPr>
          <p:nvPr/>
        </p:nvPicPr>
        <p:blipFill>
          <a:blip r:embed="rId3"/>
          <a:stretch>
            <a:fillRect/>
          </a:stretch>
        </p:blipFill>
        <p:spPr>
          <a:xfrm>
            <a:off x="1772242" y="1123527"/>
            <a:ext cx="8647510" cy="4604800"/>
          </a:xfrm>
          <a:prstGeom prst="rect">
            <a:avLst/>
          </a:prstGeom>
        </p:spPr>
      </p:pic>
    </p:spTree>
    <p:extLst>
      <p:ext uri="{BB962C8B-B14F-4D97-AF65-F5344CB8AC3E}">
        <p14:creationId xmlns:p14="http://schemas.microsoft.com/office/powerpoint/2010/main" val="951243871"/>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indoor, lots, shelf, many&#10;&#10;Description automatically generated">
            <a:extLst>
              <a:ext uri="{FF2B5EF4-FFF2-40B4-BE49-F238E27FC236}">
                <a16:creationId xmlns:a16="http://schemas.microsoft.com/office/drawing/2014/main" id="{1031D08D-0FBA-9743-8823-6958CD7A90B7}"/>
              </a:ext>
            </a:extLst>
          </p:cNvPr>
          <p:cNvPicPr>
            <a:picLocks noGrp="1" noChangeAspect="1"/>
          </p:cNvPicPr>
          <p:nvPr>
            <p:ph idx="1"/>
          </p:nvPr>
        </p:nvPicPr>
        <p:blipFill rotWithShape="1">
          <a:blip r:embed="rId3"/>
          <a:srcRect l="9091" t="19136" b="3968"/>
          <a:stretch/>
        </p:blipFill>
        <p:spPr>
          <a:xfrm>
            <a:off x="20" y="10"/>
            <a:ext cx="12191981" cy="6857990"/>
          </a:xfrm>
          <a:prstGeom prst="rect">
            <a:avLst/>
          </a:prstGeom>
        </p:spPr>
      </p:pic>
      <p:sp>
        <p:nvSpPr>
          <p:cNvPr id="2" name="Title 1">
            <a:extLst>
              <a:ext uri="{FF2B5EF4-FFF2-40B4-BE49-F238E27FC236}">
                <a16:creationId xmlns:a16="http://schemas.microsoft.com/office/drawing/2014/main" id="{B4A01E5D-C257-8F45-90EB-F8E51CC6AAFE}"/>
              </a:ext>
            </a:extLst>
          </p:cNvPr>
          <p:cNvSpPr>
            <a:spLocks noGrp="1"/>
          </p:cNvSpPr>
          <p:nvPr>
            <p:ph type="title"/>
          </p:nvPr>
        </p:nvSpPr>
        <p:spPr>
          <a:xfrm>
            <a:off x="404553" y="3091928"/>
            <a:ext cx="9078562" cy="2387600"/>
          </a:xfrm>
        </p:spPr>
        <p:txBody>
          <a:bodyPr vert="horz" lIns="91440" tIns="45720" rIns="91440" bIns="45720" rtlCol="0" anchor="b">
            <a:noAutofit/>
          </a:bodyPr>
          <a:lstStyle/>
          <a:p>
            <a:r>
              <a:rPr lang="en-US" sz="4800" dirty="0">
                <a:solidFill>
                  <a:schemeClr val="bg1"/>
                </a:solidFill>
                <a:latin typeface="Arial Rounded MT Bold" panose="020F0704030504030204" pitchFamily="34" charset="77"/>
              </a:rPr>
              <a:t>Library data needs</a:t>
            </a:r>
            <a:br>
              <a:rPr lang="en-US" sz="4800" dirty="0">
                <a:solidFill>
                  <a:schemeClr val="bg1"/>
                </a:solidFill>
                <a:latin typeface="Arial Rounded MT Bold" panose="020F0704030504030204" pitchFamily="34" charset="77"/>
              </a:rPr>
            </a:br>
            <a:r>
              <a:rPr lang="en-US" sz="4800" dirty="0">
                <a:solidFill>
                  <a:schemeClr val="bg1"/>
                </a:solidFill>
                <a:latin typeface="Arial Rounded MT Bold" panose="020F0704030504030204" pitchFamily="34" charset="77"/>
              </a:rPr>
              <a:t>story before storage</a:t>
            </a:r>
          </a:p>
        </p:txBody>
      </p:sp>
    </p:spTree>
    <p:extLst>
      <p:ext uri="{BB962C8B-B14F-4D97-AF65-F5344CB8AC3E}">
        <p14:creationId xmlns:p14="http://schemas.microsoft.com/office/powerpoint/2010/main" val="294127169"/>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ircular jigsaw puzzle">
            <a:extLst>
              <a:ext uri="{FF2B5EF4-FFF2-40B4-BE49-F238E27FC236}">
                <a16:creationId xmlns:a16="http://schemas.microsoft.com/office/drawing/2014/main" id="{B663465A-A1B9-EEE1-0832-95093237E5D1}"/>
              </a:ext>
            </a:extLst>
          </p:cNvPr>
          <p:cNvPicPr>
            <a:picLocks noChangeAspect="1"/>
          </p:cNvPicPr>
          <p:nvPr/>
        </p:nvPicPr>
        <p:blipFill rotWithShape="1">
          <a:blip r:embed="rId3"/>
          <a:srcRect t="979" b="14751"/>
          <a:stretch/>
        </p:blipFill>
        <p:spPr>
          <a:xfrm>
            <a:off x="-3047" y="10"/>
            <a:ext cx="12191999" cy="6857990"/>
          </a:xfrm>
          <a:prstGeom prst="rect">
            <a:avLst/>
          </a:prstGeom>
        </p:spPr>
      </p:pic>
      <p:sp>
        <p:nvSpPr>
          <p:cNvPr id="2" name="Title 1">
            <a:extLst>
              <a:ext uri="{FF2B5EF4-FFF2-40B4-BE49-F238E27FC236}">
                <a16:creationId xmlns:a16="http://schemas.microsoft.com/office/drawing/2014/main" id="{BFE043A8-F9A6-8944-B6AB-4379C54C9896}"/>
              </a:ext>
            </a:extLst>
          </p:cNvPr>
          <p:cNvSpPr>
            <a:spLocks noGrp="1"/>
          </p:cNvSpPr>
          <p:nvPr>
            <p:ph type="title"/>
          </p:nvPr>
        </p:nvSpPr>
        <p:spPr>
          <a:xfrm>
            <a:off x="1063752" y="1257648"/>
            <a:ext cx="10058400" cy="3410605"/>
          </a:xfrm>
          <a:effectLst>
            <a:outerShdw blurRad="50800" dist="38100" dir="2700000" algn="tl" rotWithShape="0">
              <a:prstClr val="black">
                <a:alpha val="40000"/>
              </a:prstClr>
            </a:outerShdw>
          </a:effectLst>
        </p:spPr>
        <p:txBody>
          <a:bodyPr vert="horz" lIns="91440" tIns="45720" rIns="91440" bIns="45720" rtlCol="0" anchor="b">
            <a:normAutofit fontScale="90000"/>
          </a:bodyPr>
          <a:lstStyle/>
          <a:p>
            <a:pPr algn="ctr"/>
            <a:r>
              <a:rPr lang="en-US" sz="11500" b="1" dirty="0">
                <a:solidFill>
                  <a:srgbClr val="FFFFFF"/>
                </a:solidFill>
                <a:latin typeface="Arial Rounded MT Bold" panose="020F0704030504030204" pitchFamily="34" charset="77"/>
              </a:rPr>
              <a:t>Storytelling as Information</a:t>
            </a:r>
          </a:p>
        </p:txBody>
      </p:sp>
    </p:spTree>
    <p:extLst>
      <p:ext uri="{BB962C8B-B14F-4D97-AF65-F5344CB8AC3E}">
        <p14:creationId xmlns:p14="http://schemas.microsoft.com/office/powerpoint/2010/main" val="2485818680"/>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17892-1FAB-00AE-C9C7-7B95754C5DD7}"/>
              </a:ext>
            </a:extLst>
          </p:cNvPr>
          <p:cNvSpPr>
            <a:spLocks noGrp="1"/>
          </p:cNvSpPr>
          <p:nvPr>
            <p:ph type="title"/>
          </p:nvPr>
        </p:nvSpPr>
        <p:spPr/>
        <p:txBody>
          <a:bodyPr/>
          <a:lstStyle/>
          <a:p>
            <a:r>
              <a:rPr lang="en-US" dirty="0">
                <a:solidFill>
                  <a:srgbClr val="1B849C"/>
                </a:solidFill>
                <a:latin typeface="Arial Rounded MT Bold" panose="020F0704030504030204" pitchFamily="34" charset="77"/>
              </a:rPr>
              <a:t>DIKW Pyramid</a:t>
            </a:r>
          </a:p>
        </p:txBody>
      </p:sp>
      <p:pic>
        <p:nvPicPr>
          <p:cNvPr id="4" name="Content Placeholder 3" descr="Diagram&#10;&#10;Description automatically generated">
            <a:extLst>
              <a:ext uri="{FF2B5EF4-FFF2-40B4-BE49-F238E27FC236}">
                <a16:creationId xmlns:a16="http://schemas.microsoft.com/office/drawing/2014/main" id="{C89586A7-6CBC-0044-ED9C-BCCA4098E1A0}"/>
              </a:ext>
            </a:extLst>
          </p:cNvPr>
          <p:cNvPicPr>
            <a:picLocks noGrp="1" noChangeAspect="1"/>
          </p:cNvPicPr>
          <p:nvPr>
            <p:ph idx="1"/>
          </p:nvPr>
        </p:nvPicPr>
        <p:blipFill rotWithShape="1">
          <a:blip r:embed="rId3"/>
          <a:srcRect l="12657" r="12543"/>
          <a:stretch/>
        </p:blipFill>
        <p:spPr>
          <a:xfrm>
            <a:off x="1796716" y="1027906"/>
            <a:ext cx="8598568" cy="5830094"/>
          </a:xfrm>
          <a:prstGeom prst="rect">
            <a:avLst/>
          </a:prstGeom>
        </p:spPr>
      </p:pic>
    </p:spTree>
    <p:extLst>
      <p:ext uri="{BB962C8B-B14F-4D97-AF65-F5344CB8AC3E}">
        <p14:creationId xmlns:p14="http://schemas.microsoft.com/office/powerpoint/2010/main" val="2739567724"/>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Navigational compass on a blue background">
            <a:extLst>
              <a:ext uri="{FF2B5EF4-FFF2-40B4-BE49-F238E27FC236}">
                <a16:creationId xmlns:a16="http://schemas.microsoft.com/office/drawing/2014/main" id="{957A2EB4-C8DF-43C8-A5D4-4F9F46751C56}"/>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aturation sat="91000"/>
                    </a14:imgEffect>
                  </a14:imgLayer>
                </a14:imgProps>
              </a:ext>
            </a:extLst>
          </a:blip>
          <a:srcRect t="18182"/>
          <a:stretch/>
        </p:blipFill>
        <p:spPr>
          <a:xfrm>
            <a:off x="20" y="1"/>
            <a:ext cx="12191980" cy="6857999"/>
          </a:xfrm>
          <a:prstGeom prst="rect">
            <a:avLst/>
          </a:prstGeom>
        </p:spPr>
      </p:pic>
      <p:sp>
        <p:nvSpPr>
          <p:cNvPr id="2" name="Title 1">
            <a:extLst>
              <a:ext uri="{FF2B5EF4-FFF2-40B4-BE49-F238E27FC236}">
                <a16:creationId xmlns:a16="http://schemas.microsoft.com/office/drawing/2014/main" id="{D324A0E5-E0CE-CC4D-ABF3-F200DEADD390}"/>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5100" dirty="0">
                <a:solidFill>
                  <a:srgbClr val="FFFFFF"/>
                </a:solidFill>
              </a:rPr>
              <a:t>“Where is the wisdom that we have lost in knowledge?/Where is the knowledge that we have lost in information?”</a:t>
            </a:r>
          </a:p>
        </p:txBody>
      </p:sp>
      <p:sp>
        <p:nvSpPr>
          <p:cNvPr id="3" name="Text Placeholder 2">
            <a:extLst>
              <a:ext uri="{FF2B5EF4-FFF2-40B4-BE49-F238E27FC236}">
                <a16:creationId xmlns:a16="http://schemas.microsoft.com/office/drawing/2014/main" id="{704A427D-281B-5240-9B7B-F16FB223944B}"/>
              </a:ext>
            </a:extLst>
          </p:cNvPr>
          <p:cNvSpPr>
            <a:spLocks noGrp="1"/>
          </p:cNvSpPr>
          <p:nvPr>
            <p:ph type="body" idx="1"/>
          </p:nvPr>
        </p:nvSpPr>
        <p:spPr>
          <a:xfrm>
            <a:off x="1524000" y="4159404"/>
            <a:ext cx="9144000" cy="1098395"/>
          </a:xfrm>
        </p:spPr>
        <p:txBody>
          <a:bodyPr vert="horz" lIns="91440" tIns="45720" rIns="91440" bIns="45720" rtlCol="0">
            <a:normAutofit/>
          </a:bodyPr>
          <a:lstStyle/>
          <a:p>
            <a:pPr algn="ctr"/>
            <a:r>
              <a:rPr lang="en-US" dirty="0">
                <a:solidFill>
                  <a:srgbClr val="FFFFFF"/>
                </a:solidFill>
              </a:rPr>
              <a:t>T. S. Eliot, </a:t>
            </a:r>
            <a:r>
              <a:rPr lang="en-US" i="1" dirty="0">
                <a:solidFill>
                  <a:srgbClr val="FFFFFF"/>
                </a:solidFill>
              </a:rPr>
              <a:t>The Rock, </a:t>
            </a:r>
            <a:r>
              <a:rPr lang="en-US" dirty="0">
                <a:solidFill>
                  <a:srgbClr val="FFFFFF"/>
                </a:solidFill>
              </a:rPr>
              <a:t>1934</a:t>
            </a:r>
          </a:p>
        </p:txBody>
      </p:sp>
    </p:spTree>
    <p:extLst>
      <p:ext uri="{BB962C8B-B14F-4D97-AF65-F5344CB8AC3E}">
        <p14:creationId xmlns:p14="http://schemas.microsoft.com/office/powerpoint/2010/main" val="33436919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FE7ED-4079-7740-93C2-A2EDFF8D6FFE}"/>
              </a:ext>
            </a:extLst>
          </p:cNvPr>
          <p:cNvSpPr>
            <a:spLocks noGrp="1"/>
          </p:cNvSpPr>
          <p:nvPr>
            <p:ph type="title"/>
          </p:nvPr>
        </p:nvSpPr>
        <p:spPr>
          <a:xfrm>
            <a:off x="640080" y="325369"/>
            <a:ext cx="4368602" cy="1956841"/>
          </a:xfrm>
        </p:spPr>
        <p:txBody>
          <a:bodyPr anchor="b">
            <a:normAutofit/>
          </a:bodyPr>
          <a:lstStyle/>
          <a:p>
            <a:r>
              <a:rPr lang="en-US" sz="5400" b="1" dirty="0">
                <a:latin typeface="Arial Rounded MT Bold" panose="020F0704030504030204" pitchFamily="34" charset="77"/>
              </a:rPr>
              <a:t>Storytelling</a:t>
            </a:r>
            <a:br>
              <a:rPr lang="en-US" sz="5400" b="1" dirty="0">
                <a:latin typeface="Arial Rounded MT Bold" panose="020F0704030504030204" pitchFamily="34" charset="77"/>
              </a:rPr>
            </a:br>
            <a:r>
              <a:rPr lang="en-US" sz="5400" b="1" dirty="0">
                <a:latin typeface="Arial Rounded MT Bold" panose="020F0704030504030204" pitchFamily="34" charset="77"/>
              </a:rPr>
              <a:t>Wisdom </a:t>
            </a:r>
          </a:p>
        </p:txBody>
      </p:sp>
      <p:sp>
        <p:nvSpPr>
          <p:cNvPr id="3" name="Content Placeholder 2">
            <a:extLst>
              <a:ext uri="{FF2B5EF4-FFF2-40B4-BE49-F238E27FC236}">
                <a16:creationId xmlns:a16="http://schemas.microsoft.com/office/drawing/2014/main" id="{63468B64-4644-3A4A-A830-59E58917D5B4}"/>
              </a:ext>
            </a:extLst>
          </p:cNvPr>
          <p:cNvSpPr>
            <a:spLocks noGrp="1"/>
          </p:cNvSpPr>
          <p:nvPr>
            <p:ph idx="1"/>
          </p:nvPr>
        </p:nvSpPr>
        <p:spPr>
          <a:xfrm>
            <a:off x="640080" y="2355855"/>
            <a:ext cx="4243589" cy="3320668"/>
          </a:xfrm>
        </p:spPr>
        <p:txBody>
          <a:bodyPr>
            <a:normAutofit/>
          </a:bodyPr>
          <a:lstStyle/>
          <a:p>
            <a:r>
              <a:rPr lang="en-US" sz="2200" dirty="0"/>
              <a:t>Story is a fundamental information form</a:t>
            </a:r>
          </a:p>
          <a:p>
            <a:r>
              <a:rPr lang="en-US" sz="2200" dirty="0"/>
              <a:t>Storytelling is central to understanding social, collective, and community meaning-making</a:t>
            </a:r>
          </a:p>
          <a:p>
            <a:r>
              <a:rPr lang="en-US" sz="2200" dirty="0"/>
              <a:t>“In story, wisdom often means discovering a way beyond the ways that seem obvious.”</a:t>
            </a:r>
          </a:p>
          <a:p>
            <a:pPr marL="0" indent="0">
              <a:buNone/>
            </a:pPr>
            <a:endParaRPr lang="en-US" sz="2200" dirty="0"/>
          </a:p>
        </p:txBody>
      </p:sp>
      <p:pic>
        <p:nvPicPr>
          <p:cNvPr id="5" name="Picture 4" descr="A picture containing dark&#10;&#10;Description automatically generated">
            <a:extLst>
              <a:ext uri="{FF2B5EF4-FFF2-40B4-BE49-F238E27FC236}">
                <a16:creationId xmlns:a16="http://schemas.microsoft.com/office/drawing/2014/main" id="{B9CA3552-F1E7-F641-81AF-7181B68CB9EE}"/>
              </a:ext>
            </a:extLst>
          </p:cNvPr>
          <p:cNvPicPr>
            <a:picLocks noChangeAspect="1"/>
          </p:cNvPicPr>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TextBox 3">
            <a:extLst>
              <a:ext uri="{FF2B5EF4-FFF2-40B4-BE49-F238E27FC236}">
                <a16:creationId xmlns:a16="http://schemas.microsoft.com/office/drawing/2014/main" id="{4CE9E92A-53B5-B86D-ED34-ECF66B499C6F}"/>
              </a:ext>
            </a:extLst>
          </p:cNvPr>
          <p:cNvSpPr txBox="1"/>
          <p:nvPr/>
        </p:nvSpPr>
        <p:spPr>
          <a:xfrm>
            <a:off x="640080" y="5854354"/>
            <a:ext cx="5455920" cy="646331"/>
          </a:xfrm>
          <a:prstGeom prst="rect">
            <a:avLst/>
          </a:prstGeom>
          <a:noFill/>
        </p:spPr>
        <p:txBody>
          <a:bodyPr wrap="square" rtlCol="0">
            <a:spAutoFit/>
          </a:bodyPr>
          <a:lstStyle/>
          <a:p>
            <a:r>
              <a:rPr lang="en-US" sz="1200" dirty="0">
                <a:effectLst/>
              </a:rPr>
              <a:t>McDowell, K. (2021). Storytelling wisdom: Story, information, and DIKW. </a:t>
            </a:r>
            <a:r>
              <a:rPr lang="en-US" sz="1200" i="1" dirty="0">
                <a:effectLst/>
              </a:rPr>
              <a:t>Journal of the Association for Information Science and Technology</a:t>
            </a:r>
            <a:r>
              <a:rPr lang="en-US" sz="1200" dirty="0">
                <a:effectLst/>
              </a:rPr>
              <a:t>, </a:t>
            </a:r>
            <a:r>
              <a:rPr lang="en-US" sz="1200" i="1" dirty="0">
                <a:effectLst/>
              </a:rPr>
              <a:t>72 </a:t>
            </a:r>
            <a:r>
              <a:rPr lang="en-US" sz="1200" dirty="0">
                <a:effectLst/>
              </a:rPr>
              <a:t>(10) (Special Issue: Paradigm Shift in the Field of Information), 1223–1233. </a:t>
            </a:r>
            <a:endParaRPr lang="en-US" sz="1600" dirty="0"/>
          </a:p>
        </p:txBody>
      </p:sp>
    </p:spTree>
    <p:extLst>
      <p:ext uri="{BB962C8B-B14F-4D97-AF65-F5344CB8AC3E}">
        <p14:creationId xmlns:p14="http://schemas.microsoft.com/office/powerpoint/2010/main" val="359492665"/>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4" name="Rectangle 27653">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56" name="Rectangle 27655">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649" name="Picture 1" descr="triangle2.png"/>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344443" y="643467"/>
            <a:ext cx="7503114"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8967637"/>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8AFFE-34AC-244D-82F4-486353EA84C4}"/>
              </a:ext>
            </a:extLst>
          </p:cNvPr>
          <p:cNvSpPr>
            <a:spLocks noGrp="1"/>
          </p:cNvSpPr>
          <p:nvPr>
            <p:ph type="title"/>
          </p:nvPr>
        </p:nvSpPr>
        <p:spPr>
          <a:xfrm>
            <a:off x="572493" y="238539"/>
            <a:ext cx="11018520" cy="1434415"/>
          </a:xfrm>
        </p:spPr>
        <p:txBody>
          <a:bodyPr vert="horz" lIns="91440" tIns="45720" rIns="91440" bIns="45720" rtlCol="0" anchor="b">
            <a:normAutofit/>
          </a:bodyPr>
          <a:lstStyle/>
          <a:p>
            <a:pPr lvl="0"/>
            <a:r>
              <a:rPr lang="en-US" sz="4800" b="1" dirty="0">
                <a:solidFill>
                  <a:srgbClr val="00B1BB"/>
                </a:solidFill>
                <a:latin typeface="Arial Rounded MT Bold" panose="020F0704030504030204" pitchFamily="34" charset="77"/>
              </a:rPr>
              <a:t>Storytelling Wisdom </a:t>
            </a:r>
            <a:br>
              <a:rPr lang="en-US" sz="4800" b="1" dirty="0">
                <a:solidFill>
                  <a:srgbClr val="00B1BB"/>
                </a:solidFill>
                <a:latin typeface="Arial Rounded MT Bold" panose="020F0704030504030204" pitchFamily="34" charset="77"/>
              </a:rPr>
            </a:br>
            <a:r>
              <a:rPr lang="en-US" sz="4800" b="1" dirty="0">
                <a:solidFill>
                  <a:srgbClr val="00B1BB"/>
                </a:solidFill>
                <a:latin typeface="Arial Rounded MT Bold" panose="020F0704030504030204" pitchFamily="34" charset="77"/>
              </a:rPr>
              <a:t>and S-DIKW</a:t>
            </a:r>
          </a:p>
        </p:txBody>
      </p:sp>
      <p:sp>
        <p:nvSpPr>
          <p:cNvPr id="3" name="Content Placeholder 2">
            <a:extLst>
              <a:ext uri="{FF2B5EF4-FFF2-40B4-BE49-F238E27FC236}">
                <a16:creationId xmlns:a16="http://schemas.microsoft.com/office/drawing/2014/main" id="{35005559-91AB-D342-B8C3-041BC5169D4E}"/>
              </a:ext>
            </a:extLst>
          </p:cNvPr>
          <p:cNvSpPr>
            <a:spLocks noGrp="1"/>
          </p:cNvSpPr>
          <p:nvPr>
            <p:ph sz="half" idx="2"/>
          </p:nvPr>
        </p:nvSpPr>
        <p:spPr>
          <a:xfrm>
            <a:off x="572492" y="1779104"/>
            <a:ext cx="7103165" cy="3798736"/>
          </a:xfrm>
        </p:spPr>
        <p:txBody>
          <a:bodyPr vert="horz" lIns="91440" tIns="45720" rIns="91440" bIns="45720" rtlCol="0" anchor="t">
            <a:normAutofit/>
          </a:bodyPr>
          <a:lstStyle/>
          <a:p>
            <a:pPr marL="0" lvl="0" indent="0">
              <a:buNone/>
            </a:pPr>
            <a:endParaRPr lang="en-US" sz="2400" b="1" dirty="0"/>
          </a:p>
          <a:p>
            <a:pPr lvl="0"/>
            <a:r>
              <a:rPr lang="en-US" b="1" dirty="0"/>
              <a:t>S-Data	 	</a:t>
            </a:r>
            <a:r>
              <a:rPr lang="en-US" dirty="0"/>
              <a:t>Basis of information in story</a:t>
            </a:r>
          </a:p>
          <a:p>
            <a:pPr lvl="0"/>
            <a:r>
              <a:rPr lang="en-US" b="1" dirty="0"/>
              <a:t>S-Information 	</a:t>
            </a:r>
            <a:r>
              <a:rPr lang="en-US" dirty="0"/>
              <a:t>Data interpretation with 				context as story</a:t>
            </a:r>
          </a:p>
          <a:p>
            <a:pPr lvl="0"/>
            <a:r>
              <a:rPr lang="en-US" b="1" dirty="0"/>
              <a:t>S-Knowledge 	</a:t>
            </a:r>
            <a:r>
              <a:rPr lang="en-US" dirty="0"/>
              <a:t>Actionable information in 			story </a:t>
            </a:r>
          </a:p>
          <a:p>
            <a:pPr lvl="0"/>
            <a:r>
              <a:rPr lang="en-US" b="1" dirty="0"/>
              <a:t>S-Wisdom 		</a:t>
            </a:r>
            <a:r>
              <a:rPr lang="en-US" dirty="0"/>
              <a:t>Which story to tell when, 			how, to whom, and more</a:t>
            </a:r>
            <a:endParaRPr lang="en-US" sz="1100" dirty="0">
              <a:effectLst/>
            </a:endParaRPr>
          </a:p>
        </p:txBody>
      </p:sp>
      <p:pic>
        <p:nvPicPr>
          <p:cNvPr id="9" name="Picture 8" descr="Diagram&#10;&#10;Description automatically generated">
            <a:extLst>
              <a:ext uri="{FF2B5EF4-FFF2-40B4-BE49-F238E27FC236}">
                <a16:creationId xmlns:a16="http://schemas.microsoft.com/office/drawing/2014/main" id="{01774CB3-C18B-644F-83D6-DA5E10279EAA}"/>
              </a:ext>
            </a:extLst>
          </p:cNvPr>
          <p:cNvPicPr>
            <a:picLocks noChangeAspect="1"/>
          </p:cNvPicPr>
          <p:nvPr/>
        </p:nvPicPr>
        <p:blipFill rotWithShape="1">
          <a:blip r:embed="rId3"/>
          <a:srcRect l="12657" r="12543"/>
          <a:stretch/>
        </p:blipFill>
        <p:spPr>
          <a:xfrm>
            <a:off x="7675658" y="2093976"/>
            <a:ext cx="3941064" cy="4096512"/>
          </a:xfrm>
          <a:prstGeom prst="rect">
            <a:avLst/>
          </a:prstGeom>
        </p:spPr>
      </p:pic>
      <p:sp>
        <p:nvSpPr>
          <p:cNvPr id="5" name="TextBox 4">
            <a:extLst>
              <a:ext uri="{FF2B5EF4-FFF2-40B4-BE49-F238E27FC236}">
                <a16:creationId xmlns:a16="http://schemas.microsoft.com/office/drawing/2014/main" id="{49756FFD-4853-DE21-C089-CE2478F639C5}"/>
              </a:ext>
            </a:extLst>
          </p:cNvPr>
          <p:cNvSpPr txBox="1"/>
          <p:nvPr/>
        </p:nvSpPr>
        <p:spPr>
          <a:xfrm>
            <a:off x="572492" y="5821156"/>
            <a:ext cx="6093822" cy="738664"/>
          </a:xfrm>
          <a:prstGeom prst="rect">
            <a:avLst/>
          </a:prstGeom>
          <a:noFill/>
        </p:spPr>
        <p:txBody>
          <a:bodyPr wrap="square">
            <a:spAutoFit/>
          </a:bodyPr>
          <a:lstStyle/>
          <a:p>
            <a:r>
              <a:rPr lang="en-US" sz="1400" dirty="0">
                <a:effectLst/>
              </a:rPr>
              <a:t>McDowell, K. (2021). Storytelling wisdom: Story, information, and DIKW. </a:t>
            </a:r>
            <a:r>
              <a:rPr lang="en-US" sz="1400" i="1" dirty="0">
                <a:effectLst/>
              </a:rPr>
              <a:t>Journal of the Association for Information Science and Technology</a:t>
            </a:r>
            <a:r>
              <a:rPr lang="en-US" sz="1400" dirty="0">
                <a:effectLst/>
              </a:rPr>
              <a:t>, </a:t>
            </a:r>
            <a:r>
              <a:rPr lang="en-US" sz="1400" i="1" dirty="0">
                <a:effectLst/>
              </a:rPr>
              <a:t>72 </a:t>
            </a:r>
            <a:r>
              <a:rPr lang="en-US" sz="1400" dirty="0">
                <a:effectLst/>
              </a:rPr>
              <a:t>(10) (Special Issue: Paradigm Shift in the Field of Information), 1223–1233. </a:t>
            </a:r>
            <a:endParaRPr lang="en-US" dirty="0"/>
          </a:p>
        </p:txBody>
      </p:sp>
    </p:spTree>
    <p:extLst>
      <p:ext uri="{BB962C8B-B14F-4D97-AF65-F5344CB8AC3E}">
        <p14:creationId xmlns:p14="http://schemas.microsoft.com/office/powerpoint/2010/main" val="492581292"/>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bridge over a body of water&#10;&#10;Description automatically generated with medium confidence">
            <a:extLst>
              <a:ext uri="{FF2B5EF4-FFF2-40B4-BE49-F238E27FC236}">
                <a16:creationId xmlns:a16="http://schemas.microsoft.com/office/drawing/2014/main" id="{16A39877-F856-8665-0AF6-9E886A3AB034}"/>
              </a:ext>
            </a:extLst>
          </p:cNvPr>
          <p:cNvPicPr>
            <a:picLocks noGrp="1" noChangeAspect="1"/>
          </p:cNvPicPr>
          <p:nvPr>
            <p:ph type="pic" idx="1"/>
          </p:nvPr>
        </p:nvPicPr>
        <p:blipFill rotWithShape="1">
          <a:blip r:embed="rId3"/>
          <a:srcRect t="1153"/>
          <a:stretch/>
        </p:blipFill>
        <p:spPr>
          <a:xfrm>
            <a:off x="5055732" y="1169243"/>
            <a:ext cx="6911413" cy="4901774"/>
          </a:xfrm>
          <a:prstGeom prst="rect">
            <a:avLst/>
          </a:prstGeom>
        </p:spPr>
      </p:pic>
      <p:sp>
        <p:nvSpPr>
          <p:cNvPr id="4" name="Title 3">
            <a:extLst>
              <a:ext uri="{FF2B5EF4-FFF2-40B4-BE49-F238E27FC236}">
                <a16:creationId xmlns:a16="http://schemas.microsoft.com/office/drawing/2014/main" id="{2E4F779E-53F6-73CE-292B-F1C9A05E7DB2}"/>
              </a:ext>
            </a:extLst>
          </p:cNvPr>
          <p:cNvSpPr>
            <a:spLocks noGrp="1"/>
          </p:cNvSpPr>
          <p:nvPr>
            <p:ph type="title"/>
          </p:nvPr>
        </p:nvSpPr>
        <p:spPr>
          <a:xfrm>
            <a:off x="524656" y="743448"/>
            <a:ext cx="4400957" cy="2104684"/>
          </a:xfrm>
          <a:noFill/>
        </p:spPr>
        <p:txBody>
          <a:bodyPr vert="horz" lIns="91440" tIns="45720" rIns="91440" bIns="45720" rtlCol="0" anchor="b">
            <a:normAutofit fontScale="90000"/>
          </a:bodyPr>
          <a:lstStyle/>
          <a:p>
            <a:r>
              <a:rPr lang="en-US" sz="4800" dirty="0">
                <a:solidFill>
                  <a:schemeClr val="accent2">
                    <a:lumMod val="50000"/>
                  </a:schemeClr>
                </a:solidFill>
                <a:latin typeface="Arial Rounded MT Bold" panose="020F0704030504030204" pitchFamily="34" charset="77"/>
              </a:rPr>
              <a:t>Storytelling and/as Misinformation</a:t>
            </a:r>
          </a:p>
        </p:txBody>
      </p:sp>
      <p:sp>
        <p:nvSpPr>
          <p:cNvPr id="2" name="TextBox 1">
            <a:extLst>
              <a:ext uri="{FF2B5EF4-FFF2-40B4-BE49-F238E27FC236}">
                <a16:creationId xmlns:a16="http://schemas.microsoft.com/office/drawing/2014/main" id="{3BA6BE4E-2530-0218-E3B2-AE176B29C724}"/>
              </a:ext>
            </a:extLst>
          </p:cNvPr>
          <p:cNvSpPr txBox="1"/>
          <p:nvPr/>
        </p:nvSpPr>
        <p:spPr>
          <a:xfrm>
            <a:off x="524656" y="3028013"/>
            <a:ext cx="4062334" cy="1815882"/>
          </a:xfrm>
          <a:prstGeom prst="rect">
            <a:avLst/>
          </a:prstGeom>
          <a:noFill/>
        </p:spPr>
        <p:txBody>
          <a:bodyPr wrap="square" rtlCol="0">
            <a:spAutoFit/>
          </a:bodyPr>
          <a:lstStyle/>
          <a:p>
            <a:r>
              <a:rPr lang="en-US" sz="2800" dirty="0"/>
              <a:t>Storytelling dynamics and narrative structures for three cases of Covid-19 viral misinformation </a:t>
            </a:r>
          </a:p>
        </p:txBody>
      </p:sp>
      <p:sp>
        <p:nvSpPr>
          <p:cNvPr id="3" name="TextBox 2">
            <a:extLst>
              <a:ext uri="{FF2B5EF4-FFF2-40B4-BE49-F238E27FC236}">
                <a16:creationId xmlns:a16="http://schemas.microsoft.com/office/drawing/2014/main" id="{31EB1D44-CFD8-540E-44A3-498DE18BD8DD}"/>
              </a:ext>
            </a:extLst>
          </p:cNvPr>
          <p:cNvSpPr txBox="1"/>
          <p:nvPr/>
        </p:nvSpPr>
        <p:spPr>
          <a:xfrm>
            <a:off x="524656" y="5563185"/>
            <a:ext cx="4101154" cy="1015663"/>
          </a:xfrm>
          <a:prstGeom prst="rect">
            <a:avLst/>
          </a:prstGeom>
          <a:noFill/>
        </p:spPr>
        <p:txBody>
          <a:bodyPr wrap="square" rtlCol="0">
            <a:spAutoFit/>
          </a:bodyPr>
          <a:lstStyle/>
          <a:p>
            <a:r>
              <a:rPr lang="en-US" sz="1400" dirty="0">
                <a:effectLst/>
              </a:rPr>
              <a:t>McDowell, K. (2024). “Storytelling and/as Misinformation” in </a:t>
            </a:r>
            <a:r>
              <a:rPr lang="en-US" sz="1400" i="1" dirty="0">
                <a:effectLst/>
              </a:rPr>
              <a:t>Everyday </a:t>
            </a:r>
            <a:r>
              <a:rPr lang="en-US" sz="1400" i="1" dirty="0" err="1">
                <a:effectLst/>
              </a:rPr>
              <a:t>MIsinformation</a:t>
            </a:r>
            <a:r>
              <a:rPr lang="en-US" sz="1400" dirty="0">
                <a:effectLst/>
              </a:rPr>
              <a:t>. Cambridge University Press. </a:t>
            </a:r>
            <a:r>
              <a:rPr lang="en-US" sz="1400" dirty="0"/>
              <a:t>(in press).</a:t>
            </a:r>
            <a:endParaRPr lang="en-US" sz="1400" dirty="0">
              <a:effectLst/>
            </a:endParaRPr>
          </a:p>
          <a:p>
            <a:endParaRPr lang="en-US" dirty="0"/>
          </a:p>
        </p:txBody>
      </p:sp>
    </p:spTree>
    <p:extLst>
      <p:ext uri="{BB962C8B-B14F-4D97-AF65-F5344CB8AC3E}">
        <p14:creationId xmlns:p14="http://schemas.microsoft.com/office/powerpoint/2010/main" val="3447489478"/>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F84D26-BE82-449E-BFDB-1083AD0633F3}"/>
              </a:ext>
            </a:extLst>
          </p:cNvPr>
          <p:cNvSpPr>
            <a:spLocks noGrp="1"/>
          </p:cNvSpPr>
          <p:nvPr>
            <p:ph type="title"/>
          </p:nvPr>
        </p:nvSpPr>
        <p:spPr>
          <a:xfrm>
            <a:off x="838200" y="184805"/>
            <a:ext cx="10515600" cy="1505883"/>
          </a:xfrm>
        </p:spPr>
        <p:txBody>
          <a:bodyPr vert="horz" lIns="91440" tIns="45720" rIns="91440" bIns="45720" rtlCol="0" anchor="ctr">
            <a:normAutofit/>
          </a:bodyPr>
          <a:lstStyle/>
          <a:p>
            <a:r>
              <a:rPr lang="en-US" sz="5200" kern="1200" dirty="0">
                <a:solidFill>
                  <a:schemeClr val="accent2">
                    <a:lumMod val="50000"/>
                  </a:schemeClr>
                </a:solidFill>
                <a:latin typeface="Arial Rounded MT Bold" panose="020F0704030504030204" pitchFamily="34" charset="77"/>
              </a:rPr>
              <a:t>Narrative Structures</a:t>
            </a:r>
          </a:p>
        </p:txBody>
      </p:sp>
      <p:sp>
        <p:nvSpPr>
          <p:cNvPr id="3" name="Rectangle 1">
            <a:extLst>
              <a:ext uri="{FF2B5EF4-FFF2-40B4-BE49-F238E27FC236}">
                <a16:creationId xmlns:a16="http://schemas.microsoft.com/office/drawing/2014/main" id="{7F5C664E-86E3-8641-FDA2-D1D3613CBE44}"/>
              </a:ext>
            </a:extLst>
          </p:cNvPr>
          <p:cNvSpPr>
            <a:spLocks noChangeArrowheads="1"/>
          </p:cNvSpPr>
          <p:nvPr/>
        </p:nvSpPr>
        <p:spPr bwMode="auto">
          <a:xfrm>
            <a:off x="1526084" y="2187167"/>
            <a:ext cx="9718593" cy="665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722376">
              <a:spcAft>
                <a:spcPts val="600"/>
              </a:spcAft>
            </a:pPr>
            <a:r>
              <a:rPr lang="en-US" altLang="en-US" sz="1422" kern="1200">
                <a:solidFill>
                  <a:srgbClr val="000000"/>
                </a:solidFill>
                <a:latin typeface="Times" pitchFamily="2" charset="0"/>
                <a:ea typeface="+mn-ea"/>
                <a:cs typeface="+mn-cs"/>
              </a:rPr>
              <a:t> </a:t>
            </a:r>
            <a:endParaRPr lang="en-US" altLang="en-US" sz="1422" kern="120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ts val="60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4" name="Table 3">
            <a:extLst>
              <a:ext uri="{FF2B5EF4-FFF2-40B4-BE49-F238E27FC236}">
                <a16:creationId xmlns:a16="http://schemas.microsoft.com/office/drawing/2014/main" id="{0655C216-D8A0-B3F4-6689-5A88D1992C53}"/>
              </a:ext>
            </a:extLst>
          </p:cNvPr>
          <p:cNvGraphicFramePr>
            <a:graphicFrameLocks noGrp="1"/>
          </p:cNvGraphicFramePr>
          <p:nvPr/>
        </p:nvGraphicFramePr>
        <p:xfrm>
          <a:off x="947322" y="1701791"/>
          <a:ext cx="9718594" cy="4398620"/>
        </p:xfrm>
        <a:graphic>
          <a:graphicData uri="http://schemas.openxmlformats.org/drawingml/2006/table">
            <a:tbl>
              <a:tblPr firstRow="1" firstCol="1" bandRow="1">
                <a:tableStyleId>{5C22544A-7EE6-4342-B048-85BDC9FD1C3A}</a:tableStyleId>
              </a:tblPr>
              <a:tblGrid>
                <a:gridCol w="3238840">
                  <a:extLst>
                    <a:ext uri="{9D8B030D-6E8A-4147-A177-3AD203B41FA5}">
                      <a16:colId xmlns:a16="http://schemas.microsoft.com/office/drawing/2014/main" val="2772884765"/>
                    </a:ext>
                  </a:extLst>
                </a:gridCol>
                <a:gridCol w="3239877">
                  <a:extLst>
                    <a:ext uri="{9D8B030D-6E8A-4147-A177-3AD203B41FA5}">
                      <a16:colId xmlns:a16="http://schemas.microsoft.com/office/drawing/2014/main" val="1893358541"/>
                    </a:ext>
                  </a:extLst>
                </a:gridCol>
                <a:gridCol w="3239877">
                  <a:extLst>
                    <a:ext uri="{9D8B030D-6E8A-4147-A177-3AD203B41FA5}">
                      <a16:colId xmlns:a16="http://schemas.microsoft.com/office/drawing/2014/main" val="1229188375"/>
                    </a:ext>
                  </a:extLst>
                </a:gridCol>
              </a:tblGrid>
              <a:tr h="503498">
                <a:tc>
                  <a:txBody>
                    <a:bodyPr/>
                    <a:lstStyle/>
                    <a:p>
                      <a:pPr marL="0" marR="0">
                        <a:spcBef>
                          <a:spcPts val="0"/>
                        </a:spcBef>
                        <a:spcAft>
                          <a:spcPts val="0"/>
                        </a:spcAft>
                      </a:pPr>
                      <a:r>
                        <a:rPr lang="en-US" sz="2400" kern="0" dirty="0">
                          <a:effectLst/>
                        </a:rPr>
                        <a:t>Narrative Structure</a:t>
                      </a:r>
                      <a:endParaRPr lang="en-US" sz="24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1B849C"/>
                    </a:solidFill>
                  </a:tcPr>
                </a:tc>
                <a:tc>
                  <a:txBody>
                    <a:bodyPr/>
                    <a:lstStyle/>
                    <a:p>
                      <a:pPr marL="0" marR="0">
                        <a:spcBef>
                          <a:spcPts val="0"/>
                        </a:spcBef>
                        <a:spcAft>
                          <a:spcPts val="0"/>
                        </a:spcAft>
                      </a:pPr>
                      <a:r>
                        <a:rPr lang="en-US" sz="2400" kern="0" dirty="0">
                          <a:effectLst/>
                        </a:rPr>
                        <a:t>Originating Theory</a:t>
                      </a:r>
                      <a:endParaRPr lang="en-US" sz="24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1B849C"/>
                    </a:solidFill>
                  </a:tcPr>
                </a:tc>
                <a:tc>
                  <a:txBody>
                    <a:bodyPr/>
                    <a:lstStyle/>
                    <a:p>
                      <a:pPr marL="0" marR="0">
                        <a:spcBef>
                          <a:spcPts val="0"/>
                        </a:spcBef>
                        <a:spcAft>
                          <a:spcPts val="0"/>
                        </a:spcAft>
                      </a:pPr>
                      <a:r>
                        <a:rPr lang="en-US" sz="2400" kern="0" dirty="0">
                          <a:effectLst/>
                        </a:rPr>
                        <a:t>Emotional Impact</a:t>
                      </a:r>
                      <a:endParaRPr lang="en-US" sz="24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1B849C"/>
                    </a:solidFill>
                  </a:tcPr>
                </a:tc>
                <a:extLst>
                  <a:ext uri="{0D108BD9-81ED-4DB2-BD59-A6C34878D82A}">
                    <a16:rowId xmlns:a16="http://schemas.microsoft.com/office/drawing/2014/main" val="2062067188"/>
                  </a:ext>
                </a:extLst>
              </a:tr>
              <a:tr h="1198499">
                <a:tc>
                  <a:txBody>
                    <a:bodyPr/>
                    <a:lstStyle/>
                    <a:p>
                      <a:pPr marL="0" marR="0">
                        <a:spcBef>
                          <a:spcPts val="0"/>
                        </a:spcBef>
                        <a:spcAft>
                          <a:spcPts val="0"/>
                        </a:spcAft>
                      </a:pPr>
                      <a:r>
                        <a:rPr lang="en-US" sz="2400" kern="0" dirty="0">
                          <a:effectLst/>
                        </a:rPr>
                        <a:t>Transformation</a:t>
                      </a:r>
                      <a:endParaRPr lang="en-US" sz="24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1B849C"/>
                    </a:solidFill>
                  </a:tcPr>
                </a:tc>
                <a:tc>
                  <a:txBody>
                    <a:bodyPr/>
                    <a:lstStyle/>
                    <a:p>
                      <a:pPr marL="0" marR="0">
                        <a:spcBef>
                          <a:spcPts val="0"/>
                        </a:spcBef>
                        <a:spcAft>
                          <a:spcPts val="0"/>
                        </a:spcAft>
                      </a:pPr>
                      <a:r>
                        <a:rPr lang="en-US" sz="2000" kern="0" dirty="0">
                          <a:effectLst/>
                        </a:rPr>
                        <a:t>Campbell, </a:t>
                      </a:r>
                    </a:p>
                    <a:p>
                      <a:pPr marL="0" marR="0">
                        <a:spcBef>
                          <a:spcPts val="0"/>
                        </a:spcBef>
                        <a:spcAft>
                          <a:spcPts val="0"/>
                        </a:spcAft>
                      </a:pPr>
                      <a:r>
                        <a:rPr lang="en-US" sz="2000" i="1" kern="0" dirty="0">
                          <a:effectLst/>
                        </a:rPr>
                        <a:t>The Hero with a Thousand Faces</a:t>
                      </a:r>
                      <a:endParaRPr lang="en-US" sz="2000" i="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solidFill>
                  </a:tcPr>
                </a:tc>
                <a:tc>
                  <a:txBody>
                    <a:bodyPr/>
                    <a:lstStyle/>
                    <a:p>
                      <a:pPr marL="0" marR="0">
                        <a:spcBef>
                          <a:spcPts val="0"/>
                        </a:spcBef>
                        <a:spcAft>
                          <a:spcPts val="0"/>
                        </a:spcAft>
                      </a:pPr>
                      <a:r>
                        <a:rPr lang="en-US" sz="2000" kern="0" dirty="0">
                          <a:effectLst/>
                        </a:rPr>
                        <a:t>Awe at transformation, joy of watching a hero triumph</a:t>
                      </a:r>
                      <a:endParaRPr lang="en-US" sz="20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2714761172"/>
                  </a:ext>
                </a:extLst>
              </a:tr>
              <a:tr h="1198499">
                <a:tc>
                  <a:txBody>
                    <a:bodyPr/>
                    <a:lstStyle/>
                    <a:p>
                      <a:pPr marL="0" marR="0">
                        <a:spcBef>
                          <a:spcPts val="0"/>
                        </a:spcBef>
                        <a:spcAft>
                          <a:spcPts val="0"/>
                        </a:spcAft>
                      </a:pPr>
                      <a:r>
                        <a:rPr lang="en-US" sz="2400" kern="0" dirty="0">
                          <a:effectLst/>
                        </a:rPr>
                        <a:t>Continuity</a:t>
                      </a:r>
                      <a:endParaRPr lang="en-US" sz="24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1B849C"/>
                    </a:solidFill>
                  </a:tcPr>
                </a:tc>
                <a:tc>
                  <a:txBody>
                    <a:bodyPr/>
                    <a:lstStyle/>
                    <a:p>
                      <a:pPr marL="0" marR="0">
                        <a:spcBef>
                          <a:spcPts val="0"/>
                        </a:spcBef>
                        <a:spcAft>
                          <a:spcPts val="0"/>
                        </a:spcAft>
                      </a:pPr>
                      <a:r>
                        <a:rPr lang="en-US" sz="2000" kern="0" dirty="0">
                          <a:effectLst/>
                        </a:rPr>
                        <a:t>Todorov and Weinstein “Structural Analysis of Narrative”</a:t>
                      </a:r>
                      <a:endParaRPr lang="en-US" sz="20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1B96B4">
                        <a:alpha val="21961"/>
                      </a:srgbClr>
                    </a:solidFill>
                  </a:tcPr>
                </a:tc>
                <a:tc>
                  <a:txBody>
                    <a:bodyPr/>
                    <a:lstStyle/>
                    <a:p>
                      <a:pPr marL="0" marR="0">
                        <a:spcBef>
                          <a:spcPts val="0"/>
                        </a:spcBef>
                        <a:spcAft>
                          <a:spcPts val="0"/>
                        </a:spcAft>
                      </a:pPr>
                      <a:r>
                        <a:rPr lang="en-US" sz="2000" kern="0" dirty="0">
                          <a:effectLst/>
                        </a:rPr>
                        <a:t>Stability and resilience despite challenges</a:t>
                      </a:r>
                      <a:endParaRPr lang="en-US" sz="20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1B96B4">
                        <a:alpha val="21961"/>
                      </a:srgbClr>
                    </a:solidFill>
                  </a:tcPr>
                </a:tc>
                <a:extLst>
                  <a:ext uri="{0D108BD9-81ED-4DB2-BD59-A6C34878D82A}">
                    <a16:rowId xmlns:a16="http://schemas.microsoft.com/office/drawing/2014/main" val="2206281072"/>
                  </a:ext>
                </a:extLst>
              </a:tr>
              <a:tr h="1498124">
                <a:tc>
                  <a:txBody>
                    <a:bodyPr/>
                    <a:lstStyle/>
                    <a:p>
                      <a:pPr marL="0" marR="0">
                        <a:spcBef>
                          <a:spcPts val="0"/>
                        </a:spcBef>
                        <a:spcAft>
                          <a:spcPts val="0"/>
                        </a:spcAft>
                      </a:pPr>
                      <a:r>
                        <a:rPr lang="en-US" sz="2400" kern="0" dirty="0">
                          <a:effectLst/>
                        </a:rPr>
                        <a:t>Discovery</a:t>
                      </a:r>
                      <a:endParaRPr lang="en-US" sz="24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1B849C"/>
                    </a:solidFill>
                  </a:tcPr>
                </a:tc>
                <a:tc>
                  <a:txBody>
                    <a:bodyPr/>
                    <a:lstStyle/>
                    <a:p>
                      <a:pPr marL="0" marR="0">
                        <a:spcBef>
                          <a:spcPts val="0"/>
                        </a:spcBef>
                        <a:spcAft>
                          <a:spcPts val="0"/>
                        </a:spcAft>
                      </a:pPr>
                      <a:r>
                        <a:rPr lang="en-US" sz="2000" kern="0" dirty="0">
                          <a:effectLst/>
                        </a:rPr>
                        <a:t>Roland Barthes </a:t>
                      </a:r>
                    </a:p>
                    <a:p>
                      <a:pPr marL="0" marR="0">
                        <a:spcBef>
                          <a:spcPts val="0"/>
                        </a:spcBef>
                        <a:spcAft>
                          <a:spcPts val="0"/>
                        </a:spcAft>
                      </a:pPr>
                      <a:r>
                        <a:rPr lang="en-US" sz="2000" i="1" kern="0" dirty="0">
                          <a:effectLst/>
                        </a:rPr>
                        <a:t>S/Z</a:t>
                      </a:r>
                      <a:endParaRPr lang="en-US" sz="2000" i="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solidFill>
                  </a:tcPr>
                </a:tc>
                <a:tc>
                  <a:txBody>
                    <a:bodyPr/>
                    <a:lstStyle/>
                    <a:p>
                      <a:pPr marL="0" marR="0">
                        <a:spcBef>
                          <a:spcPts val="0"/>
                        </a:spcBef>
                        <a:spcAft>
                          <a:spcPts val="0"/>
                        </a:spcAft>
                      </a:pPr>
                      <a:r>
                        <a:rPr lang="en-US" sz="2000" kern="0" dirty="0">
                          <a:effectLst/>
                        </a:rPr>
                        <a:t>Mystery, suspense, intrigue, and satisfaction of coming to understanding</a:t>
                      </a:r>
                      <a:endParaRPr lang="en-US" sz="20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3314448946"/>
                  </a:ext>
                </a:extLst>
              </a:tr>
            </a:tbl>
          </a:graphicData>
        </a:graphic>
      </p:graphicFrame>
    </p:spTree>
    <p:extLst>
      <p:ext uri="{BB962C8B-B14F-4D97-AF65-F5344CB8AC3E}">
        <p14:creationId xmlns:p14="http://schemas.microsoft.com/office/powerpoint/2010/main" val="2363771130"/>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09ECE8F3-3097-524E-E558-0202EABFE4CC}"/>
              </a:ext>
            </a:extLst>
          </p:cNvPr>
          <p:cNvSpPr>
            <a:spLocks noChangeArrowheads="1"/>
          </p:cNvSpPr>
          <p:nvPr/>
        </p:nvSpPr>
        <p:spPr bwMode="auto">
          <a:xfrm>
            <a:off x="640080" y="2074363"/>
            <a:ext cx="2752354" cy="2709275"/>
          </a:xfrm>
          <a:prstGeom prst="ellipse">
            <a:avLst/>
          </a:prstGeom>
          <a:solidFill>
            <a:srgbClr val="262626"/>
          </a:solidFill>
          <a:ln w="174625" cmpd="thinThick">
            <a:solidFill>
              <a:srgbClr val="262626"/>
            </a:solid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marL="0" marR="0" lvl="0" indent="0" algn="ctr" fontAlgn="base">
              <a:lnSpc>
                <a:spcPct val="90000"/>
              </a:lnSpc>
              <a:spcBef>
                <a:spcPct val="0"/>
              </a:spcBef>
              <a:spcAft>
                <a:spcPts val="600"/>
              </a:spcAft>
              <a:buClrTx/>
              <a:buSzTx/>
              <a:tabLst/>
            </a:pPr>
            <a:r>
              <a:rPr kumimoji="0" lang="en-US" altLang="en-US" sz="2600" b="0" i="0" u="none" strike="noStrike" kern="1200" cap="none" normalizeH="0" baseline="0" dirty="0">
                <a:ln>
                  <a:noFill/>
                </a:ln>
                <a:solidFill>
                  <a:srgbClr val="FFFFFF"/>
                </a:solidFill>
                <a:effectLst/>
                <a:latin typeface="+mj-lt"/>
                <a:ea typeface="+mj-ea"/>
                <a:cs typeface="+mj-cs"/>
              </a:rPr>
              <a:t>Storytelling Insights</a:t>
            </a:r>
          </a:p>
          <a:p>
            <a:pPr marL="0" marR="0" lvl="0" indent="0" algn="ctr" fontAlgn="base">
              <a:lnSpc>
                <a:spcPct val="90000"/>
              </a:lnSpc>
              <a:spcBef>
                <a:spcPct val="0"/>
              </a:spcBef>
              <a:spcAft>
                <a:spcPts val="600"/>
              </a:spcAft>
              <a:buClrTx/>
              <a:buSzTx/>
              <a:tabLst/>
            </a:pPr>
            <a:endParaRPr kumimoji="0" lang="en-US" altLang="en-US" sz="2600" b="0" i="0" u="none" strike="noStrike" kern="1200" cap="none" normalizeH="0" baseline="0" dirty="0">
              <a:ln>
                <a:noFill/>
              </a:ln>
              <a:solidFill>
                <a:srgbClr val="FFFFFF"/>
              </a:solidFill>
              <a:effectLst/>
              <a:latin typeface="+mj-lt"/>
              <a:ea typeface="+mj-ea"/>
              <a:cs typeface="+mj-cs"/>
            </a:endParaRPr>
          </a:p>
        </p:txBody>
      </p:sp>
      <p:graphicFrame>
        <p:nvGraphicFramePr>
          <p:cNvPr id="2" name="Table 1">
            <a:extLst>
              <a:ext uri="{FF2B5EF4-FFF2-40B4-BE49-F238E27FC236}">
                <a16:creationId xmlns:a16="http://schemas.microsoft.com/office/drawing/2014/main" id="{F0C5ADEA-8F06-43BA-E69D-8AAADF0DDC23}"/>
              </a:ext>
            </a:extLst>
          </p:cNvPr>
          <p:cNvGraphicFramePr>
            <a:graphicFrameLocks noGrp="1"/>
          </p:cNvGraphicFramePr>
          <p:nvPr/>
        </p:nvGraphicFramePr>
        <p:xfrm>
          <a:off x="4032514" y="961812"/>
          <a:ext cx="7519406" cy="5110045"/>
        </p:xfrm>
        <a:graphic>
          <a:graphicData uri="http://schemas.openxmlformats.org/drawingml/2006/table">
            <a:tbl>
              <a:tblPr firstRow="1" firstCol="1" bandRow="1">
                <a:tableStyleId>{8799B23B-EC83-4686-B30A-512413B5E67A}</a:tableStyleId>
              </a:tblPr>
              <a:tblGrid>
                <a:gridCol w="2552075">
                  <a:extLst>
                    <a:ext uri="{9D8B030D-6E8A-4147-A177-3AD203B41FA5}">
                      <a16:colId xmlns:a16="http://schemas.microsoft.com/office/drawing/2014/main" val="979367501"/>
                    </a:ext>
                  </a:extLst>
                </a:gridCol>
                <a:gridCol w="2548782">
                  <a:extLst>
                    <a:ext uri="{9D8B030D-6E8A-4147-A177-3AD203B41FA5}">
                      <a16:colId xmlns:a16="http://schemas.microsoft.com/office/drawing/2014/main" val="4246817395"/>
                    </a:ext>
                  </a:extLst>
                </a:gridCol>
                <a:gridCol w="2418549">
                  <a:extLst>
                    <a:ext uri="{9D8B030D-6E8A-4147-A177-3AD203B41FA5}">
                      <a16:colId xmlns:a16="http://schemas.microsoft.com/office/drawing/2014/main" val="4035085854"/>
                    </a:ext>
                  </a:extLst>
                </a:gridCol>
              </a:tblGrid>
              <a:tr h="423392">
                <a:tc>
                  <a:txBody>
                    <a:bodyPr/>
                    <a:lstStyle/>
                    <a:p>
                      <a:pPr marL="0" marR="0" algn="l" fontAlgn="t">
                        <a:spcBef>
                          <a:spcPts val="0"/>
                        </a:spcBef>
                        <a:spcAft>
                          <a:spcPts val="0"/>
                        </a:spcAft>
                      </a:pPr>
                      <a:r>
                        <a:rPr lang="en-US" sz="1600" b="1" u="none" strike="noStrike">
                          <a:effectLst/>
                        </a:rPr>
                        <a:t>Cases</a:t>
                      </a:r>
                      <a:endParaRPr lang="en-US" sz="2400" b="0" i="0" u="none" strike="noStrike">
                        <a:effectLst/>
                        <a:latin typeface="Arial" panose="020B0604020202020204" pitchFamily="34" charset="0"/>
                      </a:endParaRPr>
                    </a:p>
                  </a:txBody>
                  <a:tcPr marL="71083" marR="71083" marT="9873" marB="0"/>
                </a:tc>
                <a:tc>
                  <a:txBody>
                    <a:bodyPr/>
                    <a:lstStyle/>
                    <a:p>
                      <a:pPr marL="0" marR="0" algn="l" fontAlgn="t">
                        <a:spcBef>
                          <a:spcPts val="0"/>
                        </a:spcBef>
                        <a:spcAft>
                          <a:spcPts val="0"/>
                        </a:spcAft>
                      </a:pPr>
                      <a:r>
                        <a:rPr lang="en-US" sz="1600" b="1" u="none" strike="noStrike">
                          <a:effectLst/>
                        </a:rPr>
                        <a:t>Insights from Triangle</a:t>
                      </a:r>
                      <a:endParaRPr lang="en-US" sz="2400" b="0" i="0" u="none" strike="noStrike">
                        <a:effectLst/>
                        <a:latin typeface="Arial" panose="020B0604020202020204" pitchFamily="34" charset="0"/>
                      </a:endParaRPr>
                    </a:p>
                  </a:txBody>
                  <a:tcPr marL="71083" marR="71083" marT="9873" marB="0"/>
                </a:tc>
                <a:tc>
                  <a:txBody>
                    <a:bodyPr/>
                    <a:lstStyle/>
                    <a:p>
                      <a:pPr marL="0" marR="0" algn="l" fontAlgn="t">
                        <a:spcBef>
                          <a:spcPts val="0"/>
                        </a:spcBef>
                        <a:spcAft>
                          <a:spcPts val="0"/>
                        </a:spcAft>
                      </a:pPr>
                      <a:r>
                        <a:rPr lang="en-US" sz="1600" b="1" u="none" strike="noStrike" dirty="0">
                          <a:effectLst/>
                        </a:rPr>
                        <a:t>Insights from Narrative Structure</a:t>
                      </a:r>
                      <a:endParaRPr lang="en-US" sz="2400" b="0" i="0" u="none" strike="noStrike" dirty="0">
                        <a:effectLst/>
                        <a:latin typeface="Arial" panose="020B0604020202020204" pitchFamily="34" charset="0"/>
                      </a:endParaRPr>
                    </a:p>
                  </a:txBody>
                  <a:tcPr marL="71083" marR="71083" marT="9873" marB="0"/>
                </a:tc>
                <a:extLst>
                  <a:ext uri="{0D108BD9-81ED-4DB2-BD59-A6C34878D82A}">
                    <a16:rowId xmlns:a16="http://schemas.microsoft.com/office/drawing/2014/main" val="205579577"/>
                  </a:ext>
                </a:extLst>
              </a:tr>
              <a:tr h="1185138">
                <a:tc>
                  <a:txBody>
                    <a:bodyPr/>
                    <a:lstStyle/>
                    <a:p>
                      <a:pPr marL="0" marR="0" algn="l" fontAlgn="t">
                        <a:spcBef>
                          <a:spcPts val="0"/>
                        </a:spcBef>
                        <a:spcAft>
                          <a:spcPts val="0"/>
                        </a:spcAft>
                      </a:pPr>
                      <a:r>
                        <a:rPr lang="en-US" sz="1400" b="0" u="none" strike="noStrike">
                          <a:effectLst/>
                        </a:rPr>
                        <a:t>Medicine Misuse: Desperation and Ivermectin</a:t>
                      </a:r>
                      <a:endParaRPr lang="en-US" sz="2000" b="0" i="0" u="none" strike="noStrike">
                        <a:effectLst/>
                        <a:latin typeface="Arial" panose="020B0604020202020204" pitchFamily="34" charset="0"/>
                      </a:endParaRPr>
                    </a:p>
                  </a:txBody>
                  <a:tcPr marL="71083" marR="71083" marT="9873" marB="0"/>
                </a:tc>
                <a:tc>
                  <a:txBody>
                    <a:bodyPr/>
                    <a:lstStyle/>
                    <a:p>
                      <a:pPr marL="0" marR="0" algn="l" fontAlgn="t">
                        <a:spcBef>
                          <a:spcPts val="0"/>
                        </a:spcBef>
                        <a:spcAft>
                          <a:spcPts val="0"/>
                        </a:spcAft>
                      </a:pPr>
                      <a:r>
                        <a:rPr lang="en-US" sz="1400" b="0" u="none" strike="noStrike">
                          <a:effectLst/>
                        </a:rPr>
                        <a:t>Teller allies with audience against “them” and “what they’re not telling you”</a:t>
                      </a:r>
                      <a:endParaRPr lang="en-US" sz="2000" b="0" u="none" strike="noStrike">
                        <a:effectLst/>
                      </a:endParaRPr>
                    </a:p>
                    <a:p>
                      <a:pPr marL="0" marR="0" algn="l" fontAlgn="t">
                        <a:spcBef>
                          <a:spcPts val="0"/>
                        </a:spcBef>
                        <a:spcAft>
                          <a:spcPts val="0"/>
                        </a:spcAft>
                      </a:pPr>
                      <a:r>
                        <a:rPr lang="en-US" sz="1400" b="0" u="none" strike="noStrike">
                          <a:effectLst/>
                        </a:rPr>
                        <a:t> </a:t>
                      </a:r>
                      <a:endParaRPr lang="en-US" sz="2000" b="0" u="none" strike="noStrike">
                        <a:effectLst/>
                      </a:endParaRPr>
                    </a:p>
                    <a:p>
                      <a:pPr marL="0" marR="0" algn="l" fontAlgn="t">
                        <a:spcBef>
                          <a:spcPts val="0"/>
                        </a:spcBef>
                        <a:spcAft>
                          <a:spcPts val="0"/>
                        </a:spcAft>
                      </a:pPr>
                      <a:r>
                        <a:rPr lang="en-US" sz="1400" b="0" u="none" strike="noStrike">
                          <a:effectLst/>
                        </a:rPr>
                        <a:t>“Secret” revealed to audience, aura of mystery</a:t>
                      </a:r>
                      <a:endParaRPr lang="en-US" sz="2000" b="0" i="0" u="none" strike="noStrike">
                        <a:effectLst/>
                        <a:latin typeface="Arial" panose="020B0604020202020204" pitchFamily="34" charset="0"/>
                      </a:endParaRPr>
                    </a:p>
                  </a:txBody>
                  <a:tcPr marL="71083" marR="71083" marT="9873" marB="0"/>
                </a:tc>
                <a:tc>
                  <a:txBody>
                    <a:bodyPr/>
                    <a:lstStyle/>
                    <a:p>
                      <a:pPr marL="0" marR="0" algn="l" fontAlgn="t">
                        <a:spcBef>
                          <a:spcPts val="0"/>
                        </a:spcBef>
                        <a:spcAft>
                          <a:spcPts val="0"/>
                        </a:spcAft>
                      </a:pPr>
                      <a:r>
                        <a:rPr lang="en-US" sz="1400" b="0" u="none" strike="noStrike">
                          <a:effectLst/>
                        </a:rPr>
                        <a:t>Transformation story, teller as “hero” revealing “truth”</a:t>
                      </a:r>
                      <a:endParaRPr lang="en-US" sz="2000" b="0" u="none" strike="noStrike">
                        <a:effectLst/>
                      </a:endParaRPr>
                    </a:p>
                    <a:p>
                      <a:pPr marL="0" marR="0" algn="l" fontAlgn="t">
                        <a:spcBef>
                          <a:spcPts val="0"/>
                        </a:spcBef>
                        <a:spcAft>
                          <a:spcPts val="0"/>
                        </a:spcAft>
                      </a:pPr>
                      <a:r>
                        <a:rPr lang="en-US" sz="1400" b="0" u="none" strike="noStrike">
                          <a:effectLst/>
                        </a:rPr>
                        <a:t> </a:t>
                      </a:r>
                      <a:endParaRPr lang="en-US" sz="2000" b="0" u="none" strike="noStrike">
                        <a:effectLst/>
                      </a:endParaRPr>
                    </a:p>
                    <a:p>
                      <a:pPr marL="0" marR="0" algn="l" fontAlgn="t">
                        <a:spcBef>
                          <a:spcPts val="0"/>
                        </a:spcBef>
                        <a:spcAft>
                          <a:spcPts val="0"/>
                        </a:spcAft>
                      </a:pPr>
                      <a:r>
                        <a:rPr lang="en-US" sz="1400" b="0" u="none" strike="noStrike">
                          <a:effectLst/>
                        </a:rPr>
                        <a:t>discovery narrative, revealing something everyday with hidden uses</a:t>
                      </a:r>
                      <a:endParaRPr lang="en-US" sz="2000" b="0" i="0" u="none" strike="noStrike">
                        <a:effectLst/>
                        <a:latin typeface="Arial" panose="020B0604020202020204" pitchFamily="34" charset="0"/>
                      </a:endParaRPr>
                    </a:p>
                  </a:txBody>
                  <a:tcPr marL="71083" marR="71083" marT="9873" marB="0"/>
                </a:tc>
                <a:extLst>
                  <a:ext uri="{0D108BD9-81ED-4DB2-BD59-A6C34878D82A}">
                    <a16:rowId xmlns:a16="http://schemas.microsoft.com/office/drawing/2014/main" val="29573968"/>
                  </a:ext>
                </a:extLst>
              </a:tr>
              <a:tr h="1375575">
                <a:tc>
                  <a:txBody>
                    <a:bodyPr/>
                    <a:lstStyle/>
                    <a:p>
                      <a:pPr marL="0" marR="0" algn="l" fontAlgn="t">
                        <a:spcBef>
                          <a:spcPts val="0"/>
                        </a:spcBef>
                        <a:spcAft>
                          <a:spcPts val="0"/>
                        </a:spcAft>
                      </a:pPr>
                      <a:r>
                        <a:rPr lang="en-US" sz="1400" b="0" u="none" strike="noStrike" dirty="0">
                          <a:effectLst/>
                        </a:rPr>
                        <a:t>Exploiting Vaccine Hesitancy: Faked Magnetism</a:t>
                      </a:r>
                      <a:endParaRPr lang="en-US" sz="2000" b="0" i="0" u="none" strike="noStrike" dirty="0">
                        <a:effectLst/>
                        <a:latin typeface="Arial" panose="020B0604020202020204" pitchFamily="34" charset="0"/>
                      </a:endParaRPr>
                    </a:p>
                  </a:txBody>
                  <a:tcPr marL="71083" marR="71083" marT="9873" marB="0"/>
                </a:tc>
                <a:tc>
                  <a:txBody>
                    <a:bodyPr/>
                    <a:lstStyle/>
                    <a:p>
                      <a:pPr marL="0" marR="0" algn="l" fontAlgn="t">
                        <a:spcBef>
                          <a:spcPts val="0"/>
                        </a:spcBef>
                        <a:spcAft>
                          <a:spcPts val="0"/>
                        </a:spcAft>
                      </a:pPr>
                      <a:r>
                        <a:rPr lang="en-US" sz="1400" b="0" u="none" strike="noStrike" dirty="0">
                          <a:effectLst/>
                        </a:rPr>
                        <a:t>Teller uses shock based on trickery to activate audience emotionally to resist</a:t>
                      </a:r>
                      <a:endParaRPr lang="en-US" sz="2000" b="0" u="none" strike="noStrike" dirty="0">
                        <a:effectLst/>
                      </a:endParaRPr>
                    </a:p>
                    <a:p>
                      <a:pPr marL="0" marR="0" algn="l" fontAlgn="t">
                        <a:spcBef>
                          <a:spcPts val="0"/>
                        </a:spcBef>
                        <a:spcAft>
                          <a:spcPts val="0"/>
                        </a:spcAft>
                      </a:pPr>
                      <a:r>
                        <a:rPr lang="en-US" sz="1400" b="0" u="none" strike="noStrike" dirty="0">
                          <a:effectLst/>
                        </a:rPr>
                        <a:t> </a:t>
                      </a:r>
                      <a:endParaRPr lang="en-US" sz="2000" b="0" u="none" strike="noStrike" dirty="0">
                        <a:effectLst/>
                      </a:endParaRPr>
                    </a:p>
                    <a:p>
                      <a:pPr marL="0" marR="0" algn="l" fontAlgn="t">
                        <a:spcBef>
                          <a:spcPts val="0"/>
                        </a:spcBef>
                        <a:spcAft>
                          <a:spcPts val="0"/>
                        </a:spcAft>
                      </a:pPr>
                      <a:r>
                        <a:rPr lang="en-US" sz="1400" b="0" u="none" strike="noStrike" dirty="0">
                          <a:effectLst/>
                        </a:rPr>
                        <a:t>If audience trusts teller, then likelihood of retelling increases</a:t>
                      </a:r>
                      <a:endParaRPr lang="en-US" sz="2000" b="0" i="0" u="none" strike="noStrike" dirty="0">
                        <a:effectLst/>
                        <a:latin typeface="Arial" panose="020B0604020202020204" pitchFamily="34" charset="0"/>
                      </a:endParaRPr>
                    </a:p>
                  </a:txBody>
                  <a:tcPr marL="71083" marR="71083" marT="9873" marB="0"/>
                </a:tc>
                <a:tc>
                  <a:txBody>
                    <a:bodyPr/>
                    <a:lstStyle/>
                    <a:p>
                      <a:pPr marL="0" marR="0" algn="l" fontAlgn="t">
                        <a:spcBef>
                          <a:spcPts val="0"/>
                        </a:spcBef>
                        <a:spcAft>
                          <a:spcPts val="0"/>
                        </a:spcAft>
                      </a:pPr>
                      <a:r>
                        <a:rPr lang="en-US" sz="1400" b="0" u="none" strike="noStrike">
                          <a:effectLst/>
                        </a:rPr>
                        <a:t>Continuity story, in that the underlying message is to focus on maintaining the status quo despite disruption</a:t>
                      </a:r>
                      <a:endParaRPr lang="en-US" sz="2000" b="0" i="0" u="none" strike="noStrike">
                        <a:effectLst/>
                        <a:latin typeface="Arial" panose="020B0604020202020204" pitchFamily="34" charset="0"/>
                      </a:endParaRPr>
                    </a:p>
                  </a:txBody>
                  <a:tcPr marL="71083" marR="71083" marT="9873" marB="0"/>
                </a:tc>
                <a:extLst>
                  <a:ext uri="{0D108BD9-81ED-4DB2-BD59-A6C34878D82A}">
                    <a16:rowId xmlns:a16="http://schemas.microsoft.com/office/drawing/2014/main" val="3206543562"/>
                  </a:ext>
                </a:extLst>
              </a:tr>
              <a:tr h="1946884">
                <a:tc>
                  <a:txBody>
                    <a:bodyPr/>
                    <a:lstStyle/>
                    <a:p>
                      <a:pPr marL="0" marR="0" algn="l" fontAlgn="t">
                        <a:spcBef>
                          <a:spcPts val="0"/>
                        </a:spcBef>
                        <a:spcAft>
                          <a:spcPts val="0"/>
                        </a:spcAft>
                      </a:pPr>
                      <a:r>
                        <a:rPr lang="en-US" sz="1400" b="0" u="none" strike="noStrike">
                          <a:effectLst/>
                        </a:rPr>
                        <a:t>Aftermath of Medical Racism: Vaccine Questioning</a:t>
                      </a:r>
                      <a:endParaRPr lang="en-US" sz="2000" b="0" i="0" u="none" strike="noStrike">
                        <a:effectLst/>
                        <a:latin typeface="Arial" panose="020B0604020202020204" pitchFamily="34" charset="0"/>
                      </a:endParaRPr>
                    </a:p>
                  </a:txBody>
                  <a:tcPr marL="71083" marR="71083" marT="9873" marB="0"/>
                </a:tc>
                <a:tc>
                  <a:txBody>
                    <a:bodyPr/>
                    <a:lstStyle/>
                    <a:p>
                      <a:pPr marL="0" marR="0" algn="l" fontAlgn="t">
                        <a:spcBef>
                          <a:spcPts val="0"/>
                        </a:spcBef>
                        <a:spcAft>
                          <a:spcPts val="0"/>
                        </a:spcAft>
                      </a:pPr>
                      <a:r>
                        <a:rPr lang="en-US" sz="1400" b="0" u="none" strike="noStrike" dirty="0">
                          <a:effectLst/>
                        </a:rPr>
                        <a:t>Inherited information, teller and audience are insiders together as families who survived </a:t>
                      </a:r>
                      <a:endParaRPr lang="en-US" sz="2000" b="0" u="none" strike="noStrike" dirty="0">
                        <a:effectLst/>
                      </a:endParaRPr>
                    </a:p>
                    <a:p>
                      <a:pPr marL="0" marR="0" algn="l" fontAlgn="t">
                        <a:spcBef>
                          <a:spcPts val="0"/>
                        </a:spcBef>
                        <a:spcAft>
                          <a:spcPts val="0"/>
                        </a:spcAft>
                      </a:pPr>
                      <a:r>
                        <a:rPr lang="en-US" sz="1400" b="0" u="none" strike="noStrike" dirty="0">
                          <a:effectLst/>
                        </a:rPr>
                        <a:t> </a:t>
                      </a:r>
                      <a:endParaRPr lang="en-US" sz="2000" b="0" u="none" strike="noStrike" dirty="0">
                        <a:effectLst/>
                      </a:endParaRPr>
                    </a:p>
                    <a:p>
                      <a:pPr marL="0" marR="0" algn="l" fontAlgn="t">
                        <a:spcBef>
                          <a:spcPts val="0"/>
                        </a:spcBef>
                        <a:spcAft>
                          <a:spcPts val="0"/>
                        </a:spcAft>
                      </a:pPr>
                      <a:r>
                        <a:rPr lang="en-US" sz="1400" b="0" u="none" strike="noStrike" dirty="0">
                          <a:effectLst/>
                        </a:rPr>
                        <a:t>Governmental medical officials expect trust because of expertise and believe that more information is the answer</a:t>
                      </a:r>
                      <a:endParaRPr lang="en-US" sz="2000" b="0" i="0" u="none" strike="noStrike" dirty="0">
                        <a:effectLst/>
                        <a:latin typeface="Arial" panose="020B0604020202020204" pitchFamily="34" charset="0"/>
                      </a:endParaRPr>
                    </a:p>
                  </a:txBody>
                  <a:tcPr marL="71083" marR="71083" marT="9873" marB="0"/>
                </a:tc>
                <a:tc>
                  <a:txBody>
                    <a:bodyPr/>
                    <a:lstStyle/>
                    <a:p>
                      <a:pPr marL="0" marR="0" algn="l" fontAlgn="t">
                        <a:spcBef>
                          <a:spcPts val="0"/>
                        </a:spcBef>
                        <a:spcAft>
                          <a:spcPts val="0"/>
                        </a:spcAft>
                      </a:pPr>
                      <a:r>
                        <a:rPr lang="en-US" sz="1400" b="0" u="none" strike="noStrike" dirty="0">
                          <a:effectLst/>
                        </a:rPr>
                        <a:t>Transformation structure makes those survived despite terrible obstacles heroes</a:t>
                      </a:r>
                      <a:endParaRPr lang="en-US" sz="2000" b="0" u="none" strike="noStrike" dirty="0">
                        <a:effectLst/>
                      </a:endParaRPr>
                    </a:p>
                    <a:p>
                      <a:pPr marL="0" marR="0" algn="l" fontAlgn="t">
                        <a:spcBef>
                          <a:spcPts val="0"/>
                        </a:spcBef>
                        <a:spcAft>
                          <a:spcPts val="0"/>
                        </a:spcAft>
                      </a:pPr>
                      <a:r>
                        <a:rPr lang="en-US" sz="1400" b="0" u="none" strike="noStrike" dirty="0">
                          <a:effectLst/>
                        </a:rPr>
                        <a:t> </a:t>
                      </a:r>
                      <a:endParaRPr lang="en-US" sz="2000" b="0" u="none" strike="noStrike" dirty="0">
                        <a:effectLst/>
                      </a:endParaRPr>
                    </a:p>
                    <a:p>
                      <a:pPr marL="0" marR="0" algn="l" fontAlgn="t">
                        <a:spcBef>
                          <a:spcPts val="0"/>
                        </a:spcBef>
                        <a:spcAft>
                          <a:spcPts val="0"/>
                        </a:spcAft>
                      </a:pPr>
                      <a:r>
                        <a:rPr lang="en-US" sz="1400" b="0" u="none" strike="noStrike" dirty="0">
                          <a:effectLst/>
                        </a:rPr>
                        <a:t>Public health officials hope to tell a discovery narrative about the invention and value of vaccines</a:t>
                      </a:r>
                      <a:endParaRPr lang="en-US" sz="2000" b="0" i="0" u="none" strike="noStrike" dirty="0">
                        <a:effectLst/>
                        <a:latin typeface="Arial" panose="020B0604020202020204" pitchFamily="34" charset="0"/>
                      </a:endParaRPr>
                    </a:p>
                  </a:txBody>
                  <a:tcPr marL="71083" marR="71083" marT="9873" marB="0"/>
                </a:tc>
                <a:extLst>
                  <a:ext uri="{0D108BD9-81ED-4DB2-BD59-A6C34878D82A}">
                    <a16:rowId xmlns:a16="http://schemas.microsoft.com/office/drawing/2014/main" val="3626084392"/>
                  </a:ext>
                </a:extLst>
              </a:tr>
            </a:tbl>
          </a:graphicData>
        </a:graphic>
      </p:graphicFrame>
    </p:spTree>
    <p:extLst>
      <p:ext uri="{BB962C8B-B14F-4D97-AF65-F5344CB8AC3E}">
        <p14:creationId xmlns:p14="http://schemas.microsoft.com/office/powerpoint/2010/main" val="864134860"/>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CFF9C-A91F-4131-8A44-4B4B871C51F4}"/>
              </a:ext>
            </a:extLst>
          </p:cNvPr>
          <p:cNvSpPr>
            <a:spLocks noGrp="1"/>
          </p:cNvSpPr>
          <p:nvPr>
            <p:ph type="title"/>
          </p:nvPr>
        </p:nvSpPr>
        <p:spPr/>
        <p:txBody>
          <a:bodyPr/>
          <a:lstStyle/>
          <a:p>
            <a:r>
              <a:rPr lang="en-US" dirty="0">
                <a:solidFill>
                  <a:schemeClr val="accent1"/>
                </a:solidFill>
                <a:latin typeface="Arial Rounded MT Bold" panose="020F0704030504030204" pitchFamily="34" charset="77"/>
              </a:rPr>
              <a:t>Misinformation S-DIKW Framework</a:t>
            </a:r>
          </a:p>
        </p:txBody>
      </p:sp>
      <p:sp>
        <p:nvSpPr>
          <p:cNvPr id="3" name="Content Placeholder 2">
            <a:extLst>
              <a:ext uri="{FF2B5EF4-FFF2-40B4-BE49-F238E27FC236}">
                <a16:creationId xmlns:a16="http://schemas.microsoft.com/office/drawing/2014/main" id="{96899818-A78A-1D6F-57DE-C8612D6912EA}"/>
              </a:ext>
            </a:extLst>
          </p:cNvPr>
          <p:cNvSpPr>
            <a:spLocks noGrp="1"/>
          </p:cNvSpPr>
          <p:nvPr>
            <p:ph idx="1"/>
          </p:nvPr>
        </p:nvSpPr>
        <p:spPr/>
        <p:txBody>
          <a:bodyPr/>
          <a:lstStyle/>
          <a:p>
            <a:pPr lvl="0"/>
            <a:r>
              <a:rPr lang="en-US" b="1" dirty="0"/>
              <a:t>Bad S-Data: </a:t>
            </a:r>
            <a:r>
              <a:rPr lang="en-US" dirty="0"/>
              <a:t>Evoking cultural cues that imply factuality for data that is false</a:t>
            </a:r>
          </a:p>
          <a:p>
            <a:pPr lvl="0"/>
            <a:r>
              <a:rPr lang="en-US" b="1" dirty="0"/>
              <a:t>Bad S-Information: </a:t>
            </a:r>
            <a:r>
              <a:rPr lang="en-US" dirty="0"/>
              <a:t>False data with context that misinforms in story</a:t>
            </a:r>
          </a:p>
          <a:p>
            <a:pPr lvl="0"/>
            <a:r>
              <a:rPr lang="en-US" b="1" dirty="0"/>
              <a:t>Bad S-Knowledge: </a:t>
            </a:r>
            <a:r>
              <a:rPr lang="en-US" dirty="0"/>
              <a:t>Stories based on false information that lead to ineffective or harmful actions</a:t>
            </a:r>
          </a:p>
          <a:p>
            <a:pPr lvl="0"/>
            <a:r>
              <a:rPr lang="en-US" b="1" dirty="0"/>
              <a:t>Bad S-Wisdom: </a:t>
            </a:r>
            <a:r>
              <a:rPr lang="en-US" dirty="0"/>
              <a:t>Reactivity that leads to retelling misinformation as story without checking sources in ways that amplify harm</a:t>
            </a:r>
          </a:p>
          <a:p>
            <a:endParaRPr lang="en-US" dirty="0"/>
          </a:p>
        </p:txBody>
      </p:sp>
      <p:sp>
        <p:nvSpPr>
          <p:cNvPr id="4" name="TextBox 3">
            <a:extLst>
              <a:ext uri="{FF2B5EF4-FFF2-40B4-BE49-F238E27FC236}">
                <a16:creationId xmlns:a16="http://schemas.microsoft.com/office/drawing/2014/main" id="{2434E99C-F086-D1EE-3FD1-54D97B95F4AE}"/>
              </a:ext>
            </a:extLst>
          </p:cNvPr>
          <p:cNvSpPr txBox="1"/>
          <p:nvPr/>
        </p:nvSpPr>
        <p:spPr>
          <a:xfrm>
            <a:off x="1067093" y="5653743"/>
            <a:ext cx="8983980" cy="523220"/>
          </a:xfrm>
          <a:prstGeom prst="rect">
            <a:avLst/>
          </a:prstGeom>
          <a:noFill/>
        </p:spPr>
        <p:txBody>
          <a:bodyPr wrap="square" rtlCol="0">
            <a:spAutoFit/>
          </a:bodyPr>
          <a:lstStyle/>
          <a:p>
            <a:r>
              <a:rPr lang="en-US" sz="1400" dirty="0">
                <a:effectLst/>
              </a:rPr>
              <a:t>McDowell, K. (2023). Storytelling Dynamics and Misinformation: The Bad S-DIKW Framework. </a:t>
            </a:r>
            <a:r>
              <a:rPr lang="en-US" sz="1400" i="1" dirty="0">
                <a:effectLst/>
              </a:rPr>
              <a:t>Information Matters</a:t>
            </a:r>
            <a:r>
              <a:rPr lang="en-US" sz="1400" dirty="0">
                <a:effectLst/>
              </a:rPr>
              <a:t>. </a:t>
            </a:r>
            <a:r>
              <a:rPr lang="en-US" sz="1400" dirty="0">
                <a:effectLst/>
                <a:hlinkClick r:id="rId3"/>
              </a:rPr>
              <a:t>https://informationmatters.org/2023/04/storytelling-dynamics-and-misinformation-the-bad-s-dikw-framework/</a:t>
            </a:r>
            <a:endParaRPr lang="en-US" sz="1400" dirty="0">
              <a:effectLst/>
            </a:endParaRPr>
          </a:p>
        </p:txBody>
      </p:sp>
    </p:spTree>
    <p:extLst>
      <p:ext uri="{BB962C8B-B14F-4D97-AF65-F5344CB8AC3E}">
        <p14:creationId xmlns:p14="http://schemas.microsoft.com/office/powerpoint/2010/main" val="408568218"/>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CB26D-58DF-A4C9-6736-616761EDB4AA}"/>
              </a:ext>
            </a:extLst>
          </p:cNvPr>
          <p:cNvSpPr>
            <a:spLocks noGrp="1"/>
          </p:cNvSpPr>
          <p:nvPr>
            <p:ph type="title"/>
          </p:nvPr>
        </p:nvSpPr>
        <p:spPr/>
        <p:txBody>
          <a:bodyPr/>
          <a:lstStyle/>
          <a:p>
            <a:r>
              <a:rPr lang="en-US" dirty="0">
                <a:solidFill>
                  <a:srgbClr val="008249"/>
                </a:solidFill>
                <a:latin typeface="Arial Rounded MT Bold" panose="020F0704030504030204" pitchFamily="34" charset="77"/>
              </a:rPr>
              <a:t>USA Public Library Threats</a:t>
            </a:r>
          </a:p>
        </p:txBody>
      </p:sp>
      <p:sp>
        <p:nvSpPr>
          <p:cNvPr id="3" name="Content Placeholder 2">
            <a:extLst>
              <a:ext uri="{FF2B5EF4-FFF2-40B4-BE49-F238E27FC236}">
                <a16:creationId xmlns:a16="http://schemas.microsoft.com/office/drawing/2014/main" id="{0A06E0A3-5448-E72F-A528-B06DD675C109}"/>
              </a:ext>
            </a:extLst>
          </p:cNvPr>
          <p:cNvSpPr>
            <a:spLocks noGrp="1"/>
          </p:cNvSpPr>
          <p:nvPr>
            <p:ph idx="1"/>
          </p:nvPr>
        </p:nvSpPr>
        <p:spPr/>
        <p:txBody>
          <a:bodyPr>
            <a:normAutofit/>
          </a:bodyPr>
          <a:lstStyle/>
          <a:p>
            <a:r>
              <a:rPr lang="en-US" sz="3200" dirty="0"/>
              <a:t>“Parents’ rights” groups center homophobic and racist views</a:t>
            </a:r>
          </a:p>
          <a:p>
            <a:r>
              <a:rPr lang="en-US" sz="3200" dirty="0">
                <a:solidFill>
                  <a:srgbClr val="363636"/>
                </a:solidFill>
                <a:latin typeface="nyt-imperial"/>
              </a:rPr>
              <a:t>Targets are school and public libraries. In 2023 so far, 50% of banning attempts are in public libraries (16% in 2022)</a:t>
            </a:r>
            <a:endParaRPr lang="en-US" sz="3200" b="0" i="0" dirty="0">
              <a:solidFill>
                <a:srgbClr val="363636"/>
              </a:solidFill>
              <a:effectLst/>
              <a:latin typeface="nyt-imperial"/>
            </a:endParaRPr>
          </a:p>
          <a:p>
            <a:r>
              <a:rPr lang="en-US" sz="3200" b="0" i="0" dirty="0">
                <a:solidFill>
                  <a:srgbClr val="363636"/>
                </a:solidFill>
                <a:effectLst/>
                <a:latin typeface="nyt-imperial"/>
              </a:rPr>
              <a:t>Most of the challenged books were by or about people of color or L.G.B.T.Q. people</a:t>
            </a:r>
          </a:p>
          <a:p>
            <a:pPr lvl="1"/>
            <a:r>
              <a:rPr lang="en-US" sz="2800" dirty="0"/>
              <a:t>“</a:t>
            </a:r>
            <a:r>
              <a:rPr lang="en-US" sz="2800" b="0" i="0" dirty="0">
                <a:solidFill>
                  <a:srgbClr val="363636"/>
                </a:solidFill>
                <a:effectLst/>
                <a:latin typeface="nyt-imperial"/>
              </a:rPr>
              <a:t>Free speech advocates warn that the next phase of the movement may be harder to quantify and counteract,” as some libraries stop buying books that could be controversial.</a:t>
            </a:r>
          </a:p>
          <a:p>
            <a:pPr marL="0" indent="0">
              <a:buNone/>
            </a:pPr>
            <a:r>
              <a:rPr lang="en-US" sz="1800" dirty="0"/>
              <a:t>https://</a:t>
            </a:r>
            <a:r>
              <a:rPr lang="en-US" sz="1800" dirty="0" err="1"/>
              <a:t>www.nytimes.com</a:t>
            </a:r>
            <a:r>
              <a:rPr lang="en-US" sz="1800" dirty="0"/>
              <a:t>/2023/09/21/books/book-ban-rise-</a:t>
            </a:r>
            <a:r>
              <a:rPr lang="en-US" sz="1800" dirty="0" err="1"/>
              <a:t>libraries.html</a:t>
            </a:r>
            <a:endParaRPr lang="en-US" sz="1800" dirty="0"/>
          </a:p>
        </p:txBody>
      </p:sp>
    </p:spTree>
    <p:extLst>
      <p:ext uri="{BB962C8B-B14F-4D97-AF65-F5344CB8AC3E}">
        <p14:creationId xmlns:p14="http://schemas.microsoft.com/office/powerpoint/2010/main" val="3996873923"/>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98980-DB68-6148-847F-78853D3DDAE5}"/>
              </a:ext>
            </a:extLst>
          </p:cNvPr>
          <p:cNvSpPr>
            <a:spLocks noGrp="1"/>
          </p:cNvSpPr>
          <p:nvPr>
            <p:ph type="title"/>
          </p:nvPr>
        </p:nvSpPr>
        <p:spPr>
          <a:xfrm>
            <a:off x="838200" y="500062"/>
            <a:ext cx="10515600" cy="1720624"/>
          </a:xfrm>
        </p:spPr>
        <p:txBody>
          <a:bodyPr>
            <a:normAutofit fontScale="90000"/>
          </a:bodyPr>
          <a:lstStyle/>
          <a:p>
            <a:r>
              <a:rPr lang="en-US" dirty="0">
                <a:solidFill>
                  <a:srgbClr val="008249"/>
                </a:solidFill>
                <a:latin typeface="Arial Rounded MT Bold" panose="020F0704030504030204" pitchFamily="34" charset="77"/>
              </a:rPr>
              <a:t>USA Book Banning, 2022-23</a:t>
            </a:r>
            <a:br>
              <a:rPr lang="en-US" dirty="0">
                <a:solidFill>
                  <a:srgbClr val="008249"/>
                </a:solidFill>
                <a:latin typeface="Arial Rounded MT Bold" panose="020F0704030504030204" pitchFamily="34" charset="77"/>
              </a:rPr>
            </a:br>
            <a:r>
              <a:rPr lang="en-US" sz="3100" b="0" i="0" dirty="0">
                <a:solidFill>
                  <a:srgbClr val="494949"/>
                </a:solidFill>
                <a:effectLst/>
                <a:latin typeface="Arial" panose="020B0604020202020204" pitchFamily="34" charset="0"/>
              </a:rPr>
              <a:t>American Library Association’s </a:t>
            </a:r>
            <a:br>
              <a:rPr lang="en-US" sz="3100" b="0" i="0" dirty="0">
                <a:solidFill>
                  <a:srgbClr val="494949"/>
                </a:solidFill>
                <a:effectLst/>
                <a:latin typeface="Arial" panose="020B0604020202020204" pitchFamily="34" charset="0"/>
              </a:rPr>
            </a:br>
            <a:r>
              <a:rPr lang="en-US" sz="3100" b="0" i="0" dirty="0">
                <a:solidFill>
                  <a:srgbClr val="494949"/>
                </a:solidFill>
                <a:effectLst/>
                <a:latin typeface="Arial" panose="020B0604020202020204" pitchFamily="34" charset="0"/>
              </a:rPr>
              <a:t>Office for Intellectual Freedom </a:t>
            </a:r>
            <a:br>
              <a:rPr lang="en-US" sz="4400" b="0" i="0" dirty="0">
                <a:solidFill>
                  <a:srgbClr val="494949"/>
                </a:solidFill>
                <a:effectLst/>
                <a:latin typeface="Arial" panose="020B0604020202020204" pitchFamily="34" charset="0"/>
              </a:rPr>
            </a:br>
            <a:endParaRPr lang="en-US" dirty="0">
              <a:solidFill>
                <a:srgbClr val="008249"/>
              </a:solidFill>
              <a:latin typeface="Arial Rounded MT Bold" panose="020F0704030504030204" pitchFamily="34" charset="77"/>
            </a:endParaRPr>
          </a:p>
        </p:txBody>
      </p:sp>
      <p:sp>
        <p:nvSpPr>
          <p:cNvPr id="3" name="Content Placeholder 2">
            <a:extLst>
              <a:ext uri="{FF2B5EF4-FFF2-40B4-BE49-F238E27FC236}">
                <a16:creationId xmlns:a16="http://schemas.microsoft.com/office/drawing/2014/main" id="{D4900FE6-8E12-437A-082B-68699D12823F}"/>
              </a:ext>
            </a:extLst>
          </p:cNvPr>
          <p:cNvSpPr>
            <a:spLocks noGrp="1"/>
          </p:cNvSpPr>
          <p:nvPr>
            <p:ph idx="1"/>
          </p:nvPr>
        </p:nvSpPr>
        <p:spPr>
          <a:xfrm>
            <a:off x="838200" y="2106385"/>
            <a:ext cx="10515600" cy="4070577"/>
          </a:xfrm>
        </p:spPr>
        <p:txBody>
          <a:bodyPr>
            <a:normAutofit fontScale="70000" lnSpcReduction="20000"/>
          </a:bodyPr>
          <a:lstStyle/>
          <a:p>
            <a:r>
              <a:rPr lang="en-US" sz="4000" b="0" i="0" dirty="0">
                <a:solidFill>
                  <a:srgbClr val="494949"/>
                </a:solidFill>
                <a:effectLst/>
                <a:latin typeface="Arial" panose="020B0604020202020204" pitchFamily="34" charset="0"/>
              </a:rPr>
              <a:t>2021</a:t>
            </a:r>
          </a:p>
          <a:p>
            <a:pPr lvl="1"/>
            <a:r>
              <a:rPr lang="en-US" sz="2900" b="1" i="0" dirty="0">
                <a:solidFill>
                  <a:srgbClr val="494949"/>
                </a:solidFill>
                <a:effectLst/>
                <a:latin typeface="Arial" panose="020B0604020202020204" pitchFamily="34" charset="0"/>
              </a:rPr>
              <a:t>729 </a:t>
            </a:r>
            <a:r>
              <a:rPr lang="en-US" sz="2900" i="0" dirty="0">
                <a:solidFill>
                  <a:srgbClr val="494949"/>
                </a:solidFill>
                <a:effectLst/>
                <a:latin typeface="Arial" panose="020B0604020202020204" pitchFamily="34" charset="0"/>
              </a:rPr>
              <a:t>attempts to censor, </a:t>
            </a:r>
            <a:r>
              <a:rPr lang="en-US" sz="2900" b="1" i="0" dirty="0">
                <a:solidFill>
                  <a:srgbClr val="494949"/>
                </a:solidFill>
                <a:effectLst/>
                <a:latin typeface="Arial" panose="020B0604020202020204" pitchFamily="34" charset="0"/>
              </a:rPr>
              <a:t>1,597</a:t>
            </a:r>
            <a:r>
              <a:rPr lang="en-US" sz="2900" i="0" dirty="0">
                <a:solidFill>
                  <a:srgbClr val="494949"/>
                </a:solidFill>
                <a:effectLst/>
                <a:latin typeface="Arial" panose="020B0604020202020204" pitchFamily="34" charset="0"/>
              </a:rPr>
              <a:t> unique titles</a:t>
            </a:r>
          </a:p>
          <a:p>
            <a:r>
              <a:rPr lang="en-US" sz="4000" i="0" dirty="0">
                <a:solidFill>
                  <a:srgbClr val="494949"/>
                </a:solidFill>
                <a:effectLst/>
                <a:latin typeface="Arial" panose="020B0604020202020204" pitchFamily="34" charset="0"/>
              </a:rPr>
              <a:t>2022</a:t>
            </a:r>
          </a:p>
          <a:p>
            <a:pPr lvl="1"/>
            <a:r>
              <a:rPr lang="en-US" sz="3100" b="1" i="0" dirty="0">
                <a:solidFill>
                  <a:srgbClr val="494949"/>
                </a:solidFill>
                <a:effectLst/>
                <a:latin typeface="Arial" panose="020B0604020202020204" pitchFamily="34" charset="0"/>
              </a:rPr>
              <a:t>681 </a:t>
            </a:r>
            <a:r>
              <a:rPr lang="en-US" sz="3100" i="0" dirty="0">
                <a:solidFill>
                  <a:srgbClr val="494949"/>
                </a:solidFill>
                <a:effectLst/>
                <a:latin typeface="Arial" panose="020B0604020202020204" pitchFamily="34" charset="0"/>
              </a:rPr>
              <a:t>attempts, </a:t>
            </a:r>
            <a:r>
              <a:rPr lang="en-US" sz="3100" b="1" i="0" dirty="0">
                <a:solidFill>
                  <a:srgbClr val="494949"/>
                </a:solidFill>
                <a:effectLst/>
                <a:latin typeface="Arial" panose="020B0604020202020204" pitchFamily="34" charset="0"/>
              </a:rPr>
              <a:t>1,651 unique titles </a:t>
            </a:r>
          </a:p>
          <a:p>
            <a:r>
              <a:rPr lang="en-US" sz="4000" b="0" i="0" dirty="0">
                <a:solidFill>
                  <a:srgbClr val="494949"/>
                </a:solidFill>
                <a:effectLst/>
                <a:latin typeface="Arial" panose="020B0604020202020204" pitchFamily="34" charset="0"/>
              </a:rPr>
              <a:t>2023: </a:t>
            </a:r>
          </a:p>
          <a:p>
            <a:pPr lvl="1"/>
            <a:r>
              <a:rPr lang="en-US" sz="3100" b="1" i="0" dirty="0">
                <a:solidFill>
                  <a:srgbClr val="494949"/>
                </a:solidFill>
                <a:effectLst/>
                <a:latin typeface="Arial" panose="020B0604020202020204" pitchFamily="34" charset="0"/>
              </a:rPr>
              <a:t>695 </a:t>
            </a:r>
            <a:r>
              <a:rPr lang="en-US" sz="3100" i="0" dirty="0">
                <a:solidFill>
                  <a:srgbClr val="494949"/>
                </a:solidFill>
                <a:effectLst/>
                <a:latin typeface="Arial" panose="020B0604020202020204" pitchFamily="34" charset="0"/>
              </a:rPr>
              <a:t>attempts to censor library materials and services and </a:t>
            </a:r>
          </a:p>
          <a:p>
            <a:pPr lvl="1"/>
            <a:r>
              <a:rPr lang="en-US" sz="3100" i="0" dirty="0">
                <a:solidFill>
                  <a:srgbClr val="494949"/>
                </a:solidFill>
                <a:effectLst/>
                <a:latin typeface="Arial" panose="020B0604020202020204" pitchFamily="34" charset="0"/>
              </a:rPr>
              <a:t>documented challenges to </a:t>
            </a:r>
            <a:r>
              <a:rPr lang="en-US" sz="3100" b="1" i="0" dirty="0">
                <a:solidFill>
                  <a:srgbClr val="494949"/>
                </a:solidFill>
                <a:effectLst/>
                <a:latin typeface="Arial" panose="020B0604020202020204" pitchFamily="34" charset="0"/>
              </a:rPr>
              <a:t>1,915 unique titles</a:t>
            </a:r>
            <a:r>
              <a:rPr lang="en-US" sz="3100" b="0" i="0" dirty="0">
                <a:solidFill>
                  <a:srgbClr val="494949"/>
                </a:solidFill>
                <a:effectLst/>
                <a:latin typeface="Arial" panose="020B0604020202020204" pitchFamily="34" charset="0"/>
              </a:rPr>
              <a:t>. </a:t>
            </a:r>
          </a:p>
          <a:p>
            <a:pPr lvl="1"/>
            <a:r>
              <a:rPr lang="en-US" sz="3100" dirty="0">
                <a:solidFill>
                  <a:srgbClr val="494949"/>
                </a:solidFill>
                <a:latin typeface="Arial" panose="020B0604020202020204" pitchFamily="34" charset="0"/>
              </a:rPr>
              <a:t>Challenges to </a:t>
            </a:r>
            <a:r>
              <a:rPr lang="en-US" sz="3100" b="0" i="0" dirty="0">
                <a:solidFill>
                  <a:srgbClr val="494949"/>
                </a:solidFill>
                <a:effectLst/>
                <a:latin typeface="Arial" panose="020B0604020202020204" pitchFamily="34" charset="0"/>
              </a:rPr>
              <a:t>unique titles increased 20%</a:t>
            </a:r>
          </a:p>
          <a:p>
            <a:endParaRPr lang="en-US" sz="3300" dirty="0">
              <a:solidFill>
                <a:srgbClr val="494949"/>
              </a:solidFill>
              <a:latin typeface="Arial" panose="020B0604020202020204" pitchFamily="34" charset="0"/>
            </a:endParaRPr>
          </a:p>
          <a:p>
            <a:pPr marL="0" indent="0">
              <a:buNone/>
            </a:pPr>
            <a:r>
              <a:rPr lang="en-US" sz="3200" i="0" dirty="0">
                <a:solidFill>
                  <a:srgbClr val="494949"/>
                </a:solidFill>
                <a:effectLst/>
                <a:latin typeface="Arial" panose="020B0604020202020204" pitchFamily="34" charset="0"/>
              </a:rPr>
              <a:t>Ea</a:t>
            </a:r>
            <a:r>
              <a:rPr lang="en-US" sz="3200" dirty="0">
                <a:solidFill>
                  <a:srgbClr val="494949"/>
                </a:solidFill>
                <a:latin typeface="Arial" panose="020B0604020202020204" pitchFamily="34" charset="0"/>
              </a:rPr>
              <a:t>ch year has had the h</a:t>
            </a:r>
            <a:r>
              <a:rPr lang="en-US" sz="3200" i="0" dirty="0">
                <a:solidFill>
                  <a:srgbClr val="494949"/>
                </a:solidFill>
                <a:effectLst/>
                <a:latin typeface="Arial" panose="020B0604020202020204" pitchFamily="34" charset="0"/>
              </a:rPr>
              <a:t>ighest number of attempted book bans since ALA began compiling these lists more than 20 years ago.</a:t>
            </a:r>
          </a:p>
          <a:p>
            <a:pPr marL="0" indent="0">
              <a:buNone/>
            </a:pPr>
            <a:r>
              <a:rPr lang="en-US" sz="2100" dirty="0"/>
              <a:t>https://</a:t>
            </a:r>
            <a:r>
              <a:rPr lang="en-US" sz="2100" dirty="0" err="1"/>
              <a:t>www.ala.org</a:t>
            </a:r>
            <a:r>
              <a:rPr lang="en-US" sz="2100" dirty="0"/>
              <a:t>/news/press-releases/2023/09/american-library-association-releases-preliminary-data-2023-book-challenges</a:t>
            </a:r>
          </a:p>
        </p:txBody>
      </p:sp>
    </p:spTree>
    <p:extLst>
      <p:ext uri="{BB962C8B-B14F-4D97-AF65-F5344CB8AC3E}">
        <p14:creationId xmlns:p14="http://schemas.microsoft.com/office/powerpoint/2010/main" val="647852522"/>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Shape 17">
            <a:extLst>
              <a:ext uri="{FF2B5EF4-FFF2-40B4-BE49-F238E27FC236}">
                <a16:creationId xmlns:a16="http://schemas.microsoft.com/office/drawing/2014/main" id="{83BCB34A-2F40-4F41-8488-A134C1C15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5" y="340424"/>
            <a:ext cx="4630139"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F78382DC-4207-465E-B379-1E16448A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1780" y="1071563"/>
            <a:ext cx="7290218"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A green card with white text&#10;&#10;Description automatically generated">
            <a:extLst>
              <a:ext uri="{FF2B5EF4-FFF2-40B4-BE49-F238E27FC236}">
                <a16:creationId xmlns:a16="http://schemas.microsoft.com/office/drawing/2014/main" id="{E7141517-171B-1E5D-E6AE-2AB1ECE916FA}"/>
              </a:ext>
            </a:extLst>
          </p:cNvPr>
          <p:cNvPicPr>
            <a:picLocks noChangeAspect="1"/>
          </p:cNvPicPr>
          <p:nvPr/>
        </p:nvPicPr>
        <p:blipFill>
          <a:blip r:embed="rId2"/>
          <a:stretch>
            <a:fillRect/>
          </a:stretch>
        </p:blipFill>
        <p:spPr>
          <a:xfrm>
            <a:off x="5573735" y="1474477"/>
            <a:ext cx="5393888" cy="4436470"/>
          </a:xfrm>
          <a:prstGeom prst="rect">
            <a:avLst/>
          </a:prstGeom>
        </p:spPr>
      </p:pic>
      <p:pic>
        <p:nvPicPr>
          <p:cNvPr id="9" name="Picture 8" descr="A green and white logo&#10;&#10;Description automatically generated">
            <a:extLst>
              <a:ext uri="{FF2B5EF4-FFF2-40B4-BE49-F238E27FC236}">
                <a16:creationId xmlns:a16="http://schemas.microsoft.com/office/drawing/2014/main" id="{D11A63B4-1704-1925-5E5E-64C7BD4C3FDB}"/>
              </a:ext>
            </a:extLst>
          </p:cNvPr>
          <p:cNvPicPr>
            <a:picLocks noChangeAspect="1"/>
          </p:cNvPicPr>
          <p:nvPr/>
        </p:nvPicPr>
        <p:blipFill>
          <a:blip r:embed="rId3"/>
          <a:stretch>
            <a:fillRect/>
          </a:stretch>
        </p:blipFill>
        <p:spPr>
          <a:xfrm>
            <a:off x="1266989" y="3003059"/>
            <a:ext cx="2082800" cy="965200"/>
          </a:xfrm>
          <a:prstGeom prst="rect">
            <a:avLst/>
          </a:prstGeom>
        </p:spPr>
      </p:pic>
      <p:pic>
        <p:nvPicPr>
          <p:cNvPr id="11" name="Picture 10" descr="A green and white logo&#10;&#10;Description automatically generated">
            <a:extLst>
              <a:ext uri="{FF2B5EF4-FFF2-40B4-BE49-F238E27FC236}">
                <a16:creationId xmlns:a16="http://schemas.microsoft.com/office/drawing/2014/main" id="{A8F01098-402E-5C7D-D6F9-241DD285C9B6}"/>
              </a:ext>
            </a:extLst>
          </p:cNvPr>
          <p:cNvPicPr>
            <a:picLocks noChangeAspect="1"/>
          </p:cNvPicPr>
          <p:nvPr/>
        </p:nvPicPr>
        <p:blipFill>
          <a:blip r:embed="rId4"/>
          <a:stretch>
            <a:fillRect/>
          </a:stretch>
        </p:blipFill>
        <p:spPr>
          <a:xfrm>
            <a:off x="282351" y="2061331"/>
            <a:ext cx="4088033" cy="771516"/>
          </a:xfrm>
          <a:prstGeom prst="rect">
            <a:avLst/>
          </a:prstGeom>
        </p:spPr>
      </p:pic>
    </p:spTree>
    <p:extLst>
      <p:ext uri="{BB962C8B-B14F-4D97-AF65-F5344CB8AC3E}">
        <p14:creationId xmlns:p14="http://schemas.microsoft.com/office/powerpoint/2010/main" val="1648600500"/>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web page&#10;&#10;Description automatically generated">
            <a:extLst>
              <a:ext uri="{FF2B5EF4-FFF2-40B4-BE49-F238E27FC236}">
                <a16:creationId xmlns:a16="http://schemas.microsoft.com/office/drawing/2014/main" id="{DBF14568-3688-06A6-E0CF-042A16A2F795}"/>
              </a:ext>
            </a:extLst>
          </p:cNvPr>
          <p:cNvPicPr>
            <a:picLocks noChangeAspect="1"/>
          </p:cNvPicPr>
          <p:nvPr/>
        </p:nvPicPr>
        <p:blipFill rotWithShape="1">
          <a:blip r:embed="rId3"/>
          <a:srcRect r="1235" b="24945"/>
          <a:stretch/>
        </p:blipFill>
        <p:spPr>
          <a:xfrm>
            <a:off x="1" y="1"/>
            <a:ext cx="12192000" cy="7243948"/>
          </a:xfrm>
          <a:prstGeom prst="rect">
            <a:avLst/>
          </a:prstGeom>
        </p:spPr>
      </p:pic>
      <p:sp>
        <p:nvSpPr>
          <p:cNvPr id="4" name="Rectangle 3">
            <a:extLst>
              <a:ext uri="{FF2B5EF4-FFF2-40B4-BE49-F238E27FC236}">
                <a16:creationId xmlns:a16="http://schemas.microsoft.com/office/drawing/2014/main" id="{68B10095-C56E-1177-55F1-D7BE1C0819A7}"/>
              </a:ext>
            </a:extLst>
          </p:cNvPr>
          <p:cNvSpPr/>
          <p:nvPr/>
        </p:nvSpPr>
        <p:spPr>
          <a:xfrm>
            <a:off x="9749642" y="2636322"/>
            <a:ext cx="2594757" cy="460762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F5C260DF-8289-CE99-DA05-BFFD10F627FC}"/>
              </a:ext>
            </a:extLst>
          </p:cNvPr>
          <p:cNvSpPr/>
          <p:nvPr/>
        </p:nvSpPr>
        <p:spPr>
          <a:xfrm>
            <a:off x="2124694" y="3368189"/>
            <a:ext cx="7942612" cy="3016332"/>
          </a:xfrm>
          <a:prstGeom prst="roundRect">
            <a:avLst/>
          </a:prstGeom>
          <a:solidFill>
            <a:schemeClr val="accent1">
              <a:alpha val="77165"/>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E4066EC-19D0-16B6-87A3-1A2EC4F1DEC3}"/>
              </a:ext>
            </a:extLst>
          </p:cNvPr>
          <p:cNvSpPr txBox="1"/>
          <p:nvPr/>
        </p:nvSpPr>
        <p:spPr>
          <a:xfrm>
            <a:off x="2375560" y="3859580"/>
            <a:ext cx="7440880" cy="1969770"/>
          </a:xfrm>
          <a:prstGeom prst="rect">
            <a:avLst/>
          </a:prstGeom>
          <a:noFill/>
        </p:spPr>
        <p:txBody>
          <a:bodyPr wrap="square" rtlCol="0">
            <a:spAutoFit/>
          </a:bodyPr>
          <a:lstStyle/>
          <a:p>
            <a:pPr algn="ctr"/>
            <a:endParaRPr lang="en-US" sz="2000" b="1" dirty="0">
              <a:solidFill>
                <a:schemeClr val="bg1"/>
              </a:solidFill>
              <a:latin typeface="Times New Roman" panose="02020603050405020304" pitchFamily="18" charset="0"/>
            </a:endParaRPr>
          </a:p>
          <a:p>
            <a:pPr algn="ctr"/>
            <a:r>
              <a:rPr lang="en-US" sz="2800" b="1" i="0" dirty="0">
                <a:solidFill>
                  <a:schemeClr val="bg1"/>
                </a:solidFill>
                <a:effectLst/>
                <a:latin typeface="Times New Roman" panose="02020603050405020304" pitchFamily="18" charset="0"/>
              </a:rPr>
              <a:t>“BPL launched an 18-month research project to collect and study cardholder signup policies from public libraries across the nation.” </a:t>
            </a:r>
            <a:br>
              <a:rPr lang="en-US" dirty="0"/>
            </a:br>
            <a:endParaRPr lang="en-US" dirty="0"/>
          </a:p>
        </p:txBody>
      </p:sp>
    </p:spTree>
    <p:extLst>
      <p:ext uri="{BB962C8B-B14F-4D97-AF65-F5344CB8AC3E}">
        <p14:creationId xmlns:p14="http://schemas.microsoft.com/office/powerpoint/2010/main" val="4028425435"/>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55BB5F-C5D7-122A-5B0B-B0C37901C34B}"/>
              </a:ext>
            </a:extLst>
          </p:cNvPr>
          <p:cNvPicPr>
            <a:picLocks noChangeAspect="1"/>
          </p:cNvPicPr>
          <p:nvPr/>
        </p:nvPicPr>
        <p:blipFill rotWithShape="1">
          <a:blip r:embed="rId2">
            <a:extLst>
              <a:ext uri="{28A0092B-C50C-407E-A947-70E740481C1C}">
                <a14:useLocalDpi xmlns:a14="http://schemas.microsoft.com/office/drawing/2010/main" val="0"/>
              </a:ext>
            </a:extLst>
          </a:blip>
          <a:srcRect r="1304"/>
          <a:stretch/>
        </p:blipFill>
        <p:spPr>
          <a:xfrm>
            <a:off x="-918084" y="0"/>
            <a:ext cx="6768528" cy="6858000"/>
          </a:xfrm>
          <a:prstGeom prst="rect">
            <a:avLst/>
          </a:prstGeom>
        </p:spPr>
      </p:pic>
      <p:pic>
        <p:nvPicPr>
          <p:cNvPr id="4" name="Picture 3" descr="A person sitting at a table in a library&#10;&#10;Description automatically generated">
            <a:extLst>
              <a:ext uri="{FF2B5EF4-FFF2-40B4-BE49-F238E27FC236}">
                <a16:creationId xmlns:a16="http://schemas.microsoft.com/office/drawing/2014/main" id="{1CE4B776-B4CE-6E08-5404-01BF39318F8D}"/>
              </a:ext>
            </a:extLst>
          </p:cNvPr>
          <p:cNvPicPr>
            <a:picLocks noChangeAspect="1"/>
          </p:cNvPicPr>
          <p:nvPr/>
        </p:nvPicPr>
        <p:blipFill rotWithShape="1">
          <a:blip r:embed="rId3"/>
          <a:srcRect l="13166" r="18164" b="-2"/>
          <a:stretch/>
        </p:blipFill>
        <p:spPr>
          <a:xfrm>
            <a:off x="5300522" y="0"/>
            <a:ext cx="6891478" cy="6974936"/>
          </a:xfrm>
          <a:prstGeom prst="rect">
            <a:avLst/>
          </a:prstGeom>
        </p:spPr>
      </p:pic>
    </p:spTree>
    <p:extLst>
      <p:ext uri="{BB962C8B-B14F-4D97-AF65-F5344CB8AC3E}">
        <p14:creationId xmlns:p14="http://schemas.microsoft.com/office/powerpoint/2010/main" val="1792867930"/>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ticky notes with question marks">
            <a:extLst>
              <a:ext uri="{FF2B5EF4-FFF2-40B4-BE49-F238E27FC236}">
                <a16:creationId xmlns:a16="http://schemas.microsoft.com/office/drawing/2014/main" id="{C0F392C0-9DA9-026E-3969-2B6C28A177D8}"/>
              </a:ext>
            </a:extLst>
          </p:cNvPr>
          <p:cNvPicPr>
            <a:picLocks noChangeAspect="1"/>
          </p:cNvPicPr>
          <p:nvPr/>
        </p:nvPicPr>
        <p:blipFill rotWithShape="1">
          <a:blip r:embed="rId2"/>
          <a:srcRect t="10842" b="4888"/>
          <a:stretch/>
        </p:blipFill>
        <p:spPr>
          <a:xfrm>
            <a:off x="1" y="1"/>
            <a:ext cx="12192000" cy="6857999"/>
          </a:xfrm>
          <a:prstGeom prst="rect">
            <a:avLst/>
          </a:prstGeom>
        </p:spPr>
      </p:pic>
      <p:sp>
        <p:nvSpPr>
          <p:cNvPr id="11" name="Freeform: Shape 10">
            <a:extLst>
              <a:ext uri="{FF2B5EF4-FFF2-40B4-BE49-F238E27FC236}">
                <a16:creationId xmlns:a16="http://schemas.microsoft.com/office/drawing/2014/main" id="{C74F2646-08C7-4051-81DA-751C43A03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099" y="585274"/>
            <a:ext cx="7036051" cy="5492212"/>
          </a:xfrm>
          <a:custGeom>
            <a:avLst/>
            <a:gdLst>
              <a:gd name="connsiteX0" fmla="*/ 0 w 7036051"/>
              <a:gd name="connsiteY0" fmla="*/ 0 h 5492212"/>
              <a:gd name="connsiteX1" fmla="*/ 7036051 w 7036051"/>
              <a:gd name="connsiteY1" fmla="*/ 0 h 5492212"/>
              <a:gd name="connsiteX2" fmla="*/ 7036051 w 7036051"/>
              <a:gd name="connsiteY2" fmla="*/ 5163846 h 5492212"/>
              <a:gd name="connsiteX3" fmla="*/ 7012593 w 7036051"/>
              <a:gd name="connsiteY3" fmla="*/ 5176898 h 5492212"/>
              <a:gd name="connsiteX4" fmla="*/ 6958601 w 7036051"/>
              <a:gd name="connsiteY4" fmla="*/ 5204359 h 5492212"/>
              <a:gd name="connsiteX5" fmla="*/ 6951226 w 7036051"/>
              <a:gd name="connsiteY5" fmla="*/ 5203241 h 5492212"/>
              <a:gd name="connsiteX6" fmla="*/ 6920864 w 7036051"/>
              <a:gd name="connsiteY6" fmla="*/ 5220003 h 5492212"/>
              <a:gd name="connsiteX7" fmla="*/ 6834841 w 7036051"/>
              <a:gd name="connsiteY7" fmla="*/ 5266115 h 5492212"/>
              <a:gd name="connsiteX8" fmla="*/ 6777937 w 7036051"/>
              <a:gd name="connsiteY8" fmla="*/ 5332502 h 5492212"/>
              <a:gd name="connsiteX9" fmla="*/ 6752874 w 7036051"/>
              <a:gd name="connsiteY9" fmla="*/ 5340428 h 5492212"/>
              <a:gd name="connsiteX10" fmla="*/ 6711115 w 7036051"/>
              <a:gd name="connsiteY10" fmla="*/ 5353924 h 5492212"/>
              <a:gd name="connsiteX11" fmla="*/ 6702149 w 7036051"/>
              <a:gd name="connsiteY11" fmla="*/ 5351500 h 5492212"/>
              <a:gd name="connsiteX12" fmla="*/ 6698458 w 7036051"/>
              <a:gd name="connsiteY12" fmla="*/ 5352743 h 5492212"/>
              <a:gd name="connsiteX13" fmla="*/ 6698049 w 7036051"/>
              <a:gd name="connsiteY13" fmla="*/ 5352570 h 5492212"/>
              <a:gd name="connsiteX14" fmla="*/ 6697297 w 7036051"/>
              <a:gd name="connsiteY14" fmla="*/ 5353134 h 5492212"/>
              <a:gd name="connsiteX15" fmla="*/ 6689118 w 7036051"/>
              <a:gd name="connsiteY15" fmla="*/ 5355890 h 5492212"/>
              <a:gd name="connsiteX16" fmla="*/ 6670605 w 7036051"/>
              <a:gd name="connsiteY16" fmla="*/ 5355427 h 5492212"/>
              <a:gd name="connsiteX17" fmla="*/ 6659606 w 7036051"/>
              <a:gd name="connsiteY17" fmla="*/ 5357084 h 5492212"/>
              <a:gd name="connsiteX18" fmla="*/ 6649636 w 7036051"/>
              <a:gd name="connsiteY18" fmla="*/ 5367869 h 5492212"/>
              <a:gd name="connsiteX19" fmla="*/ 6642159 w 7036051"/>
              <a:gd name="connsiteY19" fmla="*/ 5369506 h 5492212"/>
              <a:gd name="connsiteX20" fmla="*/ 6640764 w 7036051"/>
              <a:gd name="connsiteY20" fmla="*/ 5370991 h 5492212"/>
              <a:gd name="connsiteX21" fmla="*/ 6636665 w 7036051"/>
              <a:gd name="connsiteY21" fmla="*/ 5374002 h 5492212"/>
              <a:gd name="connsiteX22" fmla="*/ 6641287 w 7036051"/>
              <a:gd name="connsiteY22" fmla="*/ 5376181 h 5492212"/>
              <a:gd name="connsiteX23" fmla="*/ 6591018 w 7036051"/>
              <a:gd name="connsiteY23" fmla="*/ 5390981 h 5492212"/>
              <a:gd name="connsiteX24" fmla="*/ 6548326 w 7036051"/>
              <a:gd name="connsiteY24" fmla="*/ 5403583 h 5492212"/>
              <a:gd name="connsiteX25" fmla="*/ 6472868 w 7036051"/>
              <a:gd name="connsiteY25" fmla="*/ 5394733 h 5492212"/>
              <a:gd name="connsiteX26" fmla="*/ 6401194 w 7036051"/>
              <a:gd name="connsiteY26" fmla="*/ 5422870 h 5492212"/>
              <a:gd name="connsiteX27" fmla="*/ 6381961 w 7036051"/>
              <a:gd name="connsiteY27" fmla="*/ 5422940 h 5492212"/>
              <a:gd name="connsiteX28" fmla="*/ 6363834 w 7036051"/>
              <a:gd name="connsiteY28" fmla="*/ 5417751 h 5492212"/>
              <a:gd name="connsiteX29" fmla="*/ 6363997 w 7036051"/>
              <a:gd name="connsiteY29" fmla="*/ 5415912 h 5492212"/>
              <a:gd name="connsiteX30" fmla="*/ 6361124 w 7036051"/>
              <a:gd name="connsiteY30" fmla="*/ 5415066 h 5492212"/>
              <a:gd name="connsiteX31" fmla="*/ 6358507 w 7036051"/>
              <a:gd name="connsiteY31" fmla="*/ 5416224 h 5492212"/>
              <a:gd name="connsiteX32" fmla="*/ 6355073 w 7036051"/>
              <a:gd name="connsiteY32" fmla="*/ 5415242 h 5492212"/>
              <a:gd name="connsiteX33" fmla="*/ 6345676 w 7036051"/>
              <a:gd name="connsiteY33" fmla="*/ 5413049 h 5492212"/>
              <a:gd name="connsiteX34" fmla="*/ 6342596 w 7036051"/>
              <a:gd name="connsiteY34" fmla="*/ 5409297 h 5492212"/>
              <a:gd name="connsiteX35" fmla="*/ 6305742 w 7036051"/>
              <a:gd name="connsiteY35" fmla="*/ 5401622 h 5492212"/>
              <a:gd name="connsiteX36" fmla="*/ 6294445 w 7036051"/>
              <a:gd name="connsiteY36" fmla="*/ 5404149 h 5492212"/>
              <a:gd name="connsiteX37" fmla="*/ 6281414 w 7036051"/>
              <a:gd name="connsiteY37" fmla="*/ 5398024 h 5492212"/>
              <a:gd name="connsiteX38" fmla="*/ 6243972 w 7036051"/>
              <a:gd name="connsiteY38" fmla="*/ 5395807 h 5492212"/>
              <a:gd name="connsiteX39" fmla="*/ 6202379 w 7036051"/>
              <a:gd name="connsiteY39" fmla="*/ 5388661 h 5492212"/>
              <a:gd name="connsiteX40" fmla="*/ 6173010 w 7036051"/>
              <a:gd name="connsiteY40" fmla="*/ 5380606 h 5492212"/>
              <a:gd name="connsiteX41" fmla="*/ 6093421 w 7036051"/>
              <a:gd name="connsiteY41" fmla="*/ 5375473 h 5492212"/>
              <a:gd name="connsiteX42" fmla="*/ 5959474 w 7036051"/>
              <a:gd name="connsiteY42" fmla="*/ 5373386 h 5492212"/>
              <a:gd name="connsiteX43" fmla="*/ 5931492 w 7036051"/>
              <a:gd name="connsiteY43" fmla="*/ 5371513 h 5492212"/>
              <a:gd name="connsiteX44" fmla="*/ 5909558 w 7036051"/>
              <a:gd name="connsiteY44" fmla="*/ 5364228 h 5492212"/>
              <a:gd name="connsiteX45" fmla="*/ 5906319 w 7036051"/>
              <a:gd name="connsiteY45" fmla="*/ 5357590 h 5492212"/>
              <a:gd name="connsiteX46" fmla="*/ 5891268 w 7036051"/>
              <a:gd name="connsiteY46" fmla="*/ 5355650 h 5492212"/>
              <a:gd name="connsiteX47" fmla="*/ 5887711 w 7036051"/>
              <a:gd name="connsiteY47" fmla="*/ 5353947 h 5492212"/>
              <a:gd name="connsiteX48" fmla="*/ 5866852 w 7036051"/>
              <a:gd name="connsiteY48" fmla="*/ 5345374 h 5492212"/>
              <a:gd name="connsiteX49" fmla="*/ 5811310 w 7036051"/>
              <a:gd name="connsiteY49" fmla="*/ 5356530 h 5492212"/>
              <a:gd name="connsiteX50" fmla="*/ 5770689 w 7036051"/>
              <a:gd name="connsiteY50" fmla="*/ 5359014 h 5492212"/>
              <a:gd name="connsiteX51" fmla="*/ 5767719 w 7036051"/>
              <a:gd name="connsiteY51" fmla="*/ 5357260 h 5492212"/>
              <a:gd name="connsiteX52" fmla="*/ 5765688 w 7036051"/>
              <a:gd name="connsiteY52" fmla="*/ 5352793 h 5492212"/>
              <a:gd name="connsiteX53" fmla="*/ 5758598 w 7036051"/>
              <a:gd name="connsiteY53" fmla="*/ 5351053 h 5492212"/>
              <a:gd name="connsiteX54" fmla="*/ 5752036 w 7036051"/>
              <a:gd name="connsiteY54" fmla="*/ 5346019 h 5492212"/>
              <a:gd name="connsiteX55" fmla="*/ 5503590 w 7036051"/>
              <a:gd name="connsiteY55" fmla="*/ 5325537 h 5492212"/>
              <a:gd name="connsiteX56" fmla="*/ 5389848 w 7036051"/>
              <a:gd name="connsiteY56" fmla="*/ 5351472 h 5492212"/>
              <a:gd name="connsiteX57" fmla="*/ 5344450 w 7036051"/>
              <a:gd name="connsiteY57" fmla="*/ 5354840 h 5492212"/>
              <a:gd name="connsiteX58" fmla="*/ 5338428 w 7036051"/>
              <a:gd name="connsiteY58" fmla="*/ 5350516 h 5492212"/>
              <a:gd name="connsiteX59" fmla="*/ 5273489 w 7036051"/>
              <a:gd name="connsiteY59" fmla="*/ 5373945 h 5492212"/>
              <a:gd name="connsiteX60" fmla="*/ 5182701 w 7036051"/>
              <a:gd name="connsiteY60" fmla="*/ 5370075 h 5492212"/>
              <a:gd name="connsiteX61" fmla="*/ 5114856 w 7036051"/>
              <a:gd name="connsiteY61" fmla="*/ 5361037 h 5492212"/>
              <a:gd name="connsiteX62" fmla="*/ 5076532 w 7036051"/>
              <a:gd name="connsiteY62" fmla="*/ 5358612 h 5492212"/>
              <a:gd name="connsiteX63" fmla="*/ 5048954 w 7036051"/>
              <a:gd name="connsiteY63" fmla="*/ 5353915 h 5492212"/>
              <a:gd name="connsiteX64" fmla="*/ 4977087 w 7036051"/>
              <a:gd name="connsiteY64" fmla="*/ 5357736 h 5492212"/>
              <a:gd name="connsiteX65" fmla="*/ 4857261 w 7036051"/>
              <a:gd name="connsiteY65" fmla="*/ 5370659 h 5492212"/>
              <a:gd name="connsiteX66" fmla="*/ 4769845 w 7036051"/>
              <a:gd name="connsiteY66" fmla="*/ 5353264 h 5492212"/>
              <a:gd name="connsiteX67" fmla="*/ 4722220 w 7036051"/>
              <a:gd name="connsiteY67" fmla="*/ 5370534 h 5492212"/>
              <a:gd name="connsiteX68" fmla="*/ 4667552 w 7036051"/>
              <a:gd name="connsiteY68" fmla="*/ 5366753 h 5492212"/>
              <a:gd name="connsiteX69" fmla="*/ 4454472 w 7036051"/>
              <a:gd name="connsiteY69" fmla="*/ 5391442 h 5492212"/>
              <a:gd name="connsiteX70" fmla="*/ 4317219 w 7036051"/>
              <a:gd name="connsiteY70" fmla="*/ 5411554 h 5492212"/>
              <a:gd name="connsiteX71" fmla="*/ 4298346 w 7036051"/>
              <a:gd name="connsiteY71" fmla="*/ 5416146 h 5492212"/>
              <a:gd name="connsiteX72" fmla="*/ 4298228 w 7036051"/>
              <a:gd name="connsiteY72" fmla="*/ 5417983 h 5492212"/>
              <a:gd name="connsiteX73" fmla="*/ 4295233 w 7036051"/>
              <a:gd name="connsiteY73" fmla="*/ 5418735 h 5492212"/>
              <a:gd name="connsiteX74" fmla="*/ 4292799 w 7036051"/>
              <a:gd name="connsiteY74" fmla="*/ 5417494 h 5492212"/>
              <a:gd name="connsiteX75" fmla="*/ 4289225 w 7036051"/>
              <a:gd name="connsiteY75" fmla="*/ 5418364 h 5492212"/>
              <a:gd name="connsiteX76" fmla="*/ 4279515 w 7036051"/>
              <a:gd name="connsiteY76" fmla="*/ 5420247 h 5492212"/>
              <a:gd name="connsiteX77" fmla="*/ 4275872 w 7036051"/>
              <a:gd name="connsiteY77" fmla="*/ 5423890 h 5492212"/>
              <a:gd name="connsiteX78" fmla="*/ 4227055 w 7036051"/>
              <a:gd name="connsiteY78" fmla="*/ 5427466 h 5492212"/>
              <a:gd name="connsiteX79" fmla="*/ 4213123 w 7036051"/>
              <a:gd name="connsiteY79" fmla="*/ 5433155 h 5492212"/>
              <a:gd name="connsiteX80" fmla="*/ 4175436 w 7036051"/>
              <a:gd name="connsiteY80" fmla="*/ 5434156 h 5492212"/>
              <a:gd name="connsiteX81" fmla="*/ 4132856 w 7036051"/>
              <a:gd name="connsiteY81" fmla="*/ 5439937 h 5492212"/>
              <a:gd name="connsiteX82" fmla="*/ 4102333 w 7036051"/>
              <a:gd name="connsiteY82" fmla="*/ 5447021 h 5492212"/>
              <a:gd name="connsiteX83" fmla="*/ 4022159 w 7036051"/>
              <a:gd name="connsiteY83" fmla="*/ 5449566 h 5492212"/>
              <a:gd name="connsiteX84" fmla="*/ 3888224 w 7036051"/>
              <a:gd name="connsiteY84" fmla="*/ 5447312 h 5492212"/>
              <a:gd name="connsiteX85" fmla="*/ 3860026 w 7036051"/>
              <a:gd name="connsiteY85" fmla="*/ 5448274 h 5492212"/>
              <a:gd name="connsiteX86" fmla="*/ 3832796 w 7036051"/>
              <a:gd name="connsiteY86" fmla="*/ 5461349 h 5492212"/>
              <a:gd name="connsiteX87" fmla="*/ 3817485 w 7036051"/>
              <a:gd name="connsiteY87" fmla="*/ 5462797 h 5492212"/>
              <a:gd name="connsiteX88" fmla="*/ 3813676 w 7036051"/>
              <a:gd name="connsiteY88" fmla="*/ 5464379 h 5492212"/>
              <a:gd name="connsiteX89" fmla="*/ 3791563 w 7036051"/>
              <a:gd name="connsiteY89" fmla="*/ 5472259 h 5492212"/>
              <a:gd name="connsiteX90" fmla="*/ 3737858 w 7036051"/>
              <a:gd name="connsiteY90" fmla="*/ 5459331 h 5492212"/>
              <a:gd name="connsiteX91" fmla="*/ 3697716 w 7036051"/>
              <a:gd name="connsiteY91" fmla="*/ 5455539 h 5492212"/>
              <a:gd name="connsiteX92" fmla="*/ 3694487 w 7036051"/>
              <a:gd name="connsiteY92" fmla="*/ 5457193 h 5492212"/>
              <a:gd name="connsiteX93" fmla="*/ 3691779 w 7036051"/>
              <a:gd name="connsiteY93" fmla="*/ 5461582 h 5492212"/>
              <a:gd name="connsiteX94" fmla="*/ 3684442 w 7036051"/>
              <a:gd name="connsiteY94" fmla="*/ 5463086 h 5492212"/>
              <a:gd name="connsiteX95" fmla="*/ 3677129 w 7036051"/>
              <a:gd name="connsiteY95" fmla="*/ 5467898 h 5492212"/>
              <a:gd name="connsiteX96" fmla="*/ 3438897 w 7036051"/>
              <a:gd name="connsiteY96" fmla="*/ 5462195 h 5492212"/>
              <a:gd name="connsiteX97" fmla="*/ 3389756 w 7036051"/>
              <a:gd name="connsiteY97" fmla="*/ 5444428 h 5492212"/>
              <a:gd name="connsiteX98" fmla="*/ 3316666 w 7036051"/>
              <a:gd name="connsiteY98" fmla="*/ 5450736 h 5492212"/>
              <a:gd name="connsiteX99" fmla="*/ 3271894 w 7036051"/>
              <a:gd name="connsiteY99" fmla="*/ 5445907 h 5492212"/>
              <a:gd name="connsiteX100" fmla="*/ 3265228 w 7036051"/>
              <a:gd name="connsiteY100" fmla="*/ 5450024 h 5492212"/>
              <a:gd name="connsiteX101" fmla="*/ 3204017 w 7036051"/>
              <a:gd name="connsiteY101" fmla="*/ 5424552 h 5492212"/>
              <a:gd name="connsiteX102" fmla="*/ 3112867 w 7036051"/>
              <a:gd name="connsiteY102" fmla="*/ 5425473 h 5492212"/>
              <a:gd name="connsiteX103" fmla="*/ 3043809 w 7036051"/>
              <a:gd name="connsiteY103" fmla="*/ 5432293 h 5492212"/>
              <a:gd name="connsiteX104" fmla="*/ 3005211 w 7036051"/>
              <a:gd name="connsiteY104" fmla="*/ 5433472 h 5492212"/>
              <a:gd name="connsiteX105" fmla="*/ 2976986 w 7036051"/>
              <a:gd name="connsiteY105" fmla="*/ 5437264 h 5492212"/>
              <a:gd name="connsiteX106" fmla="*/ 2905879 w 7036051"/>
              <a:gd name="connsiteY106" fmla="*/ 5431128 h 5492212"/>
              <a:gd name="connsiteX107" fmla="*/ 2788318 w 7036051"/>
              <a:gd name="connsiteY107" fmla="*/ 5414358 h 5492212"/>
              <a:gd name="connsiteX108" fmla="*/ 2653590 w 7036051"/>
              <a:gd name="connsiteY108" fmla="*/ 5410111 h 5492212"/>
              <a:gd name="connsiteX109" fmla="*/ 2598481 w 7036051"/>
              <a:gd name="connsiteY109" fmla="*/ 5412114 h 5492212"/>
              <a:gd name="connsiteX110" fmla="*/ 2333897 w 7036051"/>
              <a:gd name="connsiteY110" fmla="*/ 5408505 h 5492212"/>
              <a:gd name="connsiteX111" fmla="*/ 2271841 w 7036051"/>
              <a:gd name="connsiteY111" fmla="*/ 5396433 h 5492212"/>
              <a:gd name="connsiteX112" fmla="*/ 2143705 w 7036051"/>
              <a:gd name="connsiteY112" fmla="*/ 5345095 h 5492212"/>
              <a:gd name="connsiteX113" fmla="*/ 1986408 w 7036051"/>
              <a:gd name="connsiteY113" fmla="*/ 5335524 h 5492212"/>
              <a:gd name="connsiteX114" fmla="*/ 1975333 w 7036051"/>
              <a:gd name="connsiteY114" fmla="*/ 5325099 h 5492212"/>
              <a:gd name="connsiteX115" fmla="*/ 1972441 w 7036051"/>
              <a:gd name="connsiteY115" fmla="*/ 5323775 h 5492212"/>
              <a:gd name="connsiteX116" fmla="*/ 1971497 w 7036051"/>
              <a:gd name="connsiteY116" fmla="*/ 5324412 h 5492212"/>
              <a:gd name="connsiteX117" fmla="*/ 1956886 w 7036051"/>
              <a:gd name="connsiteY117" fmla="*/ 5327069 h 5492212"/>
              <a:gd name="connsiteX118" fmla="*/ 1924833 w 7036051"/>
              <a:gd name="connsiteY118" fmla="*/ 5344911 h 5492212"/>
              <a:gd name="connsiteX119" fmla="*/ 1885856 w 7036051"/>
              <a:gd name="connsiteY119" fmla="*/ 5367299 h 5492212"/>
              <a:gd name="connsiteX120" fmla="*/ 1855937 w 7036051"/>
              <a:gd name="connsiteY120" fmla="*/ 5372820 h 5492212"/>
              <a:gd name="connsiteX121" fmla="*/ 1784500 w 7036051"/>
              <a:gd name="connsiteY121" fmla="*/ 5395926 h 5492212"/>
              <a:gd name="connsiteX122" fmla="*/ 1737998 w 7036051"/>
              <a:gd name="connsiteY122" fmla="*/ 5407426 h 5492212"/>
              <a:gd name="connsiteX123" fmla="*/ 1736716 w 7036051"/>
              <a:gd name="connsiteY123" fmla="*/ 5407939 h 5492212"/>
              <a:gd name="connsiteX124" fmla="*/ 1726742 w 7036051"/>
              <a:gd name="connsiteY124" fmla="*/ 5405934 h 5492212"/>
              <a:gd name="connsiteX125" fmla="*/ 1726849 w 7036051"/>
              <a:gd name="connsiteY125" fmla="*/ 5401221 h 5492212"/>
              <a:gd name="connsiteX126" fmla="*/ 1718134 w 7036051"/>
              <a:gd name="connsiteY126" fmla="*/ 5398128 h 5492212"/>
              <a:gd name="connsiteX127" fmla="*/ 1701063 w 7036051"/>
              <a:gd name="connsiteY127" fmla="*/ 5400545 h 5492212"/>
              <a:gd name="connsiteX128" fmla="*/ 1694634 w 7036051"/>
              <a:gd name="connsiteY128" fmla="*/ 5398728 h 5492212"/>
              <a:gd name="connsiteX129" fmla="*/ 1692270 w 7036051"/>
              <a:gd name="connsiteY129" fmla="*/ 5399053 h 5492212"/>
              <a:gd name="connsiteX130" fmla="*/ 1686657 w 7036051"/>
              <a:gd name="connsiteY130" fmla="*/ 5399247 h 5492212"/>
              <a:gd name="connsiteX131" fmla="*/ 1687479 w 7036051"/>
              <a:gd name="connsiteY131" fmla="*/ 5402165 h 5492212"/>
              <a:gd name="connsiteX132" fmla="*/ 1680969 w 7036051"/>
              <a:gd name="connsiteY132" fmla="*/ 5407963 h 5492212"/>
              <a:gd name="connsiteX133" fmla="*/ 1648682 w 7036051"/>
              <a:gd name="connsiteY133" fmla="*/ 5407558 h 5492212"/>
              <a:gd name="connsiteX134" fmla="*/ 1646819 w 7036051"/>
              <a:gd name="connsiteY134" fmla="*/ 5404306 h 5492212"/>
              <a:gd name="connsiteX135" fmla="*/ 1642743 w 7036051"/>
              <a:gd name="connsiteY135" fmla="*/ 5403927 h 5492212"/>
              <a:gd name="connsiteX136" fmla="*/ 1639788 w 7036051"/>
              <a:gd name="connsiteY136" fmla="*/ 5407135 h 5492212"/>
              <a:gd name="connsiteX137" fmla="*/ 1585803 w 7036051"/>
              <a:gd name="connsiteY137" fmla="*/ 5416574 h 5492212"/>
              <a:gd name="connsiteX138" fmla="*/ 1513331 w 7036051"/>
              <a:gd name="connsiteY138" fmla="*/ 5423805 h 5492212"/>
              <a:gd name="connsiteX139" fmla="*/ 1460734 w 7036051"/>
              <a:gd name="connsiteY139" fmla="*/ 5411778 h 5492212"/>
              <a:gd name="connsiteX140" fmla="*/ 1456045 w 7036051"/>
              <a:gd name="connsiteY140" fmla="*/ 5414928 h 5492212"/>
              <a:gd name="connsiteX141" fmla="*/ 1419653 w 7036051"/>
              <a:gd name="connsiteY141" fmla="*/ 5415060 h 5492212"/>
              <a:gd name="connsiteX142" fmla="*/ 1292605 w 7036051"/>
              <a:gd name="connsiteY142" fmla="*/ 5394671 h 5492212"/>
              <a:gd name="connsiteX143" fmla="*/ 1221477 w 7036051"/>
              <a:gd name="connsiteY143" fmla="*/ 5395509 h 5492212"/>
              <a:gd name="connsiteX144" fmla="*/ 1196159 w 7036051"/>
              <a:gd name="connsiteY144" fmla="*/ 5399169 h 5492212"/>
              <a:gd name="connsiteX145" fmla="*/ 1153748 w 7036051"/>
              <a:gd name="connsiteY145" fmla="*/ 5405093 h 5492212"/>
              <a:gd name="connsiteX146" fmla="*/ 1121874 w 7036051"/>
              <a:gd name="connsiteY146" fmla="*/ 5417803 h 5492212"/>
              <a:gd name="connsiteX147" fmla="*/ 1086481 w 7036051"/>
              <a:gd name="connsiteY147" fmla="*/ 5419474 h 5492212"/>
              <a:gd name="connsiteX148" fmla="*/ 1078485 w 7036051"/>
              <a:gd name="connsiteY148" fmla="*/ 5409150 h 5492212"/>
              <a:gd name="connsiteX149" fmla="*/ 1040550 w 7036051"/>
              <a:gd name="connsiteY149" fmla="*/ 5414415 h 5492212"/>
              <a:gd name="connsiteX150" fmla="*/ 982981 w 7036051"/>
              <a:gd name="connsiteY150" fmla="*/ 5423575 h 5492212"/>
              <a:gd name="connsiteX151" fmla="*/ 949836 w 7036051"/>
              <a:gd name="connsiteY151" fmla="*/ 5426093 h 5492212"/>
              <a:gd name="connsiteX152" fmla="*/ 859237 w 7036051"/>
              <a:gd name="connsiteY152" fmla="*/ 5435973 h 5492212"/>
              <a:gd name="connsiteX153" fmla="*/ 768445 w 7036051"/>
              <a:gd name="connsiteY153" fmla="*/ 5448159 h 5492212"/>
              <a:gd name="connsiteX154" fmla="*/ 714393 w 7036051"/>
              <a:gd name="connsiteY154" fmla="*/ 5468302 h 5492212"/>
              <a:gd name="connsiteX155" fmla="*/ 639791 w 7036051"/>
              <a:gd name="connsiteY155" fmla="*/ 5476924 h 5492212"/>
              <a:gd name="connsiteX156" fmla="*/ 627266 w 7036051"/>
              <a:gd name="connsiteY156" fmla="*/ 5480260 h 5492212"/>
              <a:gd name="connsiteX157" fmla="*/ 609977 w 7036051"/>
              <a:gd name="connsiteY157" fmla="*/ 5478891 h 5492212"/>
              <a:gd name="connsiteX158" fmla="*/ 540688 w 7036051"/>
              <a:gd name="connsiteY158" fmla="*/ 5472807 h 5492212"/>
              <a:gd name="connsiteX159" fmla="*/ 486194 w 7036051"/>
              <a:gd name="connsiteY159" fmla="*/ 5462661 h 5492212"/>
              <a:gd name="connsiteX160" fmla="*/ 418164 w 7036051"/>
              <a:gd name="connsiteY160" fmla="*/ 5472485 h 5492212"/>
              <a:gd name="connsiteX161" fmla="*/ 376724 w 7036051"/>
              <a:gd name="connsiteY161" fmla="*/ 5470967 h 5492212"/>
              <a:gd name="connsiteX162" fmla="*/ 308908 w 7036051"/>
              <a:gd name="connsiteY162" fmla="*/ 5457025 h 5492212"/>
              <a:gd name="connsiteX163" fmla="*/ 219416 w 7036051"/>
              <a:gd name="connsiteY163" fmla="*/ 5463995 h 5492212"/>
              <a:gd name="connsiteX164" fmla="*/ 200977 w 7036051"/>
              <a:gd name="connsiteY164" fmla="*/ 5480608 h 5492212"/>
              <a:gd name="connsiteX165" fmla="*/ 176226 w 7036051"/>
              <a:gd name="connsiteY165" fmla="*/ 5491022 h 5492212"/>
              <a:gd name="connsiteX166" fmla="*/ 165702 w 7036051"/>
              <a:gd name="connsiteY166" fmla="*/ 5468604 h 5492212"/>
              <a:gd name="connsiteX167" fmla="*/ 88282 w 7036051"/>
              <a:gd name="connsiteY167" fmla="*/ 5453658 h 5492212"/>
              <a:gd name="connsiteX168" fmla="*/ 49602 w 7036051"/>
              <a:gd name="connsiteY168" fmla="*/ 5448762 h 5492212"/>
              <a:gd name="connsiteX169" fmla="*/ 22844 w 7036051"/>
              <a:gd name="connsiteY169" fmla="*/ 5450459 h 5492212"/>
              <a:gd name="connsiteX170" fmla="*/ 0 w 7036051"/>
              <a:gd name="connsiteY170" fmla="*/ 5447653 h 549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7036051" h="5492212">
                <a:moveTo>
                  <a:pt x="0" y="0"/>
                </a:moveTo>
                <a:lnTo>
                  <a:pt x="7036051" y="0"/>
                </a:lnTo>
                <a:lnTo>
                  <a:pt x="7036051" y="5163846"/>
                </a:lnTo>
                <a:lnTo>
                  <a:pt x="7012593" y="5176898"/>
                </a:lnTo>
                <a:cubicBezTo>
                  <a:pt x="7010768" y="5193373"/>
                  <a:pt x="6968133" y="5178026"/>
                  <a:pt x="6958601" y="5204359"/>
                </a:cubicBezTo>
                <a:cubicBezTo>
                  <a:pt x="6956255" y="5203750"/>
                  <a:pt x="6953771" y="5203373"/>
                  <a:pt x="6951226" y="5203241"/>
                </a:cubicBezTo>
                <a:cubicBezTo>
                  <a:pt x="6936441" y="5202478"/>
                  <a:pt x="6922846" y="5209982"/>
                  <a:pt x="6920864" y="5220003"/>
                </a:cubicBezTo>
                <a:cubicBezTo>
                  <a:pt x="6902003" y="5258795"/>
                  <a:pt x="6863469" y="5243876"/>
                  <a:pt x="6834841" y="5266115"/>
                </a:cubicBezTo>
                <a:cubicBezTo>
                  <a:pt x="6800315" y="5289373"/>
                  <a:pt x="6805780" y="5289922"/>
                  <a:pt x="6777937" y="5332502"/>
                </a:cubicBezTo>
                <a:cubicBezTo>
                  <a:pt x="6765321" y="5328518"/>
                  <a:pt x="6759096" y="5331534"/>
                  <a:pt x="6752874" y="5340428"/>
                </a:cubicBezTo>
                <a:cubicBezTo>
                  <a:pt x="6735526" y="5351218"/>
                  <a:pt x="6717730" y="5333264"/>
                  <a:pt x="6711115" y="5353924"/>
                </a:cubicBezTo>
                <a:cubicBezTo>
                  <a:pt x="6709352" y="5351156"/>
                  <a:pt x="6706090" y="5350761"/>
                  <a:pt x="6702149" y="5351500"/>
                </a:cubicBezTo>
                <a:lnTo>
                  <a:pt x="6698458" y="5352743"/>
                </a:lnTo>
                <a:lnTo>
                  <a:pt x="6698049" y="5352570"/>
                </a:lnTo>
                <a:lnTo>
                  <a:pt x="6697297" y="5353134"/>
                </a:lnTo>
                <a:lnTo>
                  <a:pt x="6689118" y="5355890"/>
                </a:lnTo>
                <a:cubicBezTo>
                  <a:pt x="6680171" y="5359440"/>
                  <a:pt x="6671805" y="5362584"/>
                  <a:pt x="6670605" y="5355427"/>
                </a:cubicBezTo>
                <a:cubicBezTo>
                  <a:pt x="6665330" y="5354991"/>
                  <a:pt x="6661976" y="5355734"/>
                  <a:pt x="6659606" y="5357084"/>
                </a:cubicBezTo>
                <a:cubicBezTo>
                  <a:pt x="6654864" y="5359782"/>
                  <a:pt x="6654050" y="5364908"/>
                  <a:pt x="6649636" y="5367869"/>
                </a:cubicBezTo>
                <a:lnTo>
                  <a:pt x="6642159" y="5369506"/>
                </a:lnTo>
                <a:lnTo>
                  <a:pt x="6640764" y="5370991"/>
                </a:lnTo>
                <a:lnTo>
                  <a:pt x="6636665" y="5374002"/>
                </a:lnTo>
                <a:lnTo>
                  <a:pt x="6641287" y="5376181"/>
                </a:lnTo>
                <a:cubicBezTo>
                  <a:pt x="6646080" y="5377976"/>
                  <a:pt x="6597903" y="5386514"/>
                  <a:pt x="6591018" y="5390981"/>
                </a:cubicBezTo>
                <a:lnTo>
                  <a:pt x="6548326" y="5403583"/>
                </a:lnTo>
                <a:lnTo>
                  <a:pt x="6472868" y="5394733"/>
                </a:lnTo>
                <a:cubicBezTo>
                  <a:pt x="6457699" y="5415896"/>
                  <a:pt x="6417760" y="5410703"/>
                  <a:pt x="6401194" y="5422870"/>
                </a:cubicBezTo>
                <a:lnTo>
                  <a:pt x="6381961" y="5422940"/>
                </a:lnTo>
                <a:lnTo>
                  <a:pt x="6363834" y="5417751"/>
                </a:lnTo>
                <a:lnTo>
                  <a:pt x="6363997" y="5415912"/>
                </a:lnTo>
                <a:cubicBezTo>
                  <a:pt x="6363602" y="5414702"/>
                  <a:pt x="6362617" y="5414594"/>
                  <a:pt x="6361124" y="5415066"/>
                </a:cubicBezTo>
                <a:lnTo>
                  <a:pt x="6358507" y="5416224"/>
                </a:lnTo>
                <a:lnTo>
                  <a:pt x="6355073" y="5415242"/>
                </a:lnTo>
                <a:lnTo>
                  <a:pt x="6345676" y="5413049"/>
                </a:lnTo>
                <a:lnTo>
                  <a:pt x="6342596" y="5409297"/>
                </a:lnTo>
                <a:cubicBezTo>
                  <a:pt x="6333502" y="5403420"/>
                  <a:pt x="6312379" y="5410664"/>
                  <a:pt x="6305742" y="5401622"/>
                </a:cubicBezTo>
                <a:lnTo>
                  <a:pt x="6294445" y="5404149"/>
                </a:lnTo>
                <a:lnTo>
                  <a:pt x="6281414" y="5398024"/>
                </a:lnTo>
                <a:cubicBezTo>
                  <a:pt x="6269392" y="5392983"/>
                  <a:pt x="6257013" y="5390092"/>
                  <a:pt x="6243972" y="5395807"/>
                </a:cubicBezTo>
                <a:cubicBezTo>
                  <a:pt x="6248312" y="5382942"/>
                  <a:pt x="6211634" y="5399629"/>
                  <a:pt x="6202379" y="5388661"/>
                </a:cubicBezTo>
                <a:cubicBezTo>
                  <a:pt x="6196568" y="5379556"/>
                  <a:pt x="6184084" y="5382499"/>
                  <a:pt x="6173010" y="5380606"/>
                </a:cubicBezTo>
                <a:cubicBezTo>
                  <a:pt x="6162384" y="5372079"/>
                  <a:pt x="6109972" y="5371285"/>
                  <a:pt x="6093421" y="5375473"/>
                </a:cubicBezTo>
                <a:cubicBezTo>
                  <a:pt x="6048943" y="5392971"/>
                  <a:pt x="5995413" y="5360396"/>
                  <a:pt x="5959474" y="5373386"/>
                </a:cubicBezTo>
                <a:cubicBezTo>
                  <a:pt x="5949048" y="5374123"/>
                  <a:pt x="5939860" y="5373301"/>
                  <a:pt x="5931492" y="5371513"/>
                </a:cubicBezTo>
                <a:lnTo>
                  <a:pt x="5909558" y="5364228"/>
                </a:lnTo>
                <a:lnTo>
                  <a:pt x="5906319" y="5357590"/>
                </a:lnTo>
                <a:lnTo>
                  <a:pt x="5891268" y="5355650"/>
                </a:lnTo>
                <a:lnTo>
                  <a:pt x="5887711" y="5353947"/>
                </a:lnTo>
                <a:cubicBezTo>
                  <a:pt x="5880924" y="5350671"/>
                  <a:pt x="5874113" y="5347614"/>
                  <a:pt x="5866852" y="5345374"/>
                </a:cubicBezTo>
                <a:cubicBezTo>
                  <a:pt x="5859911" y="5373405"/>
                  <a:pt x="5803959" y="5330929"/>
                  <a:pt x="5811310" y="5356530"/>
                </a:cubicBezTo>
                <a:cubicBezTo>
                  <a:pt x="5780489" y="5350949"/>
                  <a:pt x="5782784" y="5364359"/>
                  <a:pt x="5770689" y="5359014"/>
                </a:cubicBezTo>
                <a:lnTo>
                  <a:pt x="5767719" y="5357260"/>
                </a:lnTo>
                <a:lnTo>
                  <a:pt x="5765688" y="5352793"/>
                </a:lnTo>
                <a:lnTo>
                  <a:pt x="5758598" y="5351053"/>
                </a:lnTo>
                <a:lnTo>
                  <a:pt x="5752036" y="5346019"/>
                </a:lnTo>
                <a:cubicBezTo>
                  <a:pt x="5676031" y="5353035"/>
                  <a:pt x="5573285" y="5304575"/>
                  <a:pt x="5503590" y="5325537"/>
                </a:cubicBezTo>
                <a:lnTo>
                  <a:pt x="5389848" y="5351472"/>
                </a:lnTo>
                <a:cubicBezTo>
                  <a:pt x="5378275" y="5360535"/>
                  <a:pt x="5357949" y="5362044"/>
                  <a:pt x="5344450" y="5354840"/>
                </a:cubicBezTo>
                <a:cubicBezTo>
                  <a:pt x="5342129" y="5353601"/>
                  <a:pt x="5340101" y="5352144"/>
                  <a:pt x="5338428" y="5350516"/>
                </a:cubicBezTo>
                <a:cubicBezTo>
                  <a:pt x="5303858" y="5372450"/>
                  <a:pt x="5291134" y="5358414"/>
                  <a:pt x="5273489" y="5373945"/>
                </a:cubicBezTo>
                <a:cubicBezTo>
                  <a:pt x="5228455" y="5376430"/>
                  <a:pt x="5198895" y="5356533"/>
                  <a:pt x="5182701" y="5370075"/>
                </a:cubicBezTo>
                <a:cubicBezTo>
                  <a:pt x="5161004" y="5366959"/>
                  <a:pt x="5136154" y="5346791"/>
                  <a:pt x="5114856" y="5361037"/>
                </a:cubicBezTo>
                <a:cubicBezTo>
                  <a:pt x="5116518" y="5347803"/>
                  <a:pt x="5086668" y="5368445"/>
                  <a:pt x="5076532" y="5358612"/>
                </a:cubicBezTo>
                <a:cubicBezTo>
                  <a:pt x="5069788" y="5350240"/>
                  <a:pt x="5059157" y="5354551"/>
                  <a:pt x="5048954" y="5353915"/>
                </a:cubicBezTo>
                <a:cubicBezTo>
                  <a:pt x="5038015" y="5346654"/>
                  <a:pt x="4991132" y="5351733"/>
                  <a:pt x="4977087" y="5357736"/>
                </a:cubicBezTo>
                <a:cubicBezTo>
                  <a:pt x="4940420" y="5380054"/>
                  <a:pt x="4887089" y="5353763"/>
                  <a:pt x="4857261" y="5370659"/>
                </a:cubicBezTo>
                <a:cubicBezTo>
                  <a:pt x="4820568" y="5378246"/>
                  <a:pt x="4797284" y="5358899"/>
                  <a:pt x="4769845" y="5353264"/>
                </a:cubicBezTo>
                <a:cubicBezTo>
                  <a:pt x="4768462" y="5381819"/>
                  <a:pt x="4711275" y="5345988"/>
                  <a:pt x="4722220" y="5370534"/>
                </a:cubicBezTo>
                <a:cubicBezTo>
                  <a:pt x="4684293" y="5367762"/>
                  <a:pt x="4704662" y="5391854"/>
                  <a:pt x="4667552" y="5366753"/>
                </a:cubicBezTo>
                <a:cubicBezTo>
                  <a:pt x="4600967" y="5382212"/>
                  <a:pt x="4513038" y="5362869"/>
                  <a:pt x="4454472" y="5391442"/>
                </a:cubicBezTo>
                <a:lnTo>
                  <a:pt x="4317219" y="5411554"/>
                </a:lnTo>
                <a:lnTo>
                  <a:pt x="4298346" y="5416146"/>
                </a:lnTo>
                <a:cubicBezTo>
                  <a:pt x="4298306" y="5416758"/>
                  <a:pt x="4298267" y="5417371"/>
                  <a:pt x="4298228" y="5417983"/>
                </a:cubicBezTo>
                <a:cubicBezTo>
                  <a:pt x="4297649" y="5419178"/>
                  <a:pt x="4296651" y="5419253"/>
                  <a:pt x="4295233" y="5418735"/>
                </a:cubicBezTo>
                <a:lnTo>
                  <a:pt x="4292799" y="5417494"/>
                </a:lnTo>
                <a:lnTo>
                  <a:pt x="4289225" y="5418364"/>
                </a:lnTo>
                <a:lnTo>
                  <a:pt x="4279515" y="5420247"/>
                </a:lnTo>
                <a:lnTo>
                  <a:pt x="4275872" y="5423890"/>
                </a:lnTo>
                <a:lnTo>
                  <a:pt x="4227055" y="5427466"/>
                </a:lnTo>
                <a:lnTo>
                  <a:pt x="4213123" y="5433155"/>
                </a:lnTo>
                <a:cubicBezTo>
                  <a:pt x="4200364" y="5437794"/>
                  <a:pt x="4187574" y="5440279"/>
                  <a:pt x="4175436" y="5434156"/>
                </a:cubicBezTo>
                <a:cubicBezTo>
                  <a:pt x="4177805" y="5447129"/>
                  <a:pt x="4143760" y="5429295"/>
                  <a:pt x="4132856" y="5439937"/>
                </a:cubicBezTo>
                <a:cubicBezTo>
                  <a:pt x="4125673" y="5448831"/>
                  <a:pt x="4113669" y="5445492"/>
                  <a:pt x="4102333" y="5447021"/>
                </a:cubicBezTo>
                <a:cubicBezTo>
                  <a:pt x="4090434" y="5455185"/>
                  <a:pt x="4038031" y="5454280"/>
                  <a:pt x="4022159" y="5449566"/>
                </a:cubicBezTo>
                <a:cubicBezTo>
                  <a:pt x="3980455" y="5430671"/>
                  <a:pt x="3922096" y="5461433"/>
                  <a:pt x="3888224" y="5447312"/>
                </a:cubicBezTo>
                <a:cubicBezTo>
                  <a:pt x="3877937" y="5446239"/>
                  <a:pt x="3868647" y="5446763"/>
                  <a:pt x="3860026" y="5448274"/>
                </a:cubicBezTo>
                <a:lnTo>
                  <a:pt x="3832796" y="5461349"/>
                </a:lnTo>
                <a:lnTo>
                  <a:pt x="3817485" y="5462797"/>
                </a:lnTo>
                <a:lnTo>
                  <a:pt x="3813676" y="5464379"/>
                </a:lnTo>
                <a:cubicBezTo>
                  <a:pt x="3806407" y="5467429"/>
                  <a:pt x="3799147" y="5470257"/>
                  <a:pt x="3791563" y="5472259"/>
                </a:cubicBezTo>
                <a:cubicBezTo>
                  <a:pt x="3788910" y="5444072"/>
                  <a:pt x="3726624" y="5484631"/>
                  <a:pt x="3737858" y="5459331"/>
                </a:cubicBezTo>
                <a:cubicBezTo>
                  <a:pt x="3706262" y="5463900"/>
                  <a:pt x="3710598" y="5450598"/>
                  <a:pt x="3697716" y="5455539"/>
                </a:cubicBezTo>
                <a:lnTo>
                  <a:pt x="3694487" y="5457193"/>
                </a:lnTo>
                <a:lnTo>
                  <a:pt x="3691779" y="5461582"/>
                </a:lnTo>
                <a:lnTo>
                  <a:pt x="3684442" y="5463086"/>
                </a:lnTo>
                <a:lnTo>
                  <a:pt x="3677129" y="5467898"/>
                </a:lnTo>
                <a:cubicBezTo>
                  <a:pt x="3602381" y="5458439"/>
                  <a:pt x="3505226" y="5485361"/>
                  <a:pt x="3438897" y="5462195"/>
                </a:cubicBezTo>
                <a:lnTo>
                  <a:pt x="3389756" y="5444428"/>
                </a:lnTo>
                <a:cubicBezTo>
                  <a:pt x="3364455" y="5437704"/>
                  <a:pt x="3342081" y="5466704"/>
                  <a:pt x="3316666" y="5450736"/>
                </a:cubicBezTo>
                <a:cubicBezTo>
                  <a:pt x="3306503" y="5441319"/>
                  <a:pt x="3286457" y="5439158"/>
                  <a:pt x="3271894" y="5445907"/>
                </a:cubicBezTo>
                <a:cubicBezTo>
                  <a:pt x="3269388" y="5447068"/>
                  <a:pt x="3267143" y="5448455"/>
                  <a:pt x="3265228" y="5450024"/>
                </a:cubicBezTo>
                <a:cubicBezTo>
                  <a:pt x="3234084" y="5427025"/>
                  <a:pt x="3219254" y="5440615"/>
                  <a:pt x="3204017" y="5424552"/>
                </a:cubicBezTo>
                <a:cubicBezTo>
                  <a:pt x="3159473" y="5420614"/>
                  <a:pt x="3126956" y="5439505"/>
                  <a:pt x="3112867" y="5425473"/>
                </a:cubicBezTo>
                <a:cubicBezTo>
                  <a:pt x="3090747" y="5427880"/>
                  <a:pt x="3062886" y="5447193"/>
                  <a:pt x="3043809" y="5432293"/>
                </a:cubicBezTo>
                <a:cubicBezTo>
                  <a:pt x="3043452" y="5445549"/>
                  <a:pt x="3016821" y="5423991"/>
                  <a:pt x="3005211" y="5433472"/>
                </a:cubicBezTo>
                <a:cubicBezTo>
                  <a:pt x="2997207" y="5441605"/>
                  <a:pt x="2987260" y="5436961"/>
                  <a:pt x="2976986" y="5437264"/>
                </a:cubicBezTo>
                <a:cubicBezTo>
                  <a:pt x="2964968" y="5444153"/>
                  <a:pt x="2918975" y="5437570"/>
                  <a:pt x="2905879" y="5431128"/>
                </a:cubicBezTo>
                <a:cubicBezTo>
                  <a:pt x="2872703" y="5407678"/>
                  <a:pt x="2815496" y="5432178"/>
                  <a:pt x="2788318" y="5414358"/>
                </a:cubicBezTo>
                <a:cubicBezTo>
                  <a:pt x="2746271" y="5410854"/>
                  <a:pt x="2685231" y="5410484"/>
                  <a:pt x="2653590" y="5410111"/>
                </a:cubicBezTo>
                <a:cubicBezTo>
                  <a:pt x="2615334" y="5411650"/>
                  <a:pt x="2639324" y="5388277"/>
                  <a:pt x="2598481" y="5412114"/>
                </a:cubicBezTo>
                <a:cubicBezTo>
                  <a:pt x="2534415" y="5394537"/>
                  <a:pt x="2387966" y="5438902"/>
                  <a:pt x="2333897" y="5408505"/>
                </a:cubicBezTo>
                <a:cubicBezTo>
                  <a:pt x="2279458" y="5405891"/>
                  <a:pt x="2312839" y="5402348"/>
                  <a:pt x="2271841" y="5396433"/>
                </a:cubicBezTo>
                <a:cubicBezTo>
                  <a:pt x="2263465" y="5363868"/>
                  <a:pt x="2168184" y="5361433"/>
                  <a:pt x="2143705" y="5345095"/>
                </a:cubicBezTo>
                <a:cubicBezTo>
                  <a:pt x="2087043" y="5343333"/>
                  <a:pt x="2041689" y="5319742"/>
                  <a:pt x="1986408" y="5335524"/>
                </a:cubicBezTo>
                <a:cubicBezTo>
                  <a:pt x="1983594" y="5331315"/>
                  <a:pt x="1979798" y="5327915"/>
                  <a:pt x="1975333" y="5325099"/>
                </a:cubicBezTo>
                <a:lnTo>
                  <a:pt x="1972441" y="5323775"/>
                </a:lnTo>
                <a:lnTo>
                  <a:pt x="1971497" y="5324412"/>
                </a:lnTo>
                <a:cubicBezTo>
                  <a:pt x="1967825" y="5325937"/>
                  <a:pt x="1963255" y="5326871"/>
                  <a:pt x="1956886" y="5327069"/>
                </a:cubicBezTo>
                <a:cubicBezTo>
                  <a:pt x="1957692" y="5357103"/>
                  <a:pt x="1944755" y="5337483"/>
                  <a:pt x="1924833" y="5344911"/>
                </a:cubicBezTo>
                <a:cubicBezTo>
                  <a:pt x="1907350" y="5349449"/>
                  <a:pt x="1899872" y="5360515"/>
                  <a:pt x="1885856" y="5367299"/>
                </a:cubicBezTo>
                <a:cubicBezTo>
                  <a:pt x="1874373" y="5371950"/>
                  <a:pt x="1870677" y="5363227"/>
                  <a:pt x="1855937" y="5372820"/>
                </a:cubicBezTo>
                <a:cubicBezTo>
                  <a:pt x="1826799" y="5367486"/>
                  <a:pt x="1805938" y="5389998"/>
                  <a:pt x="1784500" y="5395926"/>
                </a:cubicBezTo>
                <a:cubicBezTo>
                  <a:pt x="1777473" y="5395836"/>
                  <a:pt x="1756895" y="5401012"/>
                  <a:pt x="1737998" y="5407426"/>
                </a:cubicBezTo>
                <a:lnTo>
                  <a:pt x="1736716" y="5407939"/>
                </a:lnTo>
                <a:lnTo>
                  <a:pt x="1726742" y="5405934"/>
                </a:lnTo>
                <a:cubicBezTo>
                  <a:pt x="1724249" y="5404894"/>
                  <a:pt x="1723700" y="5403454"/>
                  <a:pt x="1726849" y="5401221"/>
                </a:cubicBezTo>
                <a:cubicBezTo>
                  <a:pt x="1723886" y="5399045"/>
                  <a:pt x="1720993" y="5398236"/>
                  <a:pt x="1718134" y="5398128"/>
                </a:cubicBezTo>
                <a:cubicBezTo>
                  <a:pt x="1712416" y="5397910"/>
                  <a:pt x="1706830" y="5400494"/>
                  <a:pt x="1701063" y="5400545"/>
                </a:cubicBezTo>
                <a:lnTo>
                  <a:pt x="1694634" y="5398728"/>
                </a:lnTo>
                <a:lnTo>
                  <a:pt x="1692270" y="5399053"/>
                </a:lnTo>
                <a:lnTo>
                  <a:pt x="1686657" y="5399247"/>
                </a:lnTo>
                <a:lnTo>
                  <a:pt x="1687479" y="5402165"/>
                </a:lnTo>
                <a:cubicBezTo>
                  <a:pt x="1688791" y="5404927"/>
                  <a:pt x="1689812" y="5407972"/>
                  <a:pt x="1680969" y="5407963"/>
                </a:cubicBezTo>
                <a:cubicBezTo>
                  <a:pt x="1662599" y="5406532"/>
                  <a:pt x="1656841" y="5418932"/>
                  <a:pt x="1648682" y="5407558"/>
                </a:cubicBezTo>
                <a:lnTo>
                  <a:pt x="1646819" y="5404306"/>
                </a:lnTo>
                <a:lnTo>
                  <a:pt x="1642743" y="5403927"/>
                </a:lnTo>
                <a:cubicBezTo>
                  <a:pt x="1640569" y="5404120"/>
                  <a:pt x="1639361" y="5404983"/>
                  <a:pt x="1639788" y="5407135"/>
                </a:cubicBezTo>
                <a:cubicBezTo>
                  <a:pt x="1622347" y="5398881"/>
                  <a:pt x="1603063" y="5413406"/>
                  <a:pt x="1585803" y="5416574"/>
                </a:cubicBezTo>
                <a:cubicBezTo>
                  <a:pt x="1572467" y="5408520"/>
                  <a:pt x="1549407" y="5423110"/>
                  <a:pt x="1513331" y="5423805"/>
                </a:cubicBezTo>
                <a:cubicBezTo>
                  <a:pt x="1498774" y="5414520"/>
                  <a:pt x="1489007" y="5424393"/>
                  <a:pt x="1460734" y="5411778"/>
                </a:cubicBezTo>
                <a:cubicBezTo>
                  <a:pt x="1459446" y="5412932"/>
                  <a:pt x="1457867" y="5413992"/>
                  <a:pt x="1456045" y="5414928"/>
                </a:cubicBezTo>
                <a:cubicBezTo>
                  <a:pt x="1445460" y="5420354"/>
                  <a:pt x="1429166" y="5420415"/>
                  <a:pt x="1419653" y="5415060"/>
                </a:cubicBezTo>
                <a:cubicBezTo>
                  <a:pt x="1374353" y="5398095"/>
                  <a:pt x="1332064" y="5398411"/>
                  <a:pt x="1292605" y="5394671"/>
                </a:cubicBezTo>
                <a:cubicBezTo>
                  <a:pt x="1247867" y="5392301"/>
                  <a:pt x="1276603" y="5411730"/>
                  <a:pt x="1221477" y="5395509"/>
                </a:cubicBezTo>
                <a:cubicBezTo>
                  <a:pt x="1215107" y="5402140"/>
                  <a:pt x="1207983" y="5402421"/>
                  <a:pt x="1196159" y="5399169"/>
                </a:cubicBezTo>
                <a:cubicBezTo>
                  <a:pt x="1174396" y="5398516"/>
                  <a:pt x="1175280" y="5415282"/>
                  <a:pt x="1153748" y="5405093"/>
                </a:cubicBezTo>
                <a:cubicBezTo>
                  <a:pt x="1157267" y="5414115"/>
                  <a:pt x="1112247" y="5408398"/>
                  <a:pt x="1121874" y="5417803"/>
                </a:cubicBezTo>
                <a:cubicBezTo>
                  <a:pt x="1107293" y="5425943"/>
                  <a:pt x="1100911" y="5412406"/>
                  <a:pt x="1086481" y="5419474"/>
                </a:cubicBezTo>
                <a:cubicBezTo>
                  <a:pt x="1070504" y="5421068"/>
                  <a:pt x="1096054" y="5409890"/>
                  <a:pt x="1078485" y="5409150"/>
                </a:cubicBezTo>
                <a:cubicBezTo>
                  <a:pt x="1057107" y="5409880"/>
                  <a:pt x="1057916" y="5393370"/>
                  <a:pt x="1040550" y="5414415"/>
                </a:cubicBezTo>
                <a:cubicBezTo>
                  <a:pt x="1018445" y="5409298"/>
                  <a:pt x="1013694" y="5418764"/>
                  <a:pt x="982981" y="5423575"/>
                </a:cubicBezTo>
                <a:cubicBezTo>
                  <a:pt x="970423" y="5418342"/>
                  <a:pt x="960063" y="5420960"/>
                  <a:pt x="949836" y="5426093"/>
                </a:cubicBezTo>
                <a:cubicBezTo>
                  <a:pt x="920168" y="5424861"/>
                  <a:pt x="892764" y="5432710"/>
                  <a:pt x="859237" y="5435973"/>
                </a:cubicBezTo>
                <a:cubicBezTo>
                  <a:pt x="823344" y="5430160"/>
                  <a:pt x="804272" y="5444731"/>
                  <a:pt x="768445" y="5448159"/>
                </a:cubicBezTo>
                <a:cubicBezTo>
                  <a:pt x="733630" y="5434899"/>
                  <a:pt x="744432" y="5468566"/>
                  <a:pt x="714393" y="5468302"/>
                </a:cubicBezTo>
                <a:cubicBezTo>
                  <a:pt x="665910" y="5456640"/>
                  <a:pt x="715197" y="5479526"/>
                  <a:pt x="639791" y="5476924"/>
                </a:cubicBezTo>
                <a:cubicBezTo>
                  <a:pt x="635590" y="5474880"/>
                  <a:pt x="626375" y="5477333"/>
                  <a:pt x="627266" y="5480260"/>
                </a:cubicBezTo>
                <a:cubicBezTo>
                  <a:pt x="622501" y="5479477"/>
                  <a:pt x="611196" y="5474127"/>
                  <a:pt x="609977" y="5478891"/>
                </a:cubicBezTo>
                <a:cubicBezTo>
                  <a:pt x="585928" y="5480121"/>
                  <a:pt x="562064" y="5478026"/>
                  <a:pt x="540688" y="5472807"/>
                </a:cubicBezTo>
                <a:cubicBezTo>
                  <a:pt x="494260" y="5482226"/>
                  <a:pt x="519722" y="5459453"/>
                  <a:pt x="486194" y="5462661"/>
                </a:cubicBezTo>
                <a:cubicBezTo>
                  <a:pt x="459222" y="5472731"/>
                  <a:pt x="449283" y="5465413"/>
                  <a:pt x="418164" y="5472485"/>
                </a:cubicBezTo>
                <a:cubicBezTo>
                  <a:pt x="407504" y="5457469"/>
                  <a:pt x="388899" y="5474930"/>
                  <a:pt x="376724" y="5470967"/>
                </a:cubicBezTo>
                <a:cubicBezTo>
                  <a:pt x="357541" y="5489409"/>
                  <a:pt x="329120" y="5456071"/>
                  <a:pt x="308908" y="5457025"/>
                </a:cubicBezTo>
                <a:cubicBezTo>
                  <a:pt x="274916" y="5461376"/>
                  <a:pt x="238368" y="5480973"/>
                  <a:pt x="219416" y="5463995"/>
                </a:cubicBezTo>
                <a:cubicBezTo>
                  <a:pt x="217077" y="5471389"/>
                  <a:pt x="220429" y="5481203"/>
                  <a:pt x="200977" y="5480608"/>
                </a:cubicBezTo>
                <a:cubicBezTo>
                  <a:pt x="193315" y="5484612"/>
                  <a:pt x="192227" y="5495868"/>
                  <a:pt x="176226" y="5491022"/>
                </a:cubicBezTo>
                <a:cubicBezTo>
                  <a:pt x="195501" y="5480307"/>
                  <a:pt x="163065" y="5480325"/>
                  <a:pt x="165702" y="5468604"/>
                </a:cubicBezTo>
                <a:cubicBezTo>
                  <a:pt x="141228" y="5462364"/>
                  <a:pt x="86026" y="5474606"/>
                  <a:pt x="88282" y="5453658"/>
                </a:cubicBezTo>
                <a:cubicBezTo>
                  <a:pt x="80722" y="5441690"/>
                  <a:pt x="50300" y="5462007"/>
                  <a:pt x="49602" y="5448762"/>
                </a:cubicBezTo>
                <a:cubicBezTo>
                  <a:pt x="42967" y="5453333"/>
                  <a:pt x="33469" y="5452380"/>
                  <a:pt x="22844" y="5450459"/>
                </a:cubicBezTo>
                <a:lnTo>
                  <a:pt x="0" y="5447653"/>
                </a:lnTo>
                <a:close/>
              </a:path>
            </a:pathLst>
          </a:custGeom>
          <a:solidFill>
            <a:schemeClr val="bg1"/>
          </a:solidFill>
          <a:ln>
            <a:noFill/>
          </a:ln>
          <a:effectLst>
            <a:outerShdw blurRad="50800" dist="25400" dir="5400000" algn="t"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DCD6552F-C98B-4FBA-842F-3EF2D5ACA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099" y="585274"/>
            <a:ext cx="7036051" cy="5492212"/>
          </a:xfrm>
          <a:custGeom>
            <a:avLst/>
            <a:gdLst>
              <a:gd name="connsiteX0" fmla="*/ 0 w 7036051"/>
              <a:gd name="connsiteY0" fmla="*/ 0 h 5492212"/>
              <a:gd name="connsiteX1" fmla="*/ 7036051 w 7036051"/>
              <a:gd name="connsiteY1" fmla="*/ 0 h 5492212"/>
              <a:gd name="connsiteX2" fmla="*/ 7036051 w 7036051"/>
              <a:gd name="connsiteY2" fmla="*/ 5163846 h 5492212"/>
              <a:gd name="connsiteX3" fmla="*/ 7012593 w 7036051"/>
              <a:gd name="connsiteY3" fmla="*/ 5176898 h 5492212"/>
              <a:gd name="connsiteX4" fmla="*/ 6958601 w 7036051"/>
              <a:gd name="connsiteY4" fmla="*/ 5204359 h 5492212"/>
              <a:gd name="connsiteX5" fmla="*/ 6951226 w 7036051"/>
              <a:gd name="connsiteY5" fmla="*/ 5203241 h 5492212"/>
              <a:gd name="connsiteX6" fmla="*/ 6920864 w 7036051"/>
              <a:gd name="connsiteY6" fmla="*/ 5220003 h 5492212"/>
              <a:gd name="connsiteX7" fmla="*/ 6834841 w 7036051"/>
              <a:gd name="connsiteY7" fmla="*/ 5266115 h 5492212"/>
              <a:gd name="connsiteX8" fmla="*/ 6777937 w 7036051"/>
              <a:gd name="connsiteY8" fmla="*/ 5332502 h 5492212"/>
              <a:gd name="connsiteX9" fmla="*/ 6752874 w 7036051"/>
              <a:gd name="connsiteY9" fmla="*/ 5340428 h 5492212"/>
              <a:gd name="connsiteX10" fmla="*/ 6711115 w 7036051"/>
              <a:gd name="connsiteY10" fmla="*/ 5353924 h 5492212"/>
              <a:gd name="connsiteX11" fmla="*/ 6702149 w 7036051"/>
              <a:gd name="connsiteY11" fmla="*/ 5351500 h 5492212"/>
              <a:gd name="connsiteX12" fmla="*/ 6698458 w 7036051"/>
              <a:gd name="connsiteY12" fmla="*/ 5352743 h 5492212"/>
              <a:gd name="connsiteX13" fmla="*/ 6698049 w 7036051"/>
              <a:gd name="connsiteY13" fmla="*/ 5352570 h 5492212"/>
              <a:gd name="connsiteX14" fmla="*/ 6697297 w 7036051"/>
              <a:gd name="connsiteY14" fmla="*/ 5353134 h 5492212"/>
              <a:gd name="connsiteX15" fmla="*/ 6689118 w 7036051"/>
              <a:gd name="connsiteY15" fmla="*/ 5355890 h 5492212"/>
              <a:gd name="connsiteX16" fmla="*/ 6670605 w 7036051"/>
              <a:gd name="connsiteY16" fmla="*/ 5355427 h 5492212"/>
              <a:gd name="connsiteX17" fmla="*/ 6659606 w 7036051"/>
              <a:gd name="connsiteY17" fmla="*/ 5357084 h 5492212"/>
              <a:gd name="connsiteX18" fmla="*/ 6649636 w 7036051"/>
              <a:gd name="connsiteY18" fmla="*/ 5367869 h 5492212"/>
              <a:gd name="connsiteX19" fmla="*/ 6642159 w 7036051"/>
              <a:gd name="connsiteY19" fmla="*/ 5369506 h 5492212"/>
              <a:gd name="connsiteX20" fmla="*/ 6640764 w 7036051"/>
              <a:gd name="connsiteY20" fmla="*/ 5370991 h 5492212"/>
              <a:gd name="connsiteX21" fmla="*/ 6636665 w 7036051"/>
              <a:gd name="connsiteY21" fmla="*/ 5374002 h 5492212"/>
              <a:gd name="connsiteX22" fmla="*/ 6641287 w 7036051"/>
              <a:gd name="connsiteY22" fmla="*/ 5376181 h 5492212"/>
              <a:gd name="connsiteX23" fmla="*/ 6591018 w 7036051"/>
              <a:gd name="connsiteY23" fmla="*/ 5390981 h 5492212"/>
              <a:gd name="connsiteX24" fmla="*/ 6548326 w 7036051"/>
              <a:gd name="connsiteY24" fmla="*/ 5403583 h 5492212"/>
              <a:gd name="connsiteX25" fmla="*/ 6472868 w 7036051"/>
              <a:gd name="connsiteY25" fmla="*/ 5394733 h 5492212"/>
              <a:gd name="connsiteX26" fmla="*/ 6401194 w 7036051"/>
              <a:gd name="connsiteY26" fmla="*/ 5422870 h 5492212"/>
              <a:gd name="connsiteX27" fmla="*/ 6381961 w 7036051"/>
              <a:gd name="connsiteY27" fmla="*/ 5422940 h 5492212"/>
              <a:gd name="connsiteX28" fmla="*/ 6363834 w 7036051"/>
              <a:gd name="connsiteY28" fmla="*/ 5417751 h 5492212"/>
              <a:gd name="connsiteX29" fmla="*/ 6363997 w 7036051"/>
              <a:gd name="connsiteY29" fmla="*/ 5415912 h 5492212"/>
              <a:gd name="connsiteX30" fmla="*/ 6361124 w 7036051"/>
              <a:gd name="connsiteY30" fmla="*/ 5415066 h 5492212"/>
              <a:gd name="connsiteX31" fmla="*/ 6358507 w 7036051"/>
              <a:gd name="connsiteY31" fmla="*/ 5416224 h 5492212"/>
              <a:gd name="connsiteX32" fmla="*/ 6355073 w 7036051"/>
              <a:gd name="connsiteY32" fmla="*/ 5415242 h 5492212"/>
              <a:gd name="connsiteX33" fmla="*/ 6345676 w 7036051"/>
              <a:gd name="connsiteY33" fmla="*/ 5413049 h 5492212"/>
              <a:gd name="connsiteX34" fmla="*/ 6342596 w 7036051"/>
              <a:gd name="connsiteY34" fmla="*/ 5409297 h 5492212"/>
              <a:gd name="connsiteX35" fmla="*/ 6305742 w 7036051"/>
              <a:gd name="connsiteY35" fmla="*/ 5401622 h 5492212"/>
              <a:gd name="connsiteX36" fmla="*/ 6294445 w 7036051"/>
              <a:gd name="connsiteY36" fmla="*/ 5404149 h 5492212"/>
              <a:gd name="connsiteX37" fmla="*/ 6281414 w 7036051"/>
              <a:gd name="connsiteY37" fmla="*/ 5398024 h 5492212"/>
              <a:gd name="connsiteX38" fmla="*/ 6243972 w 7036051"/>
              <a:gd name="connsiteY38" fmla="*/ 5395807 h 5492212"/>
              <a:gd name="connsiteX39" fmla="*/ 6202379 w 7036051"/>
              <a:gd name="connsiteY39" fmla="*/ 5388661 h 5492212"/>
              <a:gd name="connsiteX40" fmla="*/ 6173010 w 7036051"/>
              <a:gd name="connsiteY40" fmla="*/ 5380606 h 5492212"/>
              <a:gd name="connsiteX41" fmla="*/ 6093421 w 7036051"/>
              <a:gd name="connsiteY41" fmla="*/ 5375473 h 5492212"/>
              <a:gd name="connsiteX42" fmla="*/ 5959474 w 7036051"/>
              <a:gd name="connsiteY42" fmla="*/ 5373386 h 5492212"/>
              <a:gd name="connsiteX43" fmla="*/ 5931492 w 7036051"/>
              <a:gd name="connsiteY43" fmla="*/ 5371513 h 5492212"/>
              <a:gd name="connsiteX44" fmla="*/ 5909558 w 7036051"/>
              <a:gd name="connsiteY44" fmla="*/ 5364228 h 5492212"/>
              <a:gd name="connsiteX45" fmla="*/ 5906319 w 7036051"/>
              <a:gd name="connsiteY45" fmla="*/ 5357590 h 5492212"/>
              <a:gd name="connsiteX46" fmla="*/ 5891268 w 7036051"/>
              <a:gd name="connsiteY46" fmla="*/ 5355650 h 5492212"/>
              <a:gd name="connsiteX47" fmla="*/ 5887711 w 7036051"/>
              <a:gd name="connsiteY47" fmla="*/ 5353947 h 5492212"/>
              <a:gd name="connsiteX48" fmla="*/ 5866852 w 7036051"/>
              <a:gd name="connsiteY48" fmla="*/ 5345374 h 5492212"/>
              <a:gd name="connsiteX49" fmla="*/ 5811310 w 7036051"/>
              <a:gd name="connsiteY49" fmla="*/ 5356530 h 5492212"/>
              <a:gd name="connsiteX50" fmla="*/ 5770689 w 7036051"/>
              <a:gd name="connsiteY50" fmla="*/ 5359014 h 5492212"/>
              <a:gd name="connsiteX51" fmla="*/ 5767719 w 7036051"/>
              <a:gd name="connsiteY51" fmla="*/ 5357260 h 5492212"/>
              <a:gd name="connsiteX52" fmla="*/ 5765688 w 7036051"/>
              <a:gd name="connsiteY52" fmla="*/ 5352793 h 5492212"/>
              <a:gd name="connsiteX53" fmla="*/ 5758598 w 7036051"/>
              <a:gd name="connsiteY53" fmla="*/ 5351053 h 5492212"/>
              <a:gd name="connsiteX54" fmla="*/ 5752036 w 7036051"/>
              <a:gd name="connsiteY54" fmla="*/ 5346019 h 5492212"/>
              <a:gd name="connsiteX55" fmla="*/ 5503590 w 7036051"/>
              <a:gd name="connsiteY55" fmla="*/ 5325537 h 5492212"/>
              <a:gd name="connsiteX56" fmla="*/ 5389848 w 7036051"/>
              <a:gd name="connsiteY56" fmla="*/ 5351472 h 5492212"/>
              <a:gd name="connsiteX57" fmla="*/ 5344450 w 7036051"/>
              <a:gd name="connsiteY57" fmla="*/ 5354840 h 5492212"/>
              <a:gd name="connsiteX58" fmla="*/ 5338428 w 7036051"/>
              <a:gd name="connsiteY58" fmla="*/ 5350516 h 5492212"/>
              <a:gd name="connsiteX59" fmla="*/ 5273489 w 7036051"/>
              <a:gd name="connsiteY59" fmla="*/ 5373945 h 5492212"/>
              <a:gd name="connsiteX60" fmla="*/ 5182701 w 7036051"/>
              <a:gd name="connsiteY60" fmla="*/ 5370075 h 5492212"/>
              <a:gd name="connsiteX61" fmla="*/ 5114856 w 7036051"/>
              <a:gd name="connsiteY61" fmla="*/ 5361037 h 5492212"/>
              <a:gd name="connsiteX62" fmla="*/ 5076532 w 7036051"/>
              <a:gd name="connsiteY62" fmla="*/ 5358612 h 5492212"/>
              <a:gd name="connsiteX63" fmla="*/ 5048954 w 7036051"/>
              <a:gd name="connsiteY63" fmla="*/ 5353915 h 5492212"/>
              <a:gd name="connsiteX64" fmla="*/ 4977087 w 7036051"/>
              <a:gd name="connsiteY64" fmla="*/ 5357736 h 5492212"/>
              <a:gd name="connsiteX65" fmla="*/ 4857261 w 7036051"/>
              <a:gd name="connsiteY65" fmla="*/ 5370659 h 5492212"/>
              <a:gd name="connsiteX66" fmla="*/ 4769845 w 7036051"/>
              <a:gd name="connsiteY66" fmla="*/ 5353264 h 5492212"/>
              <a:gd name="connsiteX67" fmla="*/ 4722220 w 7036051"/>
              <a:gd name="connsiteY67" fmla="*/ 5370534 h 5492212"/>
              <a:gd name="connsiteX68" fmla="*/ 4667552 w 7036051"/>
              <a:gd name="connsiteY68" fmla="*/ 5366753 h 5492212"/>
              <a:gd name="connsiteX69" fmla="*/ 4454472 w 7036051"/>
              <a:gd name="connsiteY69" fmla="*/ 5391442 h 5492212"/>
              <a:gd name="connsiteX70" fmla="*/ 4317219 w 7036051"/>
              <a:gd name="connsiteY70" fmla="*/ 5411554 h 5492212"/>
              <a:gd name="connsiteX71" fmla="*/ 4298346 w 7036051"/>
              <a:gd name="connsiteY71" fmla="*/ 5416146 h 5492212"/>
              <a:gd name="connsiteX72" fmla="*/ 4298228 w 7036051"/>
              <a:gd name="connsiteY72" fmla="*/ 5417983 h 5492212"/>
              <a:gd name="connsiteX73" fmla="*/ 4295233 w 7036051"/>
              <a:gd name="connsiteY73" fmla="*/ 5418735 h 5492212"/>
              <a:gd name="connsiteX74" fmla="*/ 4292799 w 7036051"/>
              <a:gd name="connsiteY74" fmla="*/ 5417494 h 5492212"/>
              <a:gd name="connsiteX75" fmla="*/ 4289225 w 7036051"/>
              <a:gd name="connsiteY75" fmla="*/ 5418364 h 5492212"/>
              <a:gd name="connsiteX76" fmla="*/ 4279515 w 7036051"/>
              <a:gd name="connsiteY76" fmla="*/ 5420247 h 5492212"/>
              <a:gd name="connsiteX77" fmla="*/ 4275872 w 7036051"/>
              <a:gd name="connsiteY77" fmla="*/ 5423890 h 5492212"/>
              <a:gd name="connsiteX78" fmla="*/ 4227055 w 7036051"/>
              <a:gd name="connsiteY78" fmla="*/ 5427466 h 5492212"/>
              <a:gd name="connsiteX79" fmla="*/ 4213123 w 7036051"/>
              <a:gd name="connsiteY79" fmla="*/ 5433155 h 5492212"/>
              <a:gd name="connsiteX80" fmla="*/ 4175436 w 7036051"/>
              <a:gd name="connsiteY80" fmla="*/ 5434156 h 5492212"/>
              <a:gd name="connsiteX81" fmla="*/ 4132856 w 7036051"/>
              <a:gd name="connsiteY81" fmla="*/ 5439937 h 5492212"/>
              <a:gd name="connsiteX82" fmla="*/ 4102333 w 7036051"/>
              <a:gd name="connsiteY82" fmla="*/ 5447021 h 5492212"/>
              <a:gd name="connsiteX83" fmla="*/ 4022159 w 7036051"/>
              <a:gd name="connsiteY83" fmla="*/ 5449566 h 5492212"/>
              <a:gd name="connsiteX84" fmla="*/ 3888224 w 7036051"/>
              <a:gd name="connsiteY84" fmla="*/ 5447312 h 5492212"/>
              <a:gd name="connsiteX85" fmla="*/ 3860026 w 7036051"/>
              <a:gd name="connsiteY85" fmla="*/ 5448274 h 5492212"/>
              <a:gd name="connsiteX86" fmla="*/ 3832796 w 7036051"/>
              <a:gd name="connsiteY86" fmla="*/ 5461349 h 5492212"/>
              <a:gd name="connsiteX87" fmla="*/ 3817485 w 7036051"/>
              <a:gd name="connsiteY87" fmla="*/ 5462797 h 5492212"/>
              <a:gd name="connsiteX88" fmla="*/ 3813676 w 7036051"/>
              <a:gd name="connsiteY88" fmla="*/ 5464379 h 5492212"/>
              <a:gd name="connsiteX89" fmla="*/ 3791563 w 7036051"/>
              <a:gd name="connsiteY89" fmla="*/ 5472259 h 5492212"/>
              <a:gd name="connsiteX90" fmla="*/ 3737858 w 7036051"/>
              <a:gd name="connsiteY90" fmla="*/ 5459331 h 5492212"/>
              <a:gd name="connsiteX91" fmla="*/ 3697716 w 7036051"/>
              <a:gd name="connsiteY91" fmla="*/ 5455539 h 5492212"/>
              <a:gd name="connsiteX92" fmla="*/ 3694487 w 7036051"/>
              <a:gd name="connsiteY92" fmla="*/ 5457193 h 5492212"/>
              <a:gd name="connsiteX93" fmla="*/ 3691779 w 7036051"/>
              <a:gd name="connsiteY93" fmla="*/ 5461582 h 5492212"/>
              <a:gd name="connsiteX94" fmla="*/ 3684442 w 7036051"/>
              <a:gd name="connsiteY94" fmla="*/ 5463086 h 5492212"/>
              <a:gd name="connsiteX95" fmla="*/ 3677129 w 7036051"/>
              <a:gd name="connsiteY95" fmla="*/ 5467898 h 5492212"/>
              <a:gd name="connsiteX96" fmla="*/ 3438897 w 7036051"/>
              <a:gd name="connsiteY96" fmla="*/ 5462195 h 5492212"/>
              <a:gd name="connsiteX97" fmla="*/ 3389756 w 7036051"/>
              <a:gd name="connsiteY97" fmla="*/ 5444428 h 5492212"/>
              <a:gd name="connsiteX98" fmla="*/ 3316666 w 7036051"/>
              <a:gd name="connsiteY98" fmla="*/ 5450736 h 5492212"/>
              <a:gd name="connsiteX99" fmla="*/ 3271894 w 7036051"/>
              <a:gd name="connsiteY99" fmla="*/ 5445907 h 5492212"/>
              <a:gd name="connsiteX100" fmla="*/ 3265228 w 7036051"/>
              <a:gd name="connsiteY100" fmla="*/ 5450024 h 5492212"/>
              <a:gd name="connsiteX101" fmla="*/ 3204017 w 7036051"/>
              <a:gd name="connsiteY101" fmla="*/ 5424552 h 5492212"/>
              <a:gd name="connsiteX102" fmla="*/ 3112867 w 7036051"/>
              <a:gd name="connsiteY102" fmla="*/ 5425473 h 5492212"/>
              <a:gd name="connsiteX103" fmla="*/ 3043809 w 7036051"/>
              <a:gd name="connsiteY103" fmla="*/ 5432293 h 5492212"/>
              <a:gd name="connsiteX104" fmla="*/ 3005211 w 7036051"/>
              <a:gd name="connsiteY104" fmla="*/ 5433472 h 5492212"/>
              <a:gd name="connsiteX105" fmla="*/ 2976986 w 7036051"/>
              <a:gd name="connsiteY105" fmla="*/ 5437264 h 5492212"/>
              <a:gd name="connsiteX106" fmla="*/ 2905879 w 7036051"/>
              <a:gd name="connsiteY106" fmla="*/ 5431128 h 5492212"/>
              <a:gd name="connsiteX107" fmla="*/ 2788318 w 7036051"/>
              <a:gd name="connsiteY107" fmla="*/ 5414358 h 5492212"/>
              <a:gd name="connsiteX108" fmla="*/ 2653590 w 7036051"/>
              <a:gd name="connsiteY108" fmla="*/ 5410111 h 5492212"/>
              <a:gd name="connsiteX109" fmla="*/ 2598481 w 7036051"/>
              <a:gd name="connsiteY109" fmla="*/ 5412114 h 5492212"/>
              <a:gd name="connsiteX110" fmla="*/ 2333897 w 7036051"/>
              <a:gd name="connsiteY110" fmla="*/ 5408505 h 5492212"/>
              <a:gd name="connsiteX111" fmla="*/ 2271841 w 7036051"/>
              <a:gd name="connsiteY111" fmla="*/ 5396433 h 5492212"/>
              <a:gd name="connsiteX112" fmla="*/ 2143705 w 7036051"/>
              <a:gd name="connsiteY112" fmla="*/ 5345095 h 5492212"/>
              <a:gd name="connsiteX113" fmla="*/ 1986408 w 7036051"/>
              <a:gd name="connsiteY113" fmla="*/ 5335524 h 5492212"/>
              <a:gd name="connsiteX114" fmla="*/ 1975333 w 7036051"/>
              <a:gd name="connsiteY114" fmla="*/ 5325099 h 5492212"/>
              <a:gd name="connsiteX115" fmla="*/ 1972441 w 7036051"/>
              <a:gd name="connsiteY115" fmla="*/ 5323775 h 5492212"/>
              <a:gd name="connsiteX116" fmla="*/ 1971497 w 7036051"/>
              <a:gd name="connsiteY116" fmla="*/ 5324412 h 5492212"/>
              <a:gd name="connsiteX117" fmla="*/ 1956886 w 7036051"/>
              <a:gd name="connsiteY117" fmla="*/ 5327069 h 5492212"/>
              <a:gd name="connsiteX118" fmla="*/ 1924833 w 7036051"/>
              <a:gd name="connsiteY118" fmla="*/ 5344911 h 5492212"/>
              <a:gd name="connsiteX119" fmla="*/ 1885856 w 7036051"/>
              <a:gd name="connsiteY119" fmla="*/ 5367299 h 5492212"/>
              <a:gd name="connsiteX120" fmla="*/ 1855937 w 7036051"/>
              <a:gd name="connsiteY120" fmla="*/ 5372820 h 5492212"/>
              <a:gd name="connsiteX121" fmla="*/ 1784500 w 7036051"/>
              <a:gd name="connsiteY121" fmla="*/ 5395926 h 5492212"/>
              <a:gd name="connsiteX122" fmla="*/ 1737998 w 7036051"/>
              <a:gd name="connsiteY122" fmla="*/ 5407426 h 5492212"/>
              <a:gd name="connsiteX123" fmla="*/ 1736716 w 7036051"/>
              <a:gd name="connsiteY123" fmla="*/ 5407939 h 5492212"/>
              <a:gd name="connsiteX124" fmla="*/ 1726742 w 7036051"/>
              <a:gd name="connsiteY124" fmla="*/ 5405934 h 5492212"/>
              <a:gd name="connsiteX125" fmla="*/ 1726849 w 7036051"/>
              <a:gd name="connsiteY125" fmla="*/ 5401221 h 5492212"/>
              <a:gd name="connsiteX126" fmla="*/ 1718134 w 7036051"/>
              <a:gd name="connsiteY126" fmla="*/ 5398128 h 5492212"/>
              <a:gd name="connsiteX127" fmla="*/ 1701063 w 7036051"/>
              <a:gd name="connsiteY127" fmla="*/ 5400545 h 5492212"/>
              <a:gd name="connsiteX128" fmla="*/ 1694634 w 7036051"/>
              <a:gd name="connsiteY128" fmla="*/ 5398728 h 5492212"/>
              <a:gd name="connsiteX129" fmla="*/ 1692270 w 7036051"/>
              <a:gd name="connsiteY129" fmla="*/ 5399053 h 5492212"/>
              <a:gd name="connsiteX130" fmla="*/ 1686657 w 7036051"/>
              <a:gd name="connsiteY130" fmla="*/ 5399247 h 5492212"/>
              <a:gd name="connsiteX131" fmla="*/ 1687479 w 7036051"/>
              <a:gd name="connsiteY131" fmla="*/ 5402165 h 5492212"/>
              <a:gd name="connsiteX132" fmla="*/ 1680969 w 7036051"/>
              <a:gd name="connsiteY132" fmla="*/ 5407963 h 5492212"/>
              <a:gd name="connsiteX133" fmla="*/ 1648682 w 7036051"/>
              <a:gd name="connsiteY133" fmla="*/ 5407558 h 5492212"/>
              <a:gd name="connsiteX134" fmla="*/ 1646819 w 7036051"/>
              <a:gd name="connsiteY134" fmla="*/ 5404306 h 5492212"/>
              <a:gd name="connsiteX135" fmla="*/ 1642743 w 7036051"/>
              <a:gd name="connsiteY135" fmla="*/ 5403927 h 5492212"/>
              <a:gd name="connsiteX136" fmla="*/ 1639788 w 7036051"/>
              <a:gd name="connsiteY136" fmla="*/ 5407135 h 5492212"/>
              <a:gd name="connsiteX137" fmla="*/ 1585803 w 7036051"/>
              <a:gd name="connsiteY137" fmla="*/ 5416574 h 5492212"/>
              <a:gd name="connsiteX138" fmla="*/ 1513331 w 7036051"/>
              <a:gd name="connsiteY138" fmla="*/ 5423805 h 5492212"/>
              <a:gd name="connsiteX139" fmla="*/ 1460734 w 7036051"/>
              <a:gd name="connsiteY139" fmla="*/ 5411778 h 5492212"/>
              <a:gd name="connsiteX140" fmla="*/ 1456045 w 7036051"/>
              <a:gd name="connsiteY140" fmla="*/ 5414928 h 5492212"/>
              <a:gd name="connsiteX141" fmla="*/ 1419653 w 7036051"/>
              <a:gd name="connsiteY141" fmla="*/ 5415060 h 5492212"/>
              <a:gd name="connsiteX142" fmla="*/ 1292605 w 7036051"/>
              <a:gd name="connsiteY142" fmla="*/ 5394671 h 5492212"/>
              <a:gd name="connsiteX143" fmla="*/ 1221477 w 7036051"/>
              <a:gd name="connsiteY143" fmla="*/ 5395509 h 5492212"/>
              <a:gd name="connsiteX144" fmla="*/ 1196159 w 7036051"/>
              <a:gd name="connsiteY144" fmla="*/ 5399169 h 5492212"/>
              <a:gd name="connsiteX145" fmla="*/ 1153748 w 7036051"/>
              <a:gd name="connsiteY145" fmla="*/ 5405093 h 5492212"/>
              <a:gd name="connsiteX146" fmla="*/ 1121874 w 7036051"/>
              <a:gd name="connsiteY146" fmla="*/ 5417803 h 5492212"/>
              <a:gd name="connsiteX147" fmla="*/ 1086481 w 7036051"/>
              <a:gd name="connsiteY147" fmla="*/ 5419474 h 5492212"/>
              <a:gd name="connsiteX148" fmla="*/ 1078485 w 7036051"/>
              <a:gd name="connsiteY148" fmla="*/ 5409150 h 5492212"/>
              <a:gd name="connsiteX149" fmla="*/ 1040550 w 7036051"/>
              <a:gd name="connsiteY149" fmla="*/ 5414415 h 5492212"/>
              <a:gd name="connsiteX150" fmla="*/ 982981 w 7036051"/>
              <a:gd name="connsiteY150" fmla="*/ 5423575 h 5492212"/>
              <a:gd name="connsiteX151" fmla="*/ 949836 w 7036051"/>
              <a:gd name="connsiteY151" fmla="*/ 5426093 h 5492212"/>
              <a:gd name="connsiteX152" fmla="*/ 859237 w 7036051"/>
              <a:gd name="connsiteY152" fmla="*/ 5435973 h 5492212"/>
              <a:gd name="connsiteX153" fmla="*/ 768445 w 7036051"/>
              <a:gd name="connsiteY153" fmla="*/ 5448159 h 5492212"/>
              <a:gd name="connsiteX154" fmla="*/ 714393 w 7036051"/>
              <a:gd name="connsiteY154" fmla="*/ 5468302 h 5492212"/>
              <a:gd name="connsiteX155" fmla="*/ 639791 w 7036051"/>
              <a:gd name="connsiteY155" fmla="*/ 5476924 h 5492212"/>
              <a:gd name="connsiteX156" fmla="*/ 627266 w 7036051"/>
              <a:gd name="connsiteY156" fmla="*/ 5480260 h 5492212"/>
              <a:gd name="connsiteX157" fmla="*/ 609977 w 7036051"/>
              <a:gd name="connsiteY157" fmla="*/ 5478891 h 5492212"/>
              <a:gd name="connsiteX158" fmla="*/ 540688 w 7036051"/>
              <a:gd name="connsiteY158" fmla="*/ 5472807 h 5492212"/>
              <a:gd name="connsiteX159" fmla="*/ 486194 w 7036051"/>
              <a:gd name="connsiteY159" fmla="*/ 5462661 h 5492212"/>
              <a:gd name="connsiteX160" fmla="*/ 418164 w 7036051"/>
              <a:gd name="connsiteY160" fmla="*/ 5472485 h 5492212"/>
              <a:gd name="connsiteX161" fmla="*/ 376724 w 7036051"/>
              <a:gd name="connsiteY161" fmla="*/ 5470967 h 5492212"/>
              <a:gd name="connsiteX162" fmla="*/ 308908 w 7036051"/>
              <a:gd name="connsiteY162" fmla="*/ 5457025 h 5492212"/>
              <a:gd name="connsiteX163" fmla="*/ 219416 w 7036051"/>
              <a:gd name="connsiteY163" fmla="*/ 5463995 h 5492212"/>
              <a:gd name="connsiteX164" fmla="*/ 200977 w 7036051"/>
              <a:gd name="connsiteY164" fmla="*/ 5480608 h 5492212"/>
              <a:gd name="connsiteX165" fmla="*/ 176226 w 7036051"/>
              <a:gd name="connsiteY165" fmla="*/ 5491022 h 5492212"/>
              <a:gd name="connsiteX166" fmla="*/ 165702 w 7036051"/>
              <a:gd name="connsiteY166" fmla="*/ 5468604 h 5492212"/>
              <a:gd name="connsiteX167" fmla="*/ 88282 w 7036051"/>
              <a:gd name="connsiteY167" fmla="*/ 5453658 h 5492212"/>
              <a:gd name="connsiteX168" fmla="*/ 49602 w 7036051"/>
              <a:gd name="connsiteY168" fmla="*/ 5448762 h 5492212"/>
              <a:gd name="connsiteX169" fmla="*/ 22844 w 7036051"/>
              <a:gd name="connsiteY169" fmla="*/ 5450459 h 5492212"/>
              <a:gd name="connsiteX170" fmla="*/ 0 w 7036051"/>
              <a:gd name="connsiteY170" fmla="*/ 5447653 h 549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7036051" h="5492212">
                <a:moveTo>
                  <a:pt x="0" y="0"/>
                </a:moveTo>
                <a:lnTo>
                  <a:pt x="7036051" y="0"/>
                </a:lnTo>
                <a:lnTo>
                  <a:pt x="7036051" y="5163846"/>
                </a:lnTo>
                <a:lnTo>
                  <a:pt x="7012593" y="5176898"/>
                </a:lnTo>
                <a:cubicBezTo>
                  <a:pt x="7010768" y="5193373"/>
                  <a:pt x="6968133" y="5178026"/>
                  <a:pt x="6958601" y="5204359"/>
                </a:cubicBezTo>
                <a:cubicBezTo>
                  <a:pt x="6956255" y="5203750"/>
                  <a:pt x="6953771" y="5203373"/>
                  <a:pt x="6951226" y="5203241"/>
                </a:cubicBezTo>
                <a:cubicBezTo>
                  <a:pt x="6936441" y="5202478"/>
                  <a:pt x="6922846" y="5209982"/>
                  <a:pt x="6920864" y="5220003"/>
                </a:cubicBezTo>
                <a:cubicBezTo>
                  <a:pt x="6902003" y="5258795"/>
                  <a:pt x="6863469" y="5243876"/>
                  <a:pt x="6834841" y="5266115"/>
                </a:cubicBezTo>
                <a:cubicBezTo>
                  <a:pt x="6800315" y="5289373"/>
                  <a:pt x="6805780" y="5289922"/>
                  <a:pt x="6777937" y="5332502"/>
                </a:cubicBezTo>
                <a:cubicBezTo>
                  <a:pt x="6765321" y="5328518"/>
                  <a:pt x="6759096" y="5331534"/>
                  <a:pt x="6752874" y="5340428"/>
                </a:cubicBezTo>
                <a:cubicBezTo>
                  <a:pt x="6735526" y="5351218"/>
                  <a:pt x="6717730" y="5333264"/>
                  <a:pt x="6711115" y="5353924"/>
                </a:cubicBezTo>
                <a:cubicBezTo>
                  <a:pt x="6709352" y="5351156"/>
                  <a:pt x="6706090" y="5350761"/>
                  <a:pt x="6702149" y="5351500"/>
                </a:cubicBezTo>
                <a:lnTo>
                  <a:pt x="6698458" y="5352743"/>
                </a:lnTo>
                <a:lnTo>
                  <a:pt x="6698049" y="5352570"/>
                </a:lnTo>
                <a:lnTo>
                  <a:pt x="6697297" y="5353134"/>
                </a:lnTo>
                <a:lnTo>
                  <a:pt x="6689118" y="5355890"/>
                </a:lnTo>
                <a:cubicBezTo>
                  <a:pt x="6680171" y="5359440"/>
                  <a:pt x="6671805" y="5362584"/>
                  <a:pt x="6670605" y="5355427"/>
                </a:cubicBezTo>
                <a:cubicBezTo>
                  <a:pt x="6665330" y="5354991"/>
                  <a:pt x="6661976" y="5355734"/>
                  <a:pt x="6659606" y="5357084"/>
                </a:cubicBezTo>
                <a:cubicBezTo>
                  <a:pt x="6654864" y="5359782"/>
                  <a:pt x="6654050" y="5364908"/>
                  <a:pt x="6649636" y="5367869"/>
                </a:cubicBezTo>
                <a:lnTo>
                  <a:pt x="6642159" y="5369506"/>
                </a:lnTo>
                <a:lnTo>
                  <a:pt x="6640764" y="5370991"/>
                </a:lnTo>
                <a:lnTo>
                  <a:pt x="6636665" y="5374002"/>
                </a:lnTo>
                <a:lnTo>
                  <a:pt x="6641287" y="5376181"/>
                </a:lnTo>
                <a:cubicBezTo>
                  <a:pt x="6646080" y="5377976"/>
                  <a:pt x="6597903" y="5386514"/>
                  <a:pt x="6591018" y="5390981"/>
                </a:cubicBezTo>
                <a:lnTo>
                  <a:pt x="6548326" y="5403583"/>
                </a:lnTo>
                <a:lnTo>
                  <a:pt x="6472868" y="5394733"/>
                </a:lnTo>
                <a:cubicBezTo>
                  <a:pt x="6457699" y="5415896"/>
                  <a:pt x="6417760" y="5410703"/>
                  <a:pt x="6401194" y="5422870"/>
                </a:cubicBezTo>
                <a:lnTo>
                  <a:pt x="6381961" y="5422940"/>
                </a:lnTo>
                <a:lnTo>
                  <a:pt x="6363834" y="5417751"/>
                </a:lnTo>
                <a:lnTo>
                  <a:pt x="6363997" y="5415912"/>
                </a:lnTo>
                <a:cubicBezTo>
                  <a:pt x="6363602" y="5414702"/>
                  <a:pt x="6362617" y="5414594"/>
                  <a:pt x="6361124" y="5415066"/>
                </a:cubicBezTo>
                <a:lnTo>
                  <a:pt x="6358507" y="5416224"/>
                </a:lnTo>
                <a:lnTo>
                  <a:pt x="6355073" y="5415242"/>
                </a:lnTo>
                <a:lnTo>
                  <a:pt x="6345676" y="5413049"/>
                </a:lnTo>
                <a:lnTo>
                  <a:pt x="6342596" y="5409297"/>
                </a:lnTo>
                <a:cubicBezTo>
                  <a:pt x="6333502" y="5403420"/>
                  <a:pt x="6312379" y="5410664"/>
                  <a:pt x="6305742" y="5401622"/>
                </a:cubicBezTo>
                <a:lnTo>
                  <a:pt x="6294445" y="5404149"/>
                </a:lnTo>
                <a:lnTo>
                  <a:pt x="6281414" y="5398024"/>
                </a:lnTo>
                <a:cubicBezTo>
                  <a:pt x="6269392" y="5392983"/>
                  <a:pt x="6257013" y="5390092"/>
                  <a:pt x="6243972" y="5395807"/>
                </a:cubicBezTo>
                <a:cubicBezTo>
                  <a:pt x="6248312" y="5382942"/>
                  <a:pt x="6211634" y="5399629"/>
                  <a:pt x="6202379" y="5388661"/>
                </a:cubicBezTo>
                <a:cubicBezTo>
                  <a:pt x="6196568" y="5379556"/>
                  <a:pt x="6184084" y="5382499"/>
                  <a:pt x="6173010" y="5380606"/>
                </a:cubicBezTo>
                <a:cubicBezTo>
                  <a:pt x="6162384" y="5372079"/>
                  <a:pt x="6109972" y="5371285"/>
                  <a:pt x="6093421" y="5375473"/>
                </a:cubicBezTo>
                <a:cubicBezTo>
                  <a:pt x="6048943" y="5392971"/>
                  <a:pt x="5995413" y="5360396"/>
                  <a:pt x="5959474" y="5373386"/>
                </a:cubicBezTo>
                <a:cubicBezTo>
                  <a:pt x="5949048" y="5374123"/>
                  <a:pt x="5939860" y="5373301"/>
                  <a:pt x="5931492" y="5371513"/>
                </a:cubicBezTo>
                <a:lnTo>
                  <a:pt x="5909558" y="5364228"/>
                </a:lnTo>
                <a:lnTo>
                  <a:pt x="5906319" y="5357590"/>
                </a:lnTo>
                <a:lnTo>
                  <a:pt x="5891268" y="5355650"/>
                </a:lnTo>
                <a:lnTo>
                  <a:pt x="5887711" y="5353947"/>
                </a:lnTo>
                <a:cubicBezTo>
                  <a:pt x="5880924" y="5350671"/>
                  <a:pt x="5874113" y="5347614"/>
                  <a:pt x="5866852" y="5345374"/>
                </a:cubicBezTo>
                <a:cubicBezTo>
                  <a:pt x="5859911" y="5373405"/>
                  <a:pt x="5803959" y="5330929"/>
                  <a:pt x="5811310" y="5356530"/>
                </a:cubicBezTo>
                <a:cubicBezTo>
                  <a:pt x="5780489" y="5350949"/>
                  <a:pt x="5782784" y="5364359"/>
                  <a:pt x="5770689" y="5359014"/>
                </a:cubicBezTo>
                <a:lnTo>
                  <a:pt x="5767719" y="5357260"/>
                </a:lnTo>
                <a:lnTo>
                  <a:pt x="5765688" y="5352793"/>
                </a:lnTo>
                <a:lnTo>
                  <a:pt x="5758598" y="5351053"/>
                </a:lnTo>
                <a:lnTo>
                  <a:pt x="5752036" y="5346019"/>
                </a:lnTo>
                <a:cubicBezTo>
                  <a:pt x="5676031" y="5353035"/>
                  <a:pt x="5573285" y="5304575"/>
                  <a:pt x="5503590" y="5325537"/>
                </a:cubicBezTo>
                <a:lnTo>
                  <a:pt x="5389848" y="5351472"/>
                </a:lnTo>
                <a:cubicBezTo>
                  <a:pt x="5378275" y="5360535"/>
                  <a:pt x="5357949" y="5362044"/>
                  <a:pt x="5344450" y="5354840"/>
                </a:cubicBezTo>
                <a:cubicBezTo>
                  <a:pt x="5342129" y="5353601"/>
                  <a:pt x="5340101" y="5352144"/>
                  <a:pt x="5338428" y="5350516"/>
                </a:cubicBezTo>
                <a:cubicBezTo>
                  <a:pt x="5303858" y="5372450"/>
                  <a:pt x="5291134" y="5358414"/>
                  <a:pt x="5273489" y="5373945"/>
                </a:cubicBezTo>
                <a:cubicBezTo>
                  <a:pt x="5228455" y="5376430"/>
                  <a:pt x="5198895" y="5356533"/>
                  <a:pt x="5182701" y="5370075"/>
                </a:cubicBezTo>
                <a:cubicBezTo>
                  <a:pt x="5161004" y="5366959"/>
                  <a:pt x="5136154" y="5346791"/>
                  <a:pt x="5114856" y="5361037"/>
                </a:cubicBezTo>
                <a:cubicBezTo>
                  <a:pt x="5116518" y="5347803"/>
                  <a:pt x="5086668" y="5368445"/>
                  <a:pt x="5076532" y="5358612"/>
                </a:cubicBezTo>
                <a:cubicBezTo>
                  <a:pt x="5069788" y="5350240"/>
                  <a:pt x="5059157" y="5354551"/>
                  <a:pt x="5048954" y="5353915"/>
                </a:cubicBezTo>
                <a:cubicBezTo>
                  <a:pt x="5038015" y="5346654"/>
                  <a:pt x="4991132" y="5351733"/>
                  <a:pt x="4977087" y="5357736"/>
                </a:cubicBezTo>
                <a:cubicBezTo>
                  <a:pt x="4940420" y="5380054"/>
                  <a:pt x="4887089" y="5353763"/>
                  <a:pt x="4857261" y="5370659"/>
                </a:cubicBezTo>
                <a:cubicBezTo>
                  <a:pt x="4820568" y="5378246"/>
                  <a:pt x="4797284" y="5358899"/>
                  <a:pt x="4769845" y="5353264"/>
                </a:cubicBezTo>
                <a:cubicBezTo>
                  <a:pt x="4768462" y="5381819"/>
                  <a:pt x="4711275" y="5345988"/>
                  <a:pt x="4722220" y="5370534"/>
                </a:cubicBezTo>
                <a:cubicBezTo>
                  <a:pt x="4684293" y="5367762"/>
                  <a:pt x="4704662" y="5391854"/>
                  <a:pt x="4667552" y="5366753"/>
                </a:cubicBezTo>
                <a:cubicBezTo>
                  <a:pt x="4600967" y="5382212"/>
                  <a:pt x="4513038" y="5362869"/>
                  <a:pt x="4454472" y="5391442"/>
                </a:cubicBezTo>
                <a:lnTo>
                  <a:pt x="4317219" y="5411554"/>
                </a:lnTo>
                <a:lnTo>
                  <a:pt x="4298346" y="5416146"/>
                </a:lnTo>
                <a:cubicBezTo>
                  <a:pt x="4298306" y="5416758"/>
                  <a:pt x="4298267" y="5417371"/>
                  <a:pt x="4298228" y="5417983"/>
                </a:cubicBezTo>
                <a:cubicBezTo>
                  <a:pt x="4297649" y="5419178"/>
                  <a:pt x="4296651" y="5419253"/>
                  <a:pt x="4295233" y="5418735"/>
                </a:cubicBezTo>
                <a:lnTo>
                  <a:pt x="4292799" y="5417494"/>
                </a:lnTo>
                <a:lnTo>
                  <a:pt x="4289225" y="5418364"/>
                </a:lnTo>
                <a:lnTo>
                  <a:pt x="4279515" y="5420247"/>
                </a:lnTo>
                <a:lnTo>
                  <a:pt x="4275872" y="5423890"/>
                </a:lnTo>
                <a:lnTo>
                  <a:pt x="4227055" y="5427466"/>
                </a:lnTo>
                <a:lnTo>
                  <a:pt x="4213123" y="5433155"/>
                </a:lnTo>
                <a:cubicBezTo>
                  <a:pt x="4200364" y="5437794"/>
                  <a:pt x="4187574" y="5440279"/>
                  <a:pt x="4175436" y="5434156"/>
                </a:cubicBezTo>
                <a:cubicBezTo>
                  <a:pt x="4177805" y="5447129"/>
                  <a:pt x="4143760" y="5429295"/>
                  <a:pt x="4132856" y="5439937"/>
                </a:cubicBezTo>
                <a:cubicBezTo>
                  <a:pt x="4125673" y="5448831"/>
                  <a:pt x="4113669" y="5445492"/>
                  <a:pt x="4102333" y="5447021"/>
                </a:cubicBezTo>
                <a:cubicBezTo>
                  <a:pt x="4090434" y="5455185"/>
                  <a:pt x="4038031" y="5454280"/>
                  <a:pt x="4022159" y="5449566"/>
                </a:cubicBezTo>
                <a:cubicBezTo>
                  <a:pt x="3980455" y="5430671"/>
                  <a:pt x="3922096" y="5461433"/>
                  <a:pt x="3888224" y="5447312"/>
                </a:cubicBezTo>
                <a:cubicBezTo>
                  <a:pt x="3877937" y="5446239"/>
                  <a:pt x="3868647" y="5446763"/>
                  <a:pt x="3860026" y="5448274"/>
                </a:cubicBezTo>
                <a:lnTo>
                  <a:pt x="3832796" y="5461349"/>
                </a:lnTo>
                <a:lnTo>
                  <a:pt x="3817485" y="5462797"/>
                </a:lnTo>
                <a:lnTo>
                  <a:pt x="3813676" y="5464379"/>
                </a:lnTo>
                <a:cubicBezTo>
                  <a:pt x="3806407" y="5467429"/>
                  <a:pt x="3799147" y="5470257"/>
                  <a:pt x="3791563" y="5472259"/>
                </a:cubicBezTo>
                <a:cubicBezTo>
                  <a:pt x="3788910" y="5444072"/>
                  <a:pt x="3726624" y="5484631"/>
                  <a:pt x="3737858" y="5459331"/>
                </a:cubicBezTo>
                <a:cubicBezTo>
                  <a:pt x="3706262" y="5463900"/>
                  <a:pt x="3710598" y="5450598"/>
                  <a:pt x="3697716" y="5455539"/>
                </a:cubicBezTo>
                <a:lnTo>
                  <a:pt x="3694487" y="5457193"/>
                </a:lnTo>
                <a:lnTo>
                  <a:pt x="3691779" y="5461582"/>
                </a:lnTo>
                <a:lnTo>
                  <a:pt x="3684442" y="5463086"/>
                </a:lnTo>
                <a:lnTo>
                  <a:pt x="3677129" y="5467898"/>
                </a:lnTo>
                <a:cubicBezTo>
                  <a:pt x="3602381" y="5458439"/>
                  <a:pt x="3505226" y="5485361"/>
                  <a:pt x="3438897" y="5462195"/>
                </a:cubicBezTo>
                <a:lnTo>
                  <a:pt x="3389756" y="5444428"/>
                </a:lnTo>
                <a:cubicBezTo>
                  <a:pt x="3364455" y="5437704"/>
                  <a:pt x="3342081" y="5466704"/>
                  <a:pt x="3316666" y="5450736"/>
                </a:cubicBezTo>
                <a:cubicBezTo>
                  <a:pt x="3306503" y="5441319"/>
                  <a:pt x="3286457" y="5439158"/>
                  <a:pt x="3271894" y="5445907"/>
                </a:cubicBezTo>
                <a:cubicBezTo>
                  <a:pt x="3269388" y="5447068"/>
                  <a:pt x="3267143" y="5448455"/>
                  <a:pt x="3265228" y="5450024"/>
                </a:cubicBezTo>
                <a:cubicBezTo>
                  <a:pt x="3234084" y="5427025"/>
                  <a:pt x="3219254" y="5440615"/>
                  <a:pt x="3204017" y="5424552"/>
                </a:cubicBezTo>
                <a:cubicBezTo>
                  <a:pt x="3159473" y="5420614"/>
                  <a:pt x="3126956" y="5439505"/>
                  <a:pt x="3112867" y="5425473"/>
                </a:cubicBezTo>
                <a:cubicBezTo>
                  <a:pt x="3090747" y="5427880"/>
                  <a:pt x="3062886" y="5447193"/>
                  <a:pt x="3043809" y="5432293"/>
                </a:cubicBezTo>
                <a:cubicBezTo>
                  <a:pt x="3043452" y="5445549"/>
                  <a:pt x="3016821" y="5423991"/>
                  <a:pt x="3005211" y="5433472"/>
                </a:cubicBezTo>
                <a:cubicBezTo>
                  <a:pt x="2997207" y="5441605"/>
                  <a:pt x="2987260" y="5436961"/>
                  <a:pt x="2976986" y="5437264"/>
                </a:cubicBezTo>
                <a:cubicBezTo>
                  <a:pt x="2964968" y="5444153"/>
                  <a:pt x="2918975" y="5437570"/>
                  <a:pt x="2905879" y="5431128"/>
                </a:cubicBezTo>
                <a:cubicBezTo>
                  <a:pt x="2872703" y="5407678"/>
                  <a:pt x="2815496" y="5432178"/>
                  <a:pt x="2788318" y="5414358"/>
                </a:cubicBezTo>
                <a:cubicBezTo>
                  <a:pt x="2746271" y="5410854"/>
                  <a:pt x="2685231" y="5410484"/>
                  <a:pt x="2653590" y="5410111"/>
                </a:cubicBezTo>
                <a:cubicBezTo>
                  <a:pt x="2615334" y="5411650"/>
                  <a:pt x="2639324" y="5388277"/>
                  <a:pt x="2598481" y="5412114"/>
                </a:cubicBezTo>
                <a:cubicBezTo>
                  <a:pt x="2534415" y="5394537"/>
                  <a:pt x="2387966" y="5438902"/>
                  <a:pt x="2333897" y="5408505"/>
                </a:cubicBezTo>
                <a:cubicBezTo>
                  <a:pt x="2279458" y="5405891"/>
                  <a:pt x="2312839" y="5402348"/>
                  <a:pt x="2271841" y="5396433"/>
                </a:cubicBezTo>
                <a:cubicBezTo>
                  <a:pt x="2263465" y="5363868"/>
                  <a:pt x="2168184" y="5361433"/>
                  <a:pt x="2143705" y="5345095"/>
                </a:cubicBezTo>
                <a:cubicBezTo>
                  <a:pt x="2087043" y="5343333"/>
                  <a:pt x="2041689" y="5319742"/>
                  <a:pt x="1986408" y="5335524"/>
                </a:cubicBezTo>
                <a:cubicBezTo>
                  <a:pt x="1983594" y="5331315"/>
                  <a:pt x="1979798" y="5327915"/>
                  <a:pt x="1975333" y="5325099"/>
                </a:cubicBezTo>
                <a:lnTo>
                  <a:pt x="1972441" y="5323775"/>
                </a:lnTo>
                <a:lnTo>
                  <a:pt x="1971497" y="5324412"/>
                </a:lnTo>
                <a:cubicBezTo>
                  <a:pt x="1967825" y="5325937"/>
                  <a:pt x="1963255" y="5326871"/>
                  <a:pt x="1956886" y="5327069"/>
                </a:cubicBezTo>
                <a:cubicBezTo>
                  <a:pt x="1957692" y="5357103"/>
                  <a:pt x="1944755" y="5337483"/>
                  <a:pt x="1924833" y="5344911"/>
                </a:cubicBezTo>
                <a:cubicBezTo>
                  <a:pt x="1907350" y="5349449"/>
                  <a:pt x="1899872" y="5360515"/>
                  <a:pt x="1885856" y="5367299"/>
                </a:cubicBezTo>
                <a:cubicBezTo>
                  <a:pt x="1874373" y="5371950"/>
                  <a:pt x="1870677" y="5363227"/>
                  <a:pt x="1855937" y="5372820"/>
                </a:cubicBezTo>
                <a:cubicBezTo>
                  <a:pt x="1826799" y="5367486"/>
                  <a:pt x="1805938" y="5389998"/>
                  <a:pt x="1784500" y="5395926"/>
                </a:cubicBezTo>
                <a:cubicBezTo>
                  <a:pt x="1777473" y="5395836"/>
                  <a:pt x="1756895" y="5401012"/>
                  <a:pt x="1737998" y="5407426"/>
                </a:cubicBezTo>
                <a:lnTo>
                  <a:pt x="1736716" y="5407939"/>
                </a:lnTo>
                <a:lnTo>
                  <a:pt x="1726742" y="5405934"/>
                </a:lnTo>
                <a:cubicBezTo>
                  <a:pt x="1724249" y="5404894"/>
                  <a:pt x="1723700" y="5403454"/>
                  <a:pt x="1726849" y="5401221"/>
                </a:cubicBezTo>
                <a:cubicBezTo>
                  <a:pt x="1723886" y="5399045"/>
                  <a:pt x="1720993" y="5398236"/>
                  <a:pt x="1718134" y="5398128"/>
                </a:cubicBezTo>
                <a:cubicBezTo>
                  <a:pt x="1712416" y="5397910"/>
                  <a:pt x="1706830" y="5400494"/>
                  <a:pt x="1701063" y="5400545"/>
                </a:cubicBezTo>
                <a:lnTo>
                  <a:pt x="1694634" y="5398728"/>
                </a:lnTo>
                <a:lnTo>
                  <a:pt x="1692270" y="5399053"/>
                </a:lnTo>
                <a:lnTo>
                  <a:pt x="1686657" y="5399247"/>
                </a:lnTo>
                <a:lnTo>
                  <a:pt x="1687479" y="5402165"/>
                </a:lnTo>
                <a:cubicBezTo>
                  <a:pt x="1688791" y="5404927"/>
                  <a:pt x="1689812" y="5407972"/>
                  <a:pt x="1680969" y="5407963"/>
                </a:cubicBezTo>
                <a:cubicBezTo>
                  <a:pt x="1662599" y="5406532"/>
                  <a:pt x="1656841" y="5418932"/>
                  <a:pt x="1648682" y="5407558"/>
                </a:cubicBezTo>
                <a:lnTo>
                  <a:pt x="1646819" y="5404306"/>
                </a:lnTo>
                <a:lnTo>
                  <a:pt x="1642743" y="5403927"/>
                </a:lnTo>
                <a:cubicBezTo>
                  <a:pt x="1640569" y="5404120"/>
                  <a:pt x="1639361" y="5404983"/>
                  <a:pt x="1639788" y="5407135"/>
                </a:cubicBezTo>
                <a:cubicBezTo>
                  <a:pt x="1622347" y="5398881"/>
                  <a:pt x="1603063" y="5413406"/>
                  <a:pt x="1585803" y="5416574"/>
                </a:cubicBezTo>
                <a:cubicBezTo>
                  <a:pt x="1572467" y="5408520"/>
                  <a:pt x="1549407" y="5423110"/>
                  <a:pt x="1513331" y="5423805"/>
                </a:cubicBezTo>
                <a:cubicBezTo>
                  <a:pt x="1498774" y="5414520"/>
                  <a:pt x="1489007" y="5424393"/>
                  <a:pt x="1460734" y="5411778"/>
                </a:cubicBezTo>
                <a:cubicBezTo>
                  <a:pt x="1459446" y="5412932"/>
                  <a:pt x="1457867" y="5413992"/>
                  <a:pt x="1456045" y="5414928"/>
                </a:cubicBezTo>
                <a:cubicBezTo>
                  <a:pt x="1445460" y="5420354"/>
                  <a:pt x="1429166" y="5420415"/>
                  <a:pt x="1419653" y="5415060"/>
                </a:cubicBezTo>
                <a:cubicBezTo>
                  <a:pt x="1374353" y="5398095"/>
                  <a:pt x="1332064" y="5398411"/>
                  <a:pt x="1292605" y="5394671"/>
                </a:cubicBezTo>
                <a:cubicBezTo>
                  <a:pt x="1247867" y="5392301"/>
                  <a:pt x="1276603" y="5411730"/>
                  <a:pt x="1221477" y="5395509"/>
                </a:cubicBezTo>
                <a:cubicBezTo>
                  <a:pt x="1215107" y="5402140"/>
                  <a:pt x="1207983" y="5402421"/>
                  <a:pt x="1196159" y="5399169"/>
                </a:cubicBezTo>
                <a:cubicBezTo>
                  <a:pt x="1174396" y="5398516"/>
                  <a:pt x="1175280" y="5415282"/>
                  <a:pt x="1153748" y="5405093"/>
                </a:cubicBezTo>
                <a:cubicBezTo>
                  <a:pt x="1157267" y="5414115"/>
                  <a:pt x="1112247" y="5408398"/>
                  <a:pt x="1121874" y="5417803"/>
                </a:cubicBezTo>
                <a:cubicBezTo>
                  <a:pt x="1107293" y="5425943"/>
                  <a:pt x="1100911" y="5412406"/>
                  <a:pt x="1086481" y="5419474"/>
                </a:cubicBezTo>
                <a:cubicBezTo>
                  <a:pt x="1070504" y="5421068"/>
                  <a:pt x="1096054" y="5409890"/>
                  <a:pt x="1078485" y="5409150"/>
                </a:cubicBezTo>
                <a:cubicBezTo>
                  <a:pt x="1057107" y="5409880"/>
                  <a:pt x="1057916" y="5393370"/>
                  <a:pt x="1040550" y="5414415"/>
                </a:cubicBezTo>
                <a:cubicBezTo>
                  <a:pt x="1018445" y="5409298"/>
                  <a:pt x="1013694" y="5418764"/>
                  <a:pt x="982981" y="5423575"/>
                </a:cubicBezTo>
                <a:cubicBezTo>
                  <a:pt x="970423" y="5418342"/>
                  <a:pt x="960063" y="5420960"/>
                  <a:pt x="949836" y="5426093"/>
                </a:cubicBezTo>
                <a:cubicBezTo>
                  <a:pt x="920168" y="5424861"/>
                  <a:pt x="892764" y="5432710"/>
                  <a:pt x="859237" y="5435973"/>
                </a:cubicBezTo>
                <a:cubicBezTo>
                  <a:pt x="823344" y="5430160"/>
                  <a:pt x="804272" y="5444731"/>
                  <a:pt x="768445" y="5448159"/>
                </a:cubicBezTo>
                <a:cubicBezTo>
                  <a:pt x="733630" y="5434899"/>
                  <a:pt x="744432" y="5468566"/>
                  <a:pt x="714393" y="5468302"/>
                </a:cubicBezTo>
                <a:cubicBezTo>
                  <a:pt x="665910" y="5456640"/>
                  <a:pt x="715197" y="5479526"/>
                  <a:pt x="639791" y="5476924"/>
                </a:cubicBezTo>
                <a:cubicBezTo>
                  <a:pt x="635590" y="5474880"/>
                  <a:pt x="626375" y="5477333"/>
                  <a:pt x="627266" y="5480260"/>
                </a:cubicBezTo>
                <a:cubicBezTo>
                  <a:pt x="622501" y="5479477"/>
                  <a:pt x="611196" y="5474127"/>
                  <a:pt x="609977" y="5478891"/>
                </a:cubicBezTo>
                <a:cubicBezTo>
                  <a:pt x="585928" y="5480121"/>
                  <a:pt x="562064" y="5478026"/>
                  <a:pt x="540688" y="5472807"/>
                </a:cubicBezTo>
                <a:cubicBezTo>
                  <a:pt x="494260" y="5482226"/>
                  <a:pt x="519722" y="5459453"/>
                  <a:pt x="486194" y="5462661"/>
                </a:cubicBezTo>
                <a:cubicBezTo>
                  <a:pt x="459222" y="5472731"/>
                  <a:pt x="449283" y="5465413"/>
                  <a:pt x="418164" y="5472485"/>
                </a:cubicBezTo>
                <a:cubicBezTo>
                  <a:pt x="407504" y="5457469"/>
                  <a:pt x="388899" y="5474930"/>
                  <a:pt x="376724" y="5470967"/>
                </a:cubicBezTo>
                <a:cubicBezTo>
                  <a:pt x="357541" y="5489409"/>
                  <a:pt x="329120" y="5456071"/>
                  <a:pt x="308908" y="5457025"/>
                </a:cubicBezTo>
                <a:cubicBezTo>
                  <a:pt x="274916" y="5461376"/>
                  <a:pt x="238368" y="5480973"/>
                  <a:pt x="219416" y="5463995"/>
                </a:cubicBezTo>
                <a:cubicBezTo>
                  <a:pt x="217077" y="5471389"/>
                  <a:pt x="220429" y="5481203"/>
                  <a:pt x="200977" y="5480608"/>
                </a:cubicBezTo>
                <a:cubicBezTo>
                  <a:pt x="193315" y="5484612"/>
                  <a:pt x="192227" y="5495868"/>
                  <a:pt x="176226" y="5491022"/>
                </a:cubicBezTo>
                <a:cubicBezTo>
                  <a:pt x="195501" y="5480307"/>
                  <a:pt x="163065" y="5480325"/>
                  <a:pt x="165702" y="5468604"/>
                </a:cubicBezTo>
                <a:cubicBezTo>
                  <a:pt x="141228" y="5462364"/>
                  <a:pt x="86026" y="5474606"/>
                  <a:pt x="88282" y="5453658"/>
                </a:cubicBezTo>
                <a:cubicBezTo>
                  <a:pt x="80722" y="5441690"/>
                  <a:pt x="50300" y="5462007"/>
                  <a:pt x="49602" y="5448762"/>
                </a:cubicBezTo>
                <a:cubicBezTo>
                  <a:pt x="42967" y="5453333"/>
                  <a:pt x="33469" y="5452380"/>
                  <a:pt x="22844" y="5450459"/>
                </a:cubicBezTo>
                <a:lnTo>
                  <a:pt x="0" y="5447653"/>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E458974-3974-1A34-6086-0A2CBFBD38D1}"/>
              </a:ext>
            </a:extLst>
          </p:cNvPr>
          <p:cNvSpPr>
            <a:spLocks noGrp="1"/>
          </p:cNvSpPr>
          <p:nvPr>
            <p:ph type="title"/>
          </p:nvPr>
        </p:nvSpPr>
        <p:spPr>
          <a:xfrm>
            <a:off x="1215900" y="1071349"/>
            <a:ext cx="5886449" cy="1211475"/>
          </a:xfrm>
        </p:spPr>
        <p:txBody>
          <a:bodyPr>
            <a:normAutofit/>
          </a:bodyPr>
          <a:lstStyle/>
          <a:p>
            <a:pPr algn="ctr"/>
            <a:r>
              <a:rPr lang="en-US" sz="4000" dirty="0">
                <a:solidFill>
                  <a:srgbClr val="398BB5"/>
                </a:solidFill>
                <a:latin typeface="Arial Rounded MT Bold" panose="020F0704030504030204" pitchFamily="34" charset="77"/>
              </a:rPr>
              <a:t>Agenda for today’s talk</a:t>
            </a:r>
          </a:p>
        </p:txBody>
      </p:sp>
      <p:sp>
        <p:nvSpPr>
          <p:cNvPr id="15"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05249" y="395108"/>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30D1287-BCA6-975B-31D8-4CE18023935A}"/>
              </a:ext>
            </a:extLst>
          </p:cNvPr>
          <p:cNvSpPr>
            <a:spLocks noGrp="1"/>
          </p:cNvSpPr>
          <p:nvPr>
            <p:ph idx="1"/>
          </p:nvPr>
        </p:nvSpPr>
        <p:spPr>
          <a:xfrm>
            <a:off x="1283384" y="2419350"/>
            <a:ext cx="5751481" cy="3237647"/>
          </a:xfrm>
        </p:spPr>
        <p:txBody>
          <a:bodyPr anchor="ctr">
            <a:normAutofit/>
          </a:bodyPr>
          <a:lstStyle/>
          <a:p>
            <a:r>
              <a:rPr lang="en-US" dirty="0"/>
              <a:t>What kinds of </a:t>
            </a:r>
            <a:r>
              <a:rPr lang="en-US" b="1" dirty="0"/>
              <a:t>data</a:t>
            </a:r>
            <a:r>
              <a:rPr lang="en-US" dirty="0"/>
              <a:t> do you have as evidence?</a:t>
            </a:r>
          </a:p>
          <a:p>
            <a:r>
              <a:rPr lang="en-US" dirty="0"/>
              <a:t>What do you know about the </a:t>
            </a:r>
            <a:r>
              <a:rPr lang="en-US" b="1" dirty="0"/>
              <a:t>audiences</a:t>
            </a:r>
            <a:r>
              <a:rPr lang="en-US" dirty="0"/>
              <a:t> you need to reach?</a:t>
            </a:r>
          </a:p>
          <a:p>
            <a:r>
              <a:rPr lang="en-US" dirty="0"/>
              <a:t>What’s the best </a:t>
            </a:r>
            <a:r>
              <a:rPr lang="en-US" b="1" dirty="0"/>
              <a:t>narrative structure </a:t>
            </a:r>
            <a:r>
              <a:rPr lang="en-US" dirty="0"/>
              <a:t>for your story?</a:t>
            </a:r>
          </a:p>
        </p:txBody>
      </p:sp>
    </p:spTree>
    <p:extLst>
      <p:ext uri="{BB962C8B-B14F-4D97-AF65-F5344CB8AC3E}">
        <p14:creationId xmlns:p14="http://schemas.microsoft.com/office/powerpoint/2010/main" val="602252953"/>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ircular jigsaw puzzle">
            <a:extLst>
              <a:ext uri="{FF2B5EF4-FFF2-40B4-BE49-F238E27FC236}">
                <a16:creationId xmlns:a16="http://schemas.microsoft.com/office/drawing/2014/main" id="{B663465A-A1B9-EEE1-0832-95093237E5D1}"/>
              </a:ext>
            </a:extLst>
          </p:cNvPr>
          <p:cNvPicPr>
            <a:picLocks noChangeAspect="1"/>
          </p:cNvPicPr>
          <p:nvPr/>
        </p:nvPicPr>
        <p:blipFill rotWithShape="1">
          <a:blip r:embed="rId3"/>
          <a:srcRect t="979" b="14751"/>
          <a:stretch/>
        </p:blipFill>
        <p:spPr>
          <a:xfrm>
            <a:off x="-3047" y="10"/>
            <a:ext cx="12191999" cy="6857990"/>
          </a:xfrm>
          <a:prstGeom prst="rect">
            <a:avLst/>
          </a:prstGeom>
        </p:spPr>
      </p:pic>
      <p:sp>
        <p:nvSpPr>
          <p:cNvPr id="2" name="Title 1">
            <a:extLst>
              <a:ext uri="{FF2B5EF4-FFF2-40B4-BE49-F238E27FC236}">
                <a16:creationId xmlns:a16="http://schemas.microsoft.com/office/drawing/2014/main" id="{BFE043A8-F9A6-8944-B6AB-4379C54C9896}"/>
              </a:ext>
            </a:extLst>
          </p:cNvPr>
          <p:cNvSpPr>
            <a:spLocks noGrp="1"/>
          </p:cNvSpPr>
          <p:nvPr>
            <p:ph type="title"/>
          </p:nvPr>
        </p:nvSpPr>
        <p:spPr>
          <a:xfrm>
            <a:off x="1097280" y="325549"/>
            <a:ext cx="10058400" cy="4342703"/>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11500" b="1" dirty="0">
                <a:solidFill>
                  <a:srgbClr val="FFFFFF"/>
                </a:solidFill>
                <a:latin typeface="Arial Rounded MT Bold" panose="020F0704030504030204" pitchFamily="34" charset="77"/>
              </a:rPr>
              <a:t>DSTL</a:t>
            </a:r>
          </a:p>
        </p:txBody>
      </p:sp>
    </p:spTree>
    <p:extLst>
      <p:ext uri="{BB962C8B-B14F-4D97-AF65-F5344CB8AC3E}">
        <p14:creationId xmlns:p14="http://schemas.microsoft.com/office/powerpoint/2010/main" val="3188315674"/>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ride&#10;&#10;Description automatically generated">
            <a:extLst>
              <a:ext uri="{FF2B5EF4-FFF2-40B4-BE49-F238E27FC236}">
                <a16:creationId xmlns:a16="http://schemas.microsoft.com/office/drawing/2014/main" id="{59186278-B8E9-B44D-9F07-A6DCB7E697C9}"/>
              </a:ext>
            </a:extLst>
          </p:cNvPr>
          <p:cNvPicPr>
            <a:picLocks noChangeAspect="1"/>
          </p:cNvPicPr>
          <p:nvPr/>
        </p:nvPicPr>
        <p:blipFill rotWithShape="1">
          <a:blip r:embed="rId3"/>
          <a:srcRect r="6237"/>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409F7C4-0FD9-D1A5-8CC8-E1A4205E00C4}"/>
              </a:ext>
            </a:extLst>
          </p:cNvPr>
          <p:cNvSpPr txBox="1"/>
          <p:nvPr/>
        </p:nvSpPr>
        <p:spPr>
          <a:xfrm>
            <a:off x="838200" y="365125"/>
            <a:ext cx="3822189" cy="1899912"/>
          </a:xfrm>
          <a:prstGeom prst="rect">
            <a:avLst/>
          </a:prstGeom>
        </p:spPr>
        <p:txBody>
          <a:bodyPr vert="horz" lIns="91440" tIns="45720" rIns="91440" bIns="45720" rtlCol="0" anchor="ctr">
            <a:normAutofit fontScale="92500" lnSpcReduction="10000"/>
          </a:bodyPr>
          <a:lstStyle/>
          <a:p>
            <a:pPr>
              <a:lnSpc>
                <a:spcPct val="90000"/>
              </a:lnSpc>
              <a:spcBef>
                <a:spcPct val="0"/>
              </a:spcBef>
              <a:spcAft>
                <a:spcPts val="600"/>
              </a:spcAft>
            </a:pPr>
            <a:r>
              <a:rPr lang="en-US" sz="4000" dirty="0">
                <a:solidFill>
                  <a:schemeClr val="accent1">
                    <a:lumMod val="75000"/>
                  </a:schemeClr>
                </a:solidFill>
                <a:latin typeface="Arial Rounded MT Bold" panose="020F0704030504030204" pitchFamily="34" charset="77"/>
                <a:ea typeface="+mj-ea"/>
                <a:cs typeface="+mj-cs"/>
              </a:rPr>
              <a:t>Data Storytelling Toolkit for Libraries</a:t>
            </a:r>
            <a:endParaRPr lang="en-US" sz="4000" b="1" dirty="0">
              <a:solidFill>
                <a:schemeClr val="accent1">
                  <a:lumMod val="75000"/>
                </a:schemeClr>
              </a:solidFill>
              <a:latin typeface="Arial Rounded MT Bold" panose="020F0704030504030204" pitchFamily="34" charset="77"/>
              <a:ea typeface="+mj-ea"/>
              <a:cs typeface="+mj-cs"/>
            </a:endParaRPr>
          </a:p>
        </p:txBody>
      </p:sp>
      <p:sp>
        <p:nvSpPr>
          <p:cNvPr id="3" name="Content Placeholder 2">
            <a:extLst>
              <a:ext uri="{FF2B5EF4-FFF2-40B4-BE49-F238E27FC236}">
                <a16:creationId xmlns:a16="http://schemas.microsoft.com/office/drawing/2014/main" id="{B6EFF53D-DBD6-6C47-ABCA-C2116FD1CB71}"/>
              </a:ext>
            </a:extLst>
          </p:cNvPr>
          <p:cNvSpPr>
            <a:spLocks noGrp="1"/>
          </p:cNvSpPr>
          <p:nvPr>
            <p:ph idx="1"/>
          </p:nvPr>
        </p:nvSpPr>
        <p:spPr>
          <a:xfrm>
            <a:off x="838200" y="2434201"/>
            <a:ext cx="3822189" cy="3742762"/>
          </a:xfrm>
        </p:spPr>
        <p:txBody>
          <a:bodyPr vert="horz" lIns="91440" tIns="45720" rIns="91440" bIns="45720" rtlCol="0">
            <a:normAutofit/>
          </a:bodyPr>
          <a:lstStyle/>
          <a:p>
            <a:r>
              <a:rPr lang="en-US" dirty="0"/>
              <a:t>USA nationally funded by IMLS</a:t>
            </a:r>
          </a:p>
          <a:p>
            <a:r>
              <a:rPr lang="en-US" dirty="0"/>
              <a:t>co-PI Matt Turk</a:t>
            </a:r>
          </a:p>
          <a:p>
            <a:r>
              <a:rPr lang="en-US" dirty="0"/>
              <a:t>DIY guide to data storytelling for common data uses in libraries</a:t>
            </a:r>
          </a:p>
        </p:txBody>
      </p:sp>
    </p:spTree>
    <p:extLst>
      <p:ext uri="{BB962C8B-B14F-4D97-AF65-F5344CB8AC3E}">
        <p14:creationId xmlns:p14="http://schemas.microsoft.com/office/powerpoint/2010/main" val="1638794196"/>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25F05-C906-9CDE-10EA-151CB7A279E6}"/>
              </a:ext>
            </a:extLst>
          </p:cNvPr>
          <p:cNvSpPr>
            <a:spLocks noGrp="1"/>
          </p:cNvSpPr>
          <p:nvPr>
            <p:ph type="title"/>
          </p:nvPr>
        </p:nvSpPr>
        <p:spPr>
          <a:xfrm>
            <a:off x="4553733" y="548464"/>
            <a:ext cx="6798541" cy="1675623"/>
          </a:xfrm>
        </p:spPr>
        <p:txBody>
          <a:bodyPr anchor="b">
            <a:normAutofit/>
          </a:bodyPr>
          <a:lstStyle/>
          <a:p>
            <a:r>
              <a:rPr lang="en-US" sz="4000">
                <a:latin typeface="Arial Rounded MT Bold" panose="020F0704030504030204" pitchFamily="34" charset="77"/>
              </a:rPr>
              <a:t>DSTL Research Methods</a:t>
            </a:r>
          </a:p>
        </p:txBody>
      </p:sp>
      <p:pic>
        <p:nvPicPr>
          <p:cNvPr id="5" name="Picture 4" descr="A black and orange logo&#10;&#10;Description automatically generated">
            <a:extLst>
              <a:ext uri="{FF2B5EF4-FFF2-40B4-BE49-F238E27FC236}">
                <a16:creationId xmlns:a16="http://schemas.microsoft.com/office/drawing/2014/main" id="{50847656-B5B7-B9CE-CD73-3D38A285FACF}"/>
              </a:ext>
            </a:extLst>
          </p:cNvPr>
          <p:cNvPicPr>
            <a:picLocks noChangeAspect="1"/>
          </p:cNvPicPr>
          <p:nvPr/>
        </p:nvPicPr>
        <p:blipFill rotWithShape="1">
          <a:blip r:embed="rId3"/>
          <a:srcRect l="21830" r="21874" b="1"/>
          <a:stretch/>
        </p:blipFill>
        <p:spPr>
          <a:xfrm>
            <a:off x="1" y="10"/>
            <a:ext cx="4196496" cy="6857990"/>
          </a:xfrm>
          <a:prstGeom prst="rect">
            <a:avLst/>
          </a:prstGeom>
          <a:effectLst/>
        </p:spPr>
      </p:pic>
      <p:sp>
        <p:nvSpPr>
          <p:cNvPr id="3" name="Content Placeholder 2">
            <a:extLst>
              <a:ext uri="{FF2B5EF4-FFF2-40B4-BE49-F238E27FC236}">
                <a16:creationId xmlns:a16="http://schemas.microsoft.com/office/drawing/2014/main" id="{00DBD570-D3E0-BA13-4744-5D90FDD8F9A0}"/>
              </a:ext>
            </a:extLst>
          </p:cNvPr>
          <p:cNvSpPr>
            <a:spLocks noGrp="1"/>
          </p:cNvSpPr>
          <p:nvPr>
            <p:ph idx="1"/>
          </p:nvPr>
        </p:nvSpPr>
        <p:spPr>
          <a:xfrm>
            <a:off x="4553734" y="2409830"/>
            <a:ext cx="6798539" cy="3705217"/>
          </a:xfrm>
        </p:spPr>
        <p:txBody>
          <a:bodyPr>
            <a:normAutofit/>
          </a:bodyPr>
          <a:lstStyle/>
          <a:p>
            <a:r>
              <a:rPr lang="en-US" sz="2000" dirty="0">
                <a:effectLst/>
              </a:rPr>
              <a:t>interviews (34 participants, 2016-2022)</a:t>
            </a:r>
          </a:p>
          <a:p>
            <a:r>
              <a:rPr lang="en-US" sz="2000" dirty="0">
                <a:effectLst/>
              </a:rPr>
              <a:t>questionnaire (28 participants, September 2021)</a:t>
            </a:r>
          </a:p>
          <a:p>
            <a:r>
              <a:rPr lang="en-US" sz="2000" dirty="0">
                <a:effectLst/>
              </a:rPr>
              <a:t>ranking exercise (25 participants, April 2021) </a:t>
            </a:r>
          </a:p>
          <a:p>
            <a:r>
              <a:rPr lang="en-US" sz="2000" dirty="0">
                <a:effectLst/>
              </a:rPr>
              <a:t>workshop discussions (942 participants, 6 workshops, 2021-2022)</a:t>
            </a:r>
          </a:p>
          <a:p>
            <a:r>
              <a:rPr lang="en-US" sz="2000" dirty="0"/>
              <a:t>structured focus groups (5 groups, 55 participants, September-October 2023)</a:t>
            </a:r>
          </a:p>
          <a:p>
            <a:pPr lvl="1"/>
            <a:r>
              <a:rPr lang="en-US" sz="2000" dirty="0"/>
              <a:t>r</a:t>
            </a:r>
            <a:r>
              <a:rPr lang="en-US" sz="2000" dirty="0">
                <a:effectLst/>
              </a:rPr>
              <a:t>anking, sorting, and writing exercises plus discussion</a:t>
            </a:r>
          </a:p>
          <a:p>
            <a:r>
              <a:rPr lang="en-US" sz="2000" dirty="0">
                <a:effectLst/>
              </a:rPr>
              <a:t>User persona development</a:t>
            </a:r>
          </a:p>
        </p:txBody>
      </p:sp>
    </p:spTree>
    <p:extLst>
      <p:ext uri="{BB962C8B-B14F-4D97-AF65-F5344CB8AC3E}">
        <p14:creationId xmlns:p14="http://schemas.microsoft.com/office/powerpoint/2010/main" val="2920389280"/>
      </p:ext>
    </p:extLst>
  </p:cSld>
  <p:clrMapOvr>
    <a:masterClrMapping/>
  </p:clrMapOvr>
  <mc:AlternateContent xmlns:mc="http://schemas.openxmlformats.org/markup-compatibility/2006" xmlns:p14="http://schemas.microsoft.com/office/powerpoint/2010/main">
    <mc:Choice Requires="p14">
      <p:transition spd="slow" p14:dur="4000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8CE05-6A98-2C38-724D-E61D4E47445E}"/>
              </a:ext>
            </a:extLst>
          </p:cNvPr>
          <p:cNvSpPr>
            <a:spLocks noGrp="1"/>
          </p:cNvSpPr>
          <p:nvPr>
            <p:ph type="title"/>
          </p:nvPr>
        </p:nvSpPr>
        <p:spPr/>
        <p:txBody>
          <a:bodyPr/>
          <a:lstStyle/>
          <a:p>
            <a:r>
              <a:rPr lang="en-US" dirty="0">
                <a:solidFill>
                  <a:schemeClr val="accent2">
                    <a:lumMod val="50000"/>
                  </a:schemeClr>
                </a:solidFill>
                <a:latin typeface="Arial Rounded MT Bold" panose="020F0704030504030204" pitchFamily="34" charset="77"/>
              </a:rPr>
              <a:t>DSTL Goals and Narrative Strategies </a:t>
            </a:r>
            <a:br>
              <a:rPr lang="en-US" dirty="0">
                <a:solidFill>
                  <a:schemeClr val="accent2">
                    <a:lumMod val="50000"/>
                  </a:schemeClr>
                </a:solidFill>
                <a:latin typeface="Arial Rounded MT Bold" panose="020F0704030504030204" pitchFamily="34" charset="77"/>
              </a:rPr>
            </a:br>
            <a:endParaRPr lang="en-US" dirty="0">
              <a:solidFill>
                <a:schemeClr val="accent2">
                  <a:lumMod val="50000"/>
                </a:schemeClr>
              </a:solidFill>
              <a:latin typeface="Arial Rounded MT Bold" panose="020F0704030504030204" pitchFamily="34" charset="77"/>
            </a:endParaRPr>
          </a:p>
        </p:txBody>
      </p:sp>
      <p:graphicFrame>
        <p:nvGraphicFramePr>
          <p:cNvPr id="4" name="Content Placeholder 3">
            <a:extLst>
              <a:ext uri="{FF2B5EF4-FFF2-40B4-BE49-F238E27FC236}">
                <a16:creationId xmlns:a16="http://schemas.microsoft.com/office/drawing/2014/main" id="{E489E6C4-662B-6F7E-3D5A-0E13A01037FB}"/>
              </a:ext>
            </a:extLst>
          </p:cNvPr>
          <p:cNvGraphicFramePr>
            <a:graphicFrameLocks noGrp="1"/>
          </p:cNvGraphicFramePr>
          <p:nvPr>
            <p:ph idx="1"/>
          </p:nvPr>
        </p:nvGraphicFramePr>
        <p:xfrm>
          <a:off x="1953056" y="1690688"/>
          <a:ext cx="7648144" cy="4057836"/>
        </p:xfrm>
        <a:graphic>
          <a:graphicData uri="http://schemas.openxmlformats.org/drawingml/2006/table">
            <a:tbl>
              <a:tblPr/>
              <a:tblGrid>
                <a:gridCol w="4602226">
                  <a:extLst>
                    <a:ext uri="{9D8B030D-6E8A-4147-A177-3AD203B41FA5}">
                      <a16:colId xmlns:a16="http://schemas.microsoft.com/office/drawing/2014/main" val="3705171025"/>
                    </a:ext>
                  </a:extLst>
                </a:gridCol>
                <a:gridCol w="3045918">
                  <a:extLst>
                    <a:ext uri="{9D8B030D-6E8A-4147-A177-3AD203B41FA5}">
                      <a16:colId xmlns:a16="http://schemas.microsoft.com/office/drawing/2014/main" val="3535686484"/>
                    </a:ext>
                  </a:extLst>
                </a:gridCol>
              </a:tblGrid>
              <a:tr h="564200">
                <a:tc>
                  <a:txBody>
                    <a:bodyPr/>
                    <a:lstStyle/>
                    <a:p>
                      <a:pPr fontAlgn="t"/>
                      <a:endParaRPr lang="en-US" sz="2000" b="1" dirty="0">
                        <a:effectLst/>
                        <a:latin typeface="+mj-lt"/>
                      </a:endParaRPr>
                    </a:p>
                    <a:p>
                      <a:pPr algn="l" rtl="0" fontAlgn="base"/>
                      <a:r>
                        <a:rPr lang="en-US" sz="2000" b="1" i="0" dirty="0">
                          <a:solidFill>
                            <a:srgbClr val="000000"/>
                          </a:solidFill>
                          <a:effectLst/>
                          <a:latin typeface="+mj-lt"/>
                        </a:rPr>
                        <a:t>Story goals</a:t>
                      </a:r>
                      <a:endParaRPr lang="en-US" sz="2000" b="1" i="0" dirty="0">
                        <a:effectLst/>
                        <a:latin typeface="+mj-lt"/>
                      </a:endParaRPr>
                    </a:p>
                  </a:txBody>
                  <a:tcPr marL="87027" marR="87027" marT="43513" marB="4351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t"/>
                      <a:endParaRPr lang="en-US" sz="2000" b="1" dirty="0">
                        <a:effectLst/>
                        <a:latin typeface="+mj-lt"/>
                      </a:endParaRPr>
                    </a:p>
                    <a:p>
                      <a:pPr algn="l" rtl="0" fontAlgn="base"/>
                      <a:r>
                        <a:rPr lang="en-US" sz="2000" b="1" i="0" dirty="0">
                          <a:solidFill>
                            <a:srgbClr val="000000"/>
                          </a:solidFill>
                          <a:effectLst/>
                          <a:latin typeface="+mj-lt"/>
                        </a:rPr>
                        <a:t>Narrative strategies</a:t>
                      </a:r>
                      <a:endParaRPr lang="en-US" sz="2000" b="1" i="0" dirty="0">
                        <a:effectLst/>
                        <a:latin typeface="+mj-lt"/>
                      </a:endParaRPr>
                    </a:p>
                  </a:txBody>
                  <a:tcPr marL="87027" marR="87027" marT="43513" marB="4351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2742238"/>
                  </a:ext>
                </a:extLst>
              </a:tr>
              <a:tr h="510093">
                <a:tc>
                  <a:txBody>
                    <a:bodyPr/>
                    <a:lstStyle/>
                    <a:p>
                      <a:pPr fontAlgn="t"/>
                      <a:endParaRPr lang="en-US" sz="1600" dirty="0">
                        <a:effectLst/>
                        <a:latin typeface="+mn-lt"/>
                      </a:endParaRPr>
                    </a:p>
                    <a:p>
                      <a:pPr algn="l" rtl="0" fontAlgn="base"/>
                      <a:r>
                        <a:rPr lang="en-US" sz="1600" b="0" i="0" dirty="0">
                          <a:solidFill>
                            <a:srgbClr val="000000"/>
                          </a:solidFill>
                          <a:effectLst/>
                          <a:latin typeface="+mn-lt"/>
                        </a:rPr>
                        <a:t>Understand the real needs of their communities </a:t>
                      </a:r>
                      <a:endParaRPr lang="en-US" sz="1600" b="0" i="0" dirty="0">
                        <a:effectLst/>
                        <a:latin typeface="+mn-lt"/>
                      </a:endParaRPr>
                    </a:p>
                  </a:txBody>
                  <a:tcPr marL="87027" marR="87027" marT="43513" marB="4351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t"/>
                      <a:endParaRPr lang="en-US" sz="1600">
                        <a:effectLst/>
                        <a:latin typeface="+mn-lt"/>
                      </a:endParaRPr>
                    </a:p>
                    <a:p>
                      <a:pPr algn="l" rtl="0" fontAlgn="base"/>
                      <a:r>
                        <a:rPr lang="en-US" sz="1600" b="0" i="0">
                          <a:solidFill>
                            <a:srgbClr val="000000"/>
                          </a:solidFill>
                          <a:effectLst/>
                          <a:latin typeface="+mn-lt"/>
                        </a:rPr>
                        <a:t>Discovery </a:t>
                      </a:r>
                      <a:endParaRPr lang="en-US" sz="1600" b="0" i="0">
                        <a:effectLst/>
                        <a:latin typeface="+mn-lt"/>
                      </a:endParaRPr>
                    </a:p>
                  </a:txBody>
                  <a:tcPr marL="87027" marR="87027" marT="43513" marB="4351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5481946"/>
                  </a:ext>
                </a:extLst>
              </a:tr>
              <a:tr h="510093">
                <a:tc>
                  <a:txBody>
                    <a:bodyPr/>
                    <a:lstStyle/>
                    <a:p>
                      <a:pPr fontAlgn="t"/>
                      <a:endParaRPr lang="en-US" sz="1600" dirty="0">
                        <a:effectLst/>
                        <a:latin typeface="+mn-lt"/>
                      </a:endParaRPr>
                    </a:p>
                    <a:p>
                      <a:pPr algn="l" rtl="0" fontAlgn="base"/>
                      <a:r>
                        <a:rPr lang="en-US" sz="1600" b="0" i="0" dirty="0">
                          <a:solidFill>
                            <a:srgbClr val="000000"/>
                          </a:solidFill>
                          <a:effectLst/>
                          <a:latin typeface="+mn-lt"/>
                        </a:rPr>
                        <a:t>Serve the real needs of their communities </a:t>
                      </a:r>
                      <a:endParaRPr lang="en-US" sz="1600" b="0" i="0" dirty="0">
                        <a:effectLst/>
                        <a:latin typeface="+mn-lt"/>
                      </a:endParaRPr>
                    </a:p>
                  </a:txBody>
                  <a:tcPr marL="87027" marR="87027" marT="43513" marB="4351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t"/>
                      <a:endParaRPr lang="en-US" sz="1600" dirty="0">
                        <a:effectLst/>
                        <a:latin typeface="+mn-lt"/>
                      </a:endParaRPr>
                    </a:p>
                    <a:p>
                      <a:pPr algn="l" rtl="0" fontAlgn="base"/>
                      <a:r>
                        <a:rPr lang="en-US" sz="1600" b="0" i="0" dirty="0">
                          <a:solidFill>
                            <a:srgbClr val="000000"/>
                          </a:solidFill>
                          <a:effectLst/>
                          <a:latin typeface="+mn-lt"/>
                        </a:rPr>
                        <a:t>Continuity or Transformation </a:t>
                      </a:r>
                      <a:endParaRPr lang="en-US" sz="1600" b="0" i="0" dirty="0">
                        <a:effectLst/>
                        <a:latin typeface="+mn-lt"/>
                      </a:endParaRPr>
                    </a:p>
                  </a:txBody>
                  <a:tcPr marL="87027" marR="87027" marT="43513" marB="4351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2247103"/>
                  </a:ext>
                </a:extLst>
              </a:tr>
              <a:tr h="586196">
                <a:tc>
                  <a:txBody>
                    <a:bodyPr/>
                    <a:lstStyle/>
                    <a:p>
                      <a:pPr fontAlgn="t"/>
                      <a:endParaRPr lang="en-US" sz="1600" strike="sngStrike" dirty="0">
                        <a:effectLst/>
                        <a:latin typeface="+mn-lt"/>
                      </a:endParaRPr>
                    </a:p>
                    <a:p>
                      <a:pPr algn="l" rtl="0" fontAlgn="base"/>
                      <a:r>
                        <a:rPr lang="en-US" sz="1600" b="0" i="0" strike="sngStrike" dirty="0">
                          <a:solidFill>
                            <a:srgbClr val="000000"/>
                          </a:solidFill>
                          <a:effectLst/>
                          <a:latin typeface="+mn-lt"/>
                        </a:rPr>
                        <a:t>Keep up with other libraries  </a:t>
                      </a:r>
                      <a:endParaRPr lang="en-US" sz="1600" b="0" i="0" strike="sngStrike" dirty="0">
                        <a:effectLst/>
                        <a:latin typeface="+mn-lt"/>
                      </a:endParaRPr>
                    </a:p>
                    <a:p>
                      <a:pPr algn="l" rtl="0" fontAlgn="base"/>
                      <a:endParaRPr lang="en-US" sz="1600" b="0" i="0" strike="sngStrike" dirty="0">
                        <a:effectLst/>
                        <a:latin typeface="+mn-lt"/>
                      </a:endParaRPr>
                    </a:p>
                  </a:txBody>
                  <a:tcPr marL="87027" marR="87027" marT="43513" marB="4351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t"/>
                      <a:endParaRPr lang="en-US" sz="1600" strike="sngStrike" dirty="0">
                        <a:effectLst/>
                        <a:latin typeface="+mn-lt"/>
                      </a:endParaRPr>
                    </a:p>
                    <a:p>
                      <a:pPr algn="l" rtl="0" fontAlgn="base"/>
                      <a:r>
                        <a:rPr lang="en-US" sz="1600" b="0" i="0" strike="sngStrike" dirty="0">
                          <a:solidFill>
                            <a:srgbClr val="000000"/>
                          </a:solidFill>
                          <a:effectLst/>
                          <a:latin typeface="+mn-lt"/>
                        </a:rPr>
                        <a:t>Continuity </a:t>
                      </a:r>
                      <a:endParaRPr lang="en-US" sz="1600" b="0" i="0" strike="sngStrike" dirty="0">
                        <a:effectLst/>
                        <a:latin typeface="+mn-lt"/>
                      </a:endParaRPr>
                    </a:p>
                  </a:txBody>
                  <a:tcPr marL="87027" marR="87027" marT="43513" marB="4351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3838507"/>
                  </a:ext>
                </a:extLst>
              </a:tr>
              <a:tr h="726519">
                <a:tc>
                  <a:txBody>
                    <a:bodyPr/>
                    <a:lstStyle/>
                    <a:p>
                      <a:pPr fontAlgn="t"/>
                      <a:endParaRPr lang="en-US" sz="1600" dirty="0">
                        <a:effectLst/>
                        <a:latin typeface="+mn-lt"/>
                      </a:endParaRPr>
                    </a:p>
                    <a:p>
                      <a:pPr algn="l" rtl="0" fontAlgn="base"/>
                      <a:r>
                        <a:rPr lang="en-US" sz="1600" b="0" i="0" dirty="0">
                          <a:solidFill>
                            <a:srgbClr val="000000"/>
                          </a:solidFill>
                          <a:effectLst/>
                          <a:latin typeface="+mn-lt"/>
                        </a:rPr>
                        <a:t>Build on existing strengths </a:t>
                      </a:r>
                      <a:endParaRPr lang="en-US" sz="1600" b="0" i="0" dirty="0">
                        <a:effectLst/>
                        <a:latin typeface="+mn-lt"/>
                      </a:endParaRPr>
                    </a:p>
                  </a:txBody>
                  <a:tcPr marL="87027" marR="87027" marT="43513" marB="4351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t"/>
                      <a:endParaRPr lang="en-US" sz="1600" dirty="0">
                        <a:effectLst/>
                        <a:latin typeface="+mn-lt"/>
                      </a:endParaRPr>
                    </a:p>
                    <a:p>
                      <a:pPr algn="l" rtl="0" fontAlgn="base"/>
                      <a:r>
                        <a:rPr lang="en-US" sz="1600" b="0" i="0" dirty="0">
                          <a:solidFill>
                            <a:srgbClr val="000000"/>
                          </a:solidFill>
                          <a:effectLst/>
                          <a:latin typeface="+mn-lt"/>
                        </a:rPr>
                        <a:t>Transformation </a:t>
                      </a:r>
                      <a:endParaRPr lang="en-US" sz="1600" b="0" i="0" dirty="0">
                        <a:effectLst/>
                        <a:latin typeface="+mn-lt"/>
                      </a:endParaRPr>
                    </a:p>
                    <a:p>
                      <a:pPr algn="l" rtl="0" fontAlgn="base"/>
                      <a:r>
                        <a:rPr lang="en-US" sz="1600" b="0" i="0" dirty="0">
                          <a:solidFill>
                            <a:srgbClr val="000000"/>
                          </a:solidFill>
                          <a:effectLst/>
                          <a:latin typeface="+mn-lt"/>
                        </a:rPr>
                        <a:t> </a:t>
                      </a:r>
                      <a:endParaRPr lang="en-US" sz="1600" b="0" i="0" dirty="0">
                        <a:effectLst/>
                        <a:latin typeface="+mn-lt"/>
                      </a:endParaRPr>
                    </a:p>
                  </a:txBody>
                  <a:tcPr marL="87027" marR="87027" marT="43513" marB="4351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3679622"/>
                  </a:ext>
                </a:extLst>
              </a:tr>
              <a:tr h="0">
                <a:tc>
                  <a:txBody>
                    <a:bodyPr/>
                    <a:lstStyle/>
                    <a:p>
                      <a:pPr fontAlgn="t"/>
                      <a:endParaRPr lang="en-US" sz="1600" dirty="0">
                        <a:effectLst/>
                        <a:latin typeface="+mn-lt"/>
                      </a:endParaRPr>
                    </a:p>
                    <a:p>
                      <a:pPr algn="l" rtl="0" fontAlgn="base"/>
                      <a:r>
                        <a:rPr lang="en-US" sz="1600" b="0" i="0" dirty="0">
                          <a:solidFill>
                            <a:srgbClr val="000000"/>
                          </a:solidFill>
                          <a:effectLst/>
                          <a:latin typeface="+mn-lt"/>
                        </a:rPr>
                        <a:t>Address deficits</a:t>
                      </a:r>
                      <a:endParaRPr lang="en-US" sz="1600" b="0" i="0" dirty="0">
                        <a:effectLst/>
                        <a:latin typeface="+mn-lt"/>
                      </a:endParaRPr>
                    </a:p>
                  </a:txBody>
                  <a:tcPr marL="87027" marR="87027" marT="43513" marB="4351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t"/>
                      <a:endParaRPr lang="en-US" sz="1600" dirty="0">
                        <a:effectLst/>
                        <a:latin typeface="+mn-lt"/>
                      </a:endParaRPr>
                    </a:p>
                    <a:p>
                      <a:pPr algn="l" rtl="0" fontAlgn="base"/>
                      <a:r>
                        <a:rPr lang="en-US" sz="1600" b="0" i="0" dirty="0">
                          <a:solidFill>
                            <a:srgbClr val="000000"/>
                          </a:solidFill>
                          <a:effectLst/>
                          <a:latin typeface="+mn-lt"/>
                        </a:rPr>
                        <a:t>Transformation </a:t>
                      </a:r>
                      <a:endParaRPr lang="en-US" sz="1600" b="0" i="0" dirty="0">
                        <a:effectLst/>
                        <a:latin typeface="+mn-lt"/>
                      </a:endParaRPr>
                    </a:p>
                  </a:txBody>
                  <a:tcPr marL="87027" marR="87027" marT="43513" marB="4351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8872226"/>
                  </a:ext>
                </a:extLst>
              </a:tr>
            </a:tbl>
          </a:graphicData>
        </a:graphic>
      </p:graphicFrame>
    </p:spTree>
    <p:extLst>
      <p:ext uri="{BB962C8B-B14F-4D97-AF65-F5344CB8AC3E}">
        <p14:creationId xmlns:p14="http://schemas.microsoft.com/office/powerpoint/2010/main" val="2165173550"/>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F2BE0-F9C5-36C8-3527-D8B6ACD44558}"/>
              </a:ext>
            </a:extLst>
          </p:cNvPr>
          <p:cNvSpPr>
            <a:spLocks noGrp="1"/>
          </p:cNvSpPr>
          <p:nvPr>
            <p:ph type="title"/>
          </p:nvPr>
        </p:nvSpPr>
        <p:spPr/>
        <p:txBody>
          <a:bodyPr/>
          <a:lstStyle/>
          <a:p>
            <a:r>
              <a:rPr lang="en-US" dirty="0">
                <a:solidFill>
                  <a:schemeClr val="accent2">
                    <a:lumMod val="50000"/>
                  </a:schemeClr>
                </a:solidFill>
                <a:latin typeface="Arial Rounded MT Bold" panose="020F0704030504030204" pitchFamily="34" charset="77"/>
              </a:rPr>
              <a:t>Goals and Motivations</a:t>
            </a:r>
          </a:p>
        </p:txBody>
      </p:sp>
      <p:graphicFrame>
        <p:nvGraphicFramePr>
          <p:cNvPr id="4" name="Content Placeholder 3">
            <a:extLst>
              <a:ext uri="{FF2B5EF4-FFF2-40B4-BE49-F238E27FC236}">
                <a16:creationId xmlns:a16="http://schemas.microsoft.com/office/drawing/2014/main" id="{A1EBCAC1-65DB-914B-3DE2-D462BB5F094F}"/>
              </a:ext>
            </a:extLst>
          </p:cNvPr>
          <p:cNvGraphicFramePr>
            <a:graphicFrameLocks noGrp="1"/>
          </p:cNvGraphicFramePr>
          <p:nvPr>
            <p:ph idx="1"/>
            <p:extLst>
              <p:ext uri="{D42A27DB-BD31-4B8C-83A1-F6EECF244321}">
                <p14:modId xmlns:p14="http://schemas.microsoft.com/office/powerpoint/2010/main" val="3696864172"/>
              </p:ext>
            </p:extLst>
          </p:nvPr>
        </p:nvGraphicFramePr>
        <p:xfrm>
          <a:off x="838200" y="1574878"/>
          <a:ext cx="10515600" cy="5114925"/>
        </p:xfrm>
        <a:graphic>
          <a:graphicData uri="http://schemas.openxmlformats.org/drawingml/2006/table">
            <a:tbl>
              <a:tblPr firstRow="1" firstCol="1" bandRow="1">
                <a:tableStyleId>{5C22544A-7EE6-4342-B048-85BDC9FD1C3A}</a:tableStyleId>
              </a:tblPr>
              <a:tblGrid>
                <a:gridCol w="2628900">
                  <a:extLst>
                    <a:ext uri="{9D8B030D-6E8A-4147-A177-3AD203B41FA5}">
                      <a16:colId xmlns:a16="http://schemas.microsoft.com/office/drawing/2014/main" val="3084651869"/>
                    </a:ext>
                  </a:extLst>
                </a:gridCol>
                <a:gridCol w="2628900">
                  <a:extLst>
                    <a:ext uri="{9D8B030D-6E8A-4147-A177-3AD203B41FA5}">
                      <a16:colId xmlns:a16="http://schemas.microsoft.com/office/drawing/2014/main" val="933742040"/>
                    </a:ext>
                  </a:extLst>
                </a:gridCol>
                <a:gridCol w="2628900">
                  <a:extLst>
                    <a:ext uri="{9D8B030D-6E8A-4147-A177-3AD203B41FA5}">
                      <a16:colId xmlns:a16="http://schemas.microsoft.com/office/drawing/2014/main" val="3466579411"/>
                    </a:ext>
                  </a:extLst>
                </a:gridCol>
                <a:gridCol w="2628900">
                  <a:extLst>
                    <a:ext uri="{9D8B030D-6E8A-4147-A177-3AD203B41FA5}">
                      <a16:colId xmlns:a16="http://schemas.microsoft.com/office/drawing/2014/main" val="2829357881"/>
                    </a:ext>
                  </a:extLst>
                </a:gridCol>
              </a:tblGrid>
              <a:tr h="839207">
                <a:tc>
                  <a:txBody>
                    <a:bodyPr/>
                    <a:lstStyle/>
                    <a:p>
                      <a:pPr algn="ctr"/>
                      <a:r>
                        <a:rPr lang="en-US" sz="2800" dirty="0"/>
                        <a:t>Goals</a:t>
                      </a:r>
                    </a:p>
                  </a:txBody>
                  <a:tcPr>
                    <a:solidFill>
                      <a:schemeClr val="accent1"/>
                    </a:solidFill>
                  </a:tcPr>
                </a:tc>
                <a:tc>
                  <a:txBody>
                    <a:bodyPr/>
                    <a:lstStyle/>
                    <a:p>
                      <a:pPr algn="ctr"/>
                      <a:r>
                        <a:rPr lang="en-US" sz="2800" dirty="0"/>
                        <a:t>Motivation:</a:t>
                      </a:r>
                    </a:p>
                    <a:p>
                      <a:pPr algn="ctr"/>
                      <a:r>
                        <a:rPr lang="en-US" sz="2800" dirty="0"/>
                        <a:t>Justification</a:t>
                      </a:r>
                    </a:p>
                  </a:txBody>
                  <a:tcPr>
                    <a:solidFill>
                      <a:schemeClr val="accent1"/>
                    </a:solidFill>
                  </a:tcPr>
                </a:tc>
                <a:tc>
                  <a:txBody>
                    <a:bodyPr/>
                    <a:lstStyle/>
                    <a:p>
                      <a:pPr algn="ctr"/>
                      <a:r>
                        <a:rPr lang="en-US" sz="2800" dirty="0"/>
                        <a:t>Motivation:</a:t>
                      </a:r>
                    </a:p>
                    <a:p>
                      <a:pPr algn="ctr"/>
                      <a:r>
                        <a:rPr lang="en-US" sz="2800" dirty="0"/>
                        <a:t>Benchmark</a:t>
                      </a:r>
                    </a:p>
                  </a:txBody>
                  <a:tcPr>
                    <a:solidFill>
                      <a:schemeClr val="accent1"/>
                    </a:solidFill>
                  </a:tcPr>
                </a:tc>
                <a:tc>
                  <a:txBody>
                    <a:bodyPr/>
                    <a:lstStyle/>
                    <a:p>
                      <a:pPr algn="ctr"/>
                      <a:r>
                        <a:rPr lang="en-US" sz="2800" dirty="0"/>
                        <a:t>Motivation:</a:t>
                      </a:r>
                    </a:p>
                    <a:p>
                      <a:pPr algn="ctr"/>
                      <a:r>
                        <a:rPr lang="en-US" sz="2800" dirty="0"/>
                        <a:t>Achievement</a:t>
                      </a:r>
                    </a:p>
                  </a:txBody>
                  <a:tcPr>
                    <a:solidFill>
                      <a:schemeClr val="accent1"/>
                    </a:solidFill>
                  </a:tcPr>
                </a:tc>
                <a:extLst>
                  <a:ext uri="{0D108BD9-81ED-4DB2-BD59-A6C34878D82A}">
                    <a16:rowId xmlns:a16="http://schemas.microsoft.com/office/drawing/2014/main" val="256266378"/>
                  </a:ext>
                </a:extLst>
              </a:tr>
              <a:tr h="839207">
                <a:tc>
                  <a:txBody>
                    <a:bodyPr/>
                    <a:lstStyle/>
                    <a:p>
                      <a:pPr algn="ctr"/>
                      <a:r>
                        <a:rPr lang="en-US" sz="2800" dirty="0"/>
                        <a:t>Understanding real needs</a:t>
                      </a:r>
                    </a:p>
                    <a:p>
                      <a:pPr algn="ctr"/>
                      <a:endParaRPr lang="en-US" sz="2800" dirty="0"/>
                    </a:p>
                  </a:txBody>
                  <a:tcPr>
                    <a:solidFill>
                      <a:schemeClr val="accent1"/>
                    </a:solidFill>
                  </a:tcPr>
                </a:tc>
                <a:tc>
                  <a:txBody>
                    <a:bodyPr/>
                    <a:lstStyle/>
                    <a:p>
                      <a:pPr algn="l" rtl="0" fontAlgn="ctr"/>
                      <a:r>
                        <a:rPr lang="en-US" sz="1400" b="0" i="0" u="none" strike="noStrike" dirty="0">
                          <a:solidFill>
                            <a:srgbClr val="000000"/>
                          </a:solidFill>
                          <a:effectLst/>
                          <a:latin typeface="Calibri" panose="020F0502020204030204" pitchFamily="34" charset="0"/>
                        </a:rPr>
                        <a:t>Use evidence of needs to justify resources (investments, time, money).          </a:t>
                      </a:r>
                    </a:p>
                  </a:txBody>
                  <a:tcPr marL="9525" marR="9525" marT="9525" anchor="ctr"/>
                </a:tc>
                <a:tc>
                  <a:txBody>
                    <a:bodyPr/>
                    <a:lstStyle/>
                    <a:p>
                      <a:pPr algn="l" rtl="0" fontAlgn="ctr"/>
                      <a:r>
                        <a:rPr lang="en-US" sz="1400" b="0" i="0" u="none" strike="noStrike">
                          <a:solidFill>
                            <a:srgbClr val="000000"/>
                          </a:solidFill>
                          <a:effectLst/>
                          <a:latin typeface="Calibri" panose="020F0502020204030204" pitchFamily="34" charset="0"/>
                        </a:rPr>
                        <a:t>Use evidence of needs to compare with outside standards or trends.      </a:t>
                      </a:r>
                    </a:p>
                  </a:txBody>
                  <a:tcPr marL="9525" marR="9525" marT="9525" anchor="ctr"/>
                </a:tc>
                <a:tc>
                  <a:txBody>
                    <a:bodyPr/>
                    <a:lstStyle/>
                    <a:p>
                      <a:pPr algn="l" rtl="0" fontAlgn="ctr"/>
                      <a:r>
                        <a:rPr lang="en-US" sz="1400" b="0" i="0" u="none" strike="noStrike" dirty="0">
                          <a:solidFill>
                            <a:srgbClr val="000000"/>
                          </a:solidFill>
                          <a:effectLst/>
                          <a:latin typeface="Calibri" panose="020F0502020204030204" pitchFamily="34" charset="0"/>
                        </a:rPr>
                        <a:t>Demonstrate that needs are understood and next steps to meet needs are clear.      </a:t>
                      </a:r>
                    </a:p>
                  </a:txBody>
                  <a:tcPr marL="9525" marR="9525" marT="9525" anchor="ctr"/>
                </a:tc>
                <a:extLst>
                  <a:ext uri="{0D108BD9-81ED-4DB2-BD59-A6C34878D82A}">
                    <a16:rowId xmlns:a16="http://schemas.microsoft.com/office/drawing/2014/main" val="3140925485"/>
                  </a:ext>
                </a:extLst>
              </a:tr>
              <a:tr h="839207">
                <a:tc>
                  <a:txBody>
                    <a:bodyPr/>
                    <a:lstStyle/>
                    <a:p>
                      <a:pPr algn="ctr"/>
                      <a:r>
                        <a:rPr lang="en-US" sz="2800" dirty="0"/>
                        <a:t>Serving real needs</a:t>
                      </a:r>
                    </a:p>
                  </a:txBody>
                  <a:tcPr>
                    <a:solidFill>
                      <a:schemeClr val="accent1"/>
                    </a:solidFill>
                  </a:tcPr>
                </a:tc>
                <a:tc>
                  <a:txBody>
                    <a:bodyPr/>
                    <a:lstStyle/>
                    <a:p>
                      <a:pPr algn="l" fontAlgn="b"/>
                      <a:r>
                        <a:rPr lang="en-US" sz="1400" b="0" i="0" u="none" strike="noStrike" dirty="0">
                          <a:solidFill>
                            <a:srgbClr val="000000"/>
                          </a:solidFill>
                          <a:effectLst/>
                          <a:latin typeface="Calibri" panose="020F0502020204030204" pitchFamily="34" charset="0"/>
                        </a:rPr>
                        <a:t>Design or maintain services based on evidence of needs.</a:t>
                      </a:r>
                    </a:p>
                  </a:txBody>
                  <a:tcPr marL="9525" marR="9525" marT="9525" anchor="b"/>
                </a:tc>
                <a:tc>
                  <a:txBody>
                    <a:bodyPr/>
                    <a:lstStyle/>
                    <a:p>
                      <a:pPr algn="l" fontAlgn="b"/>
                      <a:r>
                        <a:rPr lang="en-US" sz="1400" b="0" i="0" u="none" strike="noStrike" dirty="0">
                          <a:solidFill>
                            <a:srgbClr val="000000"/>
                          </a:solidFill>
                          <a:effectLst/>
                          <a:latin typeface="Calibri" panose="020F0502020204030204" pitchFamily="34" charset="0"/>
                        </a:rPr>
                        <a:t>Use evidence of needs met through services to compare with outside standards or trends.       </a:t>
                      </a:r>
                    </a:p>
                  </a:txBody>
                  <a:tcPr marL="9525" marR="9525" marT="9525" anchor="b"/>
                </a:tc>
                <a:tc>
                  <a:txBody>
                    <a:bodyPr/>
                    <a:lstStyle/>
                    <a:p>
                      <a:pPr algn="l" fontAlgn="b"/>
                      <a:r>
                        <a:rPr lang="en-US" sz="1400" b="0" i="0" u="none" strike="noStrike" dirty="0">
                          <a:solidFill>
                            <a:srgbClr val="000000"/>
                          </a:solidFill>
                          <a:effectLst/>
                          <a:latin typeface="Calibri" panose="020F0502020204030204" pitchFamily="34" charset="0"/>
                        </a:rPr>
                        <a:t>Demonstrate that services are successfully meeting needs.      </a:t>
                      </a:r>
                    </a:p>
                  </a:txBody>
                  <a:tcPr marL="9525" marR="9525" marT="9525" anchor="b"/>
                </a:tc>
                <a:extLst>
                  <a:ext uri="{0D108BD9-81ED-4DB2-BD59-A6C34878D82A}">
                    <a16:rowId xmlns:a16="http://schemas.microsoft.com/office/drawing/2014/main" val="2359996034"/>
                  </a:ext>
                </a:extLst>
              </a:tr>
              <a:tr h="839207">
                <a:tc>
                  <a:txBody>
                    <a:bodyPr/>
                    <a:lstStyle/>
                    <a:p>
                      <a:pPr algn="ctr"/>
                      <a:r>
                        <a:rPr lang="en-US" sz="2800" dirty="0"/>
                        <a:t>Build on strengths</a:t>
                      </a:r>
                    </a:p>
                  </a:txBody>
                  <a:tcPr>
                    <a:solidFill>
                      <a:schemeClr val="accent1"/>
                    </a:solidFill>
                  </a:tcPr>
                </a:tc>
                <a:tc>
                  <a:txBody>
                    <a:bodyPr/>
                    <a:lstStyle/>
                    <a:p>
                      <a:pPr algn="l" fontAlgn="b"/>
                      <a:r>
                        <a:rPr lang="en-US" sz="1400" b="0" i="0" u="none" strike="noStrike">
                          <a:solidFill>
                            <a:srgbClr val="000000"/>
                          </a:solidFill>
                          <a:effectLst/>
                          <a:latin typeface="Calibri" panose="020F0502020204030204" pitchFamily="34" charset="0"/>
                        </a:rPr>
                        <a:t>Use assessment of strenghts to justify resources that sustain or expand those strengths.</a:t>
                      </a:r>
                    </a:p>
                  </a:txBody>
                  <a:tcPr marL="9525" marR="9525" marT="9525" anchor="b"/>
                </a:tc>
                <a:tc>
                  <a:txBody>
                    <a:bodyPr/>
                    <a:lstStyle/>
                    <a:p>
                      <a:pPr algn="l" fontAlgn="b"/>
                      <a:r>
                        <a:rPr lang="en-US" sz="1400" b="0" i="0" u="none" strike="noStrike" dirty="0">
                          <a:solidFill>
                            <a:srgbClr val="000000"/>
                          </a:solidFill>
                          <a:effectLst/>
                          <a:latin typeface="Calibri" panose="020F0502020204030204" pitchFamily="34" charset="0"/>
                        </a:rPr>
                        <a:t>Use evidence of strengths to compare with outside standards or trends and contribute to the larger library community.</a:t>
                      </a:r>
                    </a:p>
                  </a:txBody>
                  <a:tcPr marL="9525" marR="9525" marT="9525" anchor="b"/>
                </a:tc>
                <a:tc>
                  <a:txBody>
                    <a:bodyPr/>
                    <a:lstStyle/>
                    <a:p>
                      <a:pPr algn="l" fontAlgn="b"/>
                      <a:r>
                        <a:rPr lang="en-US" sz="1400" b="0" i="0" u="none" strike="noStrike" dirty="0">
                          <a:solidFill>
                            <a:srgbClr val="000000"/>
                          </a:solidFill>
                          <a:effectLst/>
                          <a:latin typeface="Calibri" panose="020F0502020204030204" pitchFamily="34" charset="0"/>
                        </a:rPr>
                        <a:t>Demonstrate that investments to build on strengths are effective and valuable.</a:t>
                      </a:r>
                    </a:p>
                  </a:txBody>
                  <a:tcPr marL="9525" marR="9525" marT="9525" anchor="b"/>
                </a:tc>
                <a:extLst>
                  <a:ext uri="{0D108BD9-81ED-4DB2-BD59-A6C34878D82A}">
                    <a16:rowId xmlns:a16="http://schemas.microsoft.com/office/drawing/2014/main" val="3895575730"/>
                  </a:ext>
                </a:extLst>
              </a:tr>
              <a:tr h="608423">
                <a:tc>
                  <a:txBody>
                    <a:bodyPr/>
                    <a:lstStyle/>
                    <a:p>
                      <a:pPr algn="ctr"/>
                      <a:r>
                        <a:rPr lang="en-US" sz="2800" dirty="0"/>
                        <a:t>Address deficits</a:t>
                      </a:r>
                    </a:p>
                  </a:txBody>
                  <a:tcPr>
                    <a:solidFill>
                      <a:schemeClr val="accent1"/>
                    </a:solidFill>
                  </a:tcPr>
                </a:tc>
                <a:tc>
                  <a:txBody>
                    <a:bodyPr/>
                    <a:lstStyle/>
                    <a:p>
                      <a:pPr algn="l" fontAlgn="b"/>
                      <a:r>
                        <a:rPr lang="en-US" sz="1400" b="0" i="0" u="none" strike="noStrike">
                          <a:solidFill>
                            <a:srgbClr val="000000"/>
                          </a:solidFill>
                          <a:effectLst/>
                          <a:latin typeface="Calibri" panose="020F0502020204030204" pitchFamily="34" charset="0"/>
                        </a:rPr>
                        <a:t>Use assessment of deficits to justify resources that can make improvements.</a:t>
                      </a:r>
                    </a:p>
                  </a:txBody>
                  <a:tcPr marL="9525" marR="9525" marT="9525" anchor="b"/>
                </a:tc>
                <a:tc>
                  <a:txBody>
                    <a:bodyPr/>
                    <a:lstStyle/>
                    <a:p>
                      <a:pPr algn="l" fontAlgn="b"/>
                      <a:r>
                        <a:rPr lang="en-US" sz="1400" b="0" i="0" u="none" strike="noStrike">
                          <a:solidFill>
                            <a:srgbClr val="000000"/>
                          </a:solidFill>
                          <a:effectLst/>
                          <a:latin typeface="Calibri" panose="020F0502020204030204" pitchFamily="34" charset="0"/>
                        </a:rPr>
                        <a:t>Use evidence of deficits to compare with outside standards or trends and keep up with the larger library community.</a:t>
                      </a:r>
                    </a:p>
                  </a:txBody>
                  <a:tcPr marL="9525" marR="9525" marT="9525" anchor="b"/>
                </a:tc>
                <a:tc>
                  <a:txBody>
                    <a:bodyPr/>
                    <a:lstStyle/>
                    <a:p>
                      <a:pPr algn="l" fontAlgn="b"/>
                      <a:r>
                        <a:rPr lang="en-US" sz="1400" b="0" i="0" u="none" strike="noStrike" dirty="0">
                          <a:solidFill>
                            <a:srgbClr val="000000"/>
                          </a:solidFill>
                          <a:effectLst/>
                          <a:latin typeface="Calibri" panose="020F0502020204030204" pitchFamily="34" charset="0"/>
                        </a:rPr>
                        <a:t>Demonstrate that investments to address deficits are effective and valuable.</a:t>
                      </a:r>
                    </a:p>
                  </a:txBody>
                  <a:tcPr marL="9525" marR="9525" marT="9525" anchor="b"/>
                </a:tc>
                <a:extLst>
                  <a:ext uri="{0D108BD9-81ED-4DB2-BD59-A6C34878D82A}">
                    <a16:rowId xmlns:a16="http://schemas.microsoft.com/office/drawing/2014/main" val="1767705500"/>
                  </a:ext>
                </a:extLst>
              </a:tr>
            </a:tbl>
          </a:graphicData>
        </a:graphic>
      </p:graphicFrame>
    </p:spTree>
    <p:extLst>
      <p:ext uri="{BB962C8B-B14F-4D97-AF65-F5344CB8AC3E}">
        <p14:creationId xmlns:p14="http://schemas.microsoft.com/office/powerpoint/2010/main" val="3213015365"/>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D188D-E1FF-206F-B493-8580E05AF4F1}"/>
              </a:ext>
            </a:extLst>
          </p:cNvPr>
          <p:cNvSpPr>
            <a:spLocks noGrp="1"/>
          </p:cNvSpPr>
          <p:nvPr>
            <p:ph type="title"/>
          </p:nvPr>
        </p:nvSpPr>
        <p:spPr>
          <a:xfrm>
            <a:off x="635000" y="640823"/>
            <a:ext cx="3418659" cy="4110791"/>
          </a:xfrm>
        </p:spPr>
        <p:txBody>
          <a:bodyPr anchor="ctr">
            <a:normAutofit/>
          </a:bodyPr>
          <a:lstStyle/>
          <a:p>
            <a:r>
              <a:rPr lang="en-US" sz="4000" dirty="0">
                <a:solidFill>
                  <a:schemeClr val="accent2">
                    <a:lumMod val="50000"/>
                  </a:schemeClr>
                </a:solidFill>
                <a:latin typeface="Arial Rounded MT Bold" panose="020F0704030504030204" pitchFamily="34" charset="77"/>
              </a:rPr>
              <a:t>Goal:</a:t>
            </a:r>
            <a:br>
              <a:rPr lang="en-US" sz="4000" dirty="0">
                <a:solidFill>
                  <a:schemeClr val="accent2">
                    <a:lumMod val="50000"/>
                  </a:schemeClr>
                </a:solidFill>
                <a:latin typeface="Arial Rounded MT Bold" panose="020F0704030504030204" pitchFamily="34" charset="77"/>
              </a:rPr>
            </a:br>
            <a:r>
              <a:rPr lang="en-US" sz="4000" dirty="0">
                <a:solidFill>
                  <a:schemeClr val="accent2">
                    <a:lumMod val="50000"/>
                  </a:schemeClr>
                </a:solidFill>
                <a:latin typeface="Arial Rounded MT Bold" panose="020F0704030504030204" pitchFamily="34" charset="77"/>
              </a:rPr>
              <a:t>Address Deficits</a:t>
            </a:r>
            <a:br>
              <a:rPr lang="en-US" sz="4000" dirty="0">
                <a:solidFill>
                  <a:schemeClr val="accent2">
                    <a:lumMod val="50000"/>
                  </a:schemeClr>
                </a:solidFill>
                <a:latin typeface="Arial Rounded MT Bold" panose="020F0704030504030204" pitchFamily="34" charset="77"/>
              </a:rPr>
            </a:br>
            <a:br>
              <a:rPr lang="en-US" sz="4000" dirty="0">
                <a:solidFill>
                  <a:schemeClr val="accent2">
                    <a:lumMod val="50000"/>
                  </a:schemeClr>
                </a:solidFill>
                <a:latin typeface="Arial Rounded MT Bold" panose="020F0704030504030204" pitchFamily="34" charset="77"/>
              </a:rPr>
            </a:br>
            <a:r>
              <a:rPr lang="en-US" sz="4000" dirty="0">
                <a:solidFill>
                  <a:schemeClr val="accent2">
                    <a:lumMod val="50000"/>
                  </a:schemeClr>
                </a:solidFill>
                <a:latin typeface="Arial Rounded MT Bold" panose="020F0704030504030204" pitchFamily="34" charset="77"/>
              </a:rPr>
              <a:t>Motivation:</a:t>
            </a:r>
            <a:br>
              <a:rPr lang="en-US" sz="4000" dirty="0">
                <a:solidFill>
                  <a:schemeClr val="accent2">
                    <a:lumMod val="50000"/>
                  </a:schemeClr>
                </a:solidFill>
                <a:latin typeface="Arial Rounded MT Bold" panose="020F0704030504030204" pitchFamily="34" charset="77"/>
              </a:rPr>
            </a:br>
            <a:r>
              <a:rPr lang="en-US" sz="4000" dirty="0">
                <a:solidFill>
                  <a:schemeClr val="accent2">
                    <a:lumMod val="50000"/>
                  </a:schemeClr>
                </a:solidFill>
                <a:latin typeface="Arial Rounded MT Bold" panose="020F0704030504030204" pitchFamily="34" charset="77"/>
              </a:rPr>
              <a:t>Justification</a:t>
            </a:r>
          </a:p>
        </p:txBody>
      </p:sp>
      <p:graphicFrame>
        <p:nvGraphicFramePr>
          <p:cNvPr id="22" name="Content Placeholder 2">
            <a:extLst>
              <a:ext uri="{FF2B5EF4-FFF2-40B4-BE49-F238E27FC236}">
                <a16:creationId xmlns:a16="http://schemas.microsoft.com/office/drawing/2014/main" id="{62494508-B6B5-4DE8-1566-2B71FAA39E15}"/>
              </a:ext>
            </a:extLst>
          </p:cNvPr>
          <p:cNvGraphicFramePr>
            <a:graphicFrameLocks noGrp="1"/>
          </p:cNvGraphicFramePr>
          <p:nvPr>
            <p:ph idx="1"/>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descr="A blue and white van&#10;&#10;Description automatically generated">
            <a:extLst>
              <a:ext uri="{FF2B5EF4-FFF2-40B4-BE49-F238E27FC236}">
                <a16:creationId xmlns:a16="http://schemas.microsoft.com/office/drawing/2014/main" id="{53051DD4-191A-66B9-7973-F1C568C0C686}"/>
              </a:ext>
            </a:extLst>
          </p:cNvPr>
          <p:cNvPicPr>
            <a:picLocks noChangeAspect="1"/>
          </p:cNvPicPr>
          <p:nvPr/>
        </p:nvPicPr>
        <p:blipFill rotWithShape="1">
          <a:blip r:embed="rId8"/>
          <a:srcRect l="25746" t="29313" r="24634" b="32232"/>
          <a:stretch/>
        </p:blipFill>
        <p:spPr>
          <a:xfrm>
            <a:off x="888399" y="4405452"/>
            <a:ext cx="2547059" cy="1973969"/>
          </a:xfrm>
          <a:prstGeom prst="rect">
            <a:avLst/>
          </a:prstGeom>
        </p:spPr>
      </p:pic>
    </p:spTree>
    <p:extLst>
      <p:ext uri="{BB962C8B-B14F-4D97-AF65-F5344CB8AC3E}">
        <p14:creationId xmlns:p14="http://schemas.microsoft.com/office/powerpoint/2010/main" val="512147734"/>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8B798-D57F-D7D8-5B39-72898B63FCA6}"/>
              </a:ext>
            </a:extLst>
          </p:cNvPr>
          <p:cNvSpPr>
            <a:spLocks noGrp="1"/>
          </p:cNvSpPr>
          <p:nvPr>
            <p:ph type="title"/>
          </p:nvPr>
        </p:nvSpPr>
        <p:spPr>
          <a:xfrm>
            <a:off x="838200" y="365126"/>
            <a:ext cx="10515600" cy="908504"/>
          </a:xfrm>
        </p:spPr>
        <p:txBody>
          <a:bodyPr/>
          <a:lstStyle/>
          <a:p>
            <a:r>
              <a:rPr lang="en-US" dirty="0">
                <a:solidFill>
                  <a:schemeClr val="accent2">
                    <a:lumMod val="50000"/>
                  </a:schemeClr>
                </a:solidFill>
                <a:latin typeface="Arial Rounded MT Bold" panose="020F0704030504030204" pitchFamily="34" charset="77"/>
              </a:rPr>
              <a:t>Process for DSTL User</a:t>
            </a:r>
          </a:p>
        </p:txBody>
      </p:sp>
      <p:sp>
        <p:nvSpPr>
          <p:cNvPr id="3" name="Content Placeholder 2">
            <a:extLst>
              <a:ext uri="{FF2B5EF4-FFF2-40B4-BE49-F238E27FC236}">
                <a16:creationId xmlns:a16="http://schemas.microsoft.com/office/drawing/2014/main" id="{AD3872CA-E582-7043-24C1-7D22D5FB4AEA}"/>
              </a:ext>
            </a:extLst>
          </p:cNvPr>
          <p:cNvSpPr>
            <a:spLocks noGrp="1"/>
          </p:cNvSpPr>
          <p:nvPr>
            <p:ph idx="1"/>
          </p:nvPr>
        </p:nvSpPr>
        <p:spPr>
          <a:xfrm>
            <a:off x="838200" y="1409700"/>
            <a:ext cx="10515600" cy="4767263"/>
          </a:xfrm>
        </p:spPr>
        <p:txBody>
          <a:bodyPr>
            <a:normAutofit/>
          </a:bodyPr>
          <a:lstStyle/>
          <a:p>
            <a:r>
              <a:rPr lang="en-US" sz="3200" dirty="0"/>
              <a:t>I</a:t>
            </a:r>
            <a:r>
              <a:rPr lang="en-US" sz="3200" i="0" dirty="0">
                <a:effectLst/>
              </a:rPr>
              <a:t>ntroduction to toolkit and navigation (text and video)</a:t>
            </a:r>
          </a:p>
          <a:p>
            <a:endParaRPr lang="en-US" i="0" dirty="0">
              <a:effectLst/>
            </a:endParaRPr>
          </a:p>
          <a:p>
            <a:pPr>
              <a:spcBef>
                <a:spcPts val="0"/>
              </a:spcBef>
            </a:pPr>
            <a:r>
              <a:rPr lang="en-US" sz="3600" kern="100" dirty="0">
                <a:effectLst/>
                <a:ea typeface="Calibri" panose="020F0502020204030204" pitchFamily="34" charset="0"/>
                <a:cs typeface="Times New Roman" panose="02020603050405020304" pitchFamily="18" charset="0"/>
              </a:rPr>
              <a:t>Reach Audiences (tutorial)</a:t>
            </a:r>
          </a:p>
          <a:p>
            <a:pPr>
              <a:spcBef>
                <a:spcPts val="0"/>
              </a:spcBef>
            </a:pPr>
            <a:r>
              <a:rPr lang="en-US" sz="3600" kern="100" dirty="0">
                <a:effectLst/>
                <a:ea typeface="Calibri" panose="020F0502020204030204" pitchFamily="34" charset="0"/>
                <a:cs typeface="Times New Roman" panose="02020603050405020304" pitchFamily="18" charset="0"/>
              </a:rPr>
              <a:t>Choose Motivations and Goals (interactive)</a:t>
            </a:r>
          </a:p>
          <a:p>
            <a:pPr>
              <a:spcBef>
                <a:spcPts val="0"/>
              </a:spcBef>
            </a:pPr>
            <a:r>
              <a:rPr lang="en-US" sz="3600" kern="100" dirty="0">
                <a:effectLst/>
                <a:ea typeface="Calibri" panose="020F0502020204030204" pitchFamily="34" charset="0"/>
                <a:cs typeface="Times New Roman" panose="02020603050405020304" pitchFamily="18" charset="0"/>
              </a:rPr>
              <a:t>Structure Narratives (tutorial)</a:t>
            </a:r>
          </a:p>
          <a:p>
            <a:pPr>
              <a:spcBef>
                <a:spcPts val="0"/>
              </a:spcBef>
            </a:pPr>
            <a:r>
              <a:rPr lang="en-US" sz="3600" kern="100" dirty="0">
                <a:effectLst/>
                <a:ea typeface="Calibri" panose="020F0502020204030204" pitchFamily="34" charset="0"/>
                <a:cs typeface="Times New Roman" panose="02020603050405020304" pitchFamily="18" charset="0"/>
              </a:rPr>
              <a:t>Visualize Data (interactive)</a:t>
            </a:r>
          </a:p>
          <a:p>
            <a:pPr marL="0" indent="0">
              <a:buNone/>
            </a:pPr>
            <a:endParaRPr lang="en-US" b="1" dirty="0"/>
          </a:p>
        </p:txBody>
      </p:sp>
    </p:spTree>
    <p:extLst>
      <p:ext uri="{BB962C8B-B14F-4D97-AF65-F5344CB8AC3E}">
        <p14:creationId xmlns:p14="http://schemas.microsoft.com/office/powerpoint/2010/main" val="3582239501"/>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8B798-D57F-D7D8-5B39-72898B63FCA6}"/>
              </a:ext>
            </a:extLst>
          </p:cNvPr>
          <p:cNvSpPr>
            <a:spLocks noGrp="1"/>
          </p:cNvSpPr>
          <p:nvPr>
            <p:ph type="title"/>
          </p:nvPr>
        </p:nvSpPr>
        <p:spPr>
          <a:xfrm>
            <a:off x="838200" y="365126"/>
            <a:ext cx="10515600" cy="908504"/>
          </a:xfrm>
        </p:spPr>
        <p:txBody>
          <a:bodyPr/>
          <a:lstStyle/>
          <a:p>
            <a:r>
              <a:rPr lang="en-US" dirty="0">
                <a:solidFill>
                  <a:schemeClr val="accent2">
                    <a:lumMod val="50000"/>
                  </a:schemeClr>
                </a:solidFill>
                <a:latin typeface="Arial Rounded MT Bold" panose="020F0704030504030204" pitchFamily="34" charset="77"/>
              </a:rPr>
              <a:t>Process for DSTL User</a:t>
            </a:r>
          </a:p>
        </p:txBody>
      </p:sp>
      <p:sp>
        <p:nvSpPr>
          <p:cNvPr id="3" name="Content Placeholder 2">
            <a:extLst>
              <a:ext uri="{FF2B5EF4-FFF2-40B4-BE49-F238E27FC236}">
                <a16:creationId xmlns:a16="http://schemas.microsoft.com/office/drawing/2014/main" id="{AD3872CA-E582-7043-24C1-7D22D5FB4AEA}"/>
              </a:ext>
            </a:extLst>
          </p:cNvPr>
          <p:cNvSpPr>
            <a:spLocks noGrp="1"/>
          </p:cNvSpPr>
          <p:nvPr>
            <p:ph idx="1"/>
          </p:nvPr>
        </p:nvSpPr>
        <p:spPr>
          <a:xfrm>
            <a:off x="838200" y="1409700"/>
            <a:ext cx="10515600" cy="4767263"/>
          </a:xfrm>
        </p:spPr>
        <p:txBody>
          <a:bodyPr>
            <a:normAutofit/>
          </a:bodyPr>
          <a:lstStyle/>
          <a:p>
            <a:r>
              <a:rPr lang="en-US" sz="3200" dirty="0"/>
              <a:t>I</a:t>
            </a:r>
            <a:r>
              <a:rPr lang="en-US" sz="3200" i="0" dirty="0">
                <a:effectLst/>
              </a:rPr>
              <a:t>ntroduction to toolkit and navigation (text and video)</a:t>
            </a:r>
          </a:p>
          <a:p>
            <a:endParaRPr lang="en-US" i="0" dirty="0">
              <a:effectLst/>
            </a:endParaRPr>
          </a:p>
          <a:p>
            <a:pPr>
              <a:spcBef>
                <a:spcPts val="0"/>
              </a:spcBef>
            </a:pPr>
            <a:r>
              <a:rPr lang="en-US" sz="3600" b="1" kern="100" dirty="0">
                <a:effectLst/>
                <a:ea typeface="Calibri" panose="020F0502020204030204" pitchFamily="34" charset="0"/>
                <a:cs typeface="Times New Roman" panose="02020603050405020304" pitchFamily="18" charset="0"/>
              </a:rPr>
              <a:t>Reach Audiences (tutorial)</a:t>
            </a:r>
          </a:p>
          <a:p>
            <a:pPr>
              <a:spcBef>
                <a:spcPts val="0"/>
              </a:spcBef>
            </a:pPr>
            <a:r>
              <a:rPr lang="en-US" sz="3600" kern="100" dirty="0">
                <a:effectLst/>
                <a:ea typeface="Calibri" panose="020F0502020204030204" pitchFamily="34" charset="0"/>
                <a:cs typeface="Times New Roman" panose="02020603050405020304" pitchFamily="18" charset="0"/>
              </a:rPr>
              <a:t>Choose Motivations and Goals (interactive)</a:t>
            </a:r>
          </a:p>
          <a:p>
            <a:pPr>
              <a:spcBef>
                <a:spcPts val="0"/>
              </a:spcBef>
            </a:pPr>
            <a:r>
              <a:rPr lang="en-US" sz="3600" b="1" kern="100" dirty="0">
                <a:effectLst/>
                <a:ea typeface="Calibri" panose="020F0502020204030204" pitchFamily="34" charset="0"/>
                <a:cs typeface="Times New Roman" panose="02020603050405020304" pitchFamily="18" charset="0"/>
              </a:rPr>
              <a:t>Structure Narratives (tutorial)</a:t>
            </a:r>
          </a:p>
          <a:p>
            <a:pPr>
              <a:spcBef>
                <a:spcPts val="0"/>
              </a:spcBef>
            </a:pPr>
            <a:r>
              <a:rPr lang="en-US" sz="3600" kern="100" dirty="0">
                <a:effectLst/>
                <a:ea typeface="Calibri" panose="020F0502020204030204" pitchFamily="34" charset="0"/>
                <a:cs typeface="Times New Roman" panose="02020603050405020304" pitchFamily="18" charset="0"/>
              </a:rPr>
              <a:t>Visualize Data (interactive)</a:t>
            </a:r>
          </a:p>
          <a:p>
            <a:pPr marL="0" indent="0">
              <a:buNone/>
            </a:pPr>
            <a:endParaRPr lang="en-US" b="1" dirty="0"/>
          </a:p>
        </p:txBody>
      </p:sp>
    </p:spTree>
    <p:extLst>
      <p:ext uri="{BB962C8B-B14F-4D97-AF65-F5344CB8AC3E}">
        <p14:creationId xmlns:p14="http://schemas.microsoft.com/office/powerpoint/2010/main" val="237890475"/>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09C2C-7D4D-4892-A9E4-B178527FAEBF}"/>
              </a:ext>
            </a:extLst>
          </p:cNvPr>
          <p:cNvSpPr>
            <a:spLocks noGrp="1"/>
          </p:cNvSpPr>
          <p:nvPr>
            <p:ph type="title"/>
          </p:nvPr>
        </p:nvSpPr>
        <p:spPr>
          <a:xfrm>
            <a:off x="761803" y="350196"/>
            <a:ext cx="4646904" cy="1624520"/>
          </a:xfrm>
        </p:spPr>
        <p:txBody>
          <a:bodyPr anchor="ctr">
            <a:normAutofit/>
          </a:bodyPr>
          <a:lstStyle/>
          <a:p>
            <a:r>
              <a:rPr lang="en-US" sz="4800" dirty="0">
                <a:solidFill>
                  <a:schemeClr val="accent2">
                    <a:lumMod val="75000"/>
                  </a:schemeClr>
                </a:solidFill>
                <a:latin typeface="Arial Rounded MT Bold" panose="020F0704030504030204" pitchFamily="34" charset="77"/>
              </a:rPr>
              <a:t>Reach Audiences</a:t>
            </a:r>
          </a:p>
        </p:txBody>
      </p:sp>
      <p:sp>
        <p:nvSpPr>
          <p:cNvPr id="3" name="Content Placeholder 2">
            <a:extLst>
              <a:ext uri="{FF2B5EF4-FFF2-40B4-BE49-F238E27FC236}">
                <a16:creationId xmlns:a16="http://schemas.microsoft.com/office/drawing/2014/main" id="{B500D432-5712-5981-0DDC-52F6E72BBB29}"/>
              </a:ext>
            </a:extLst>
          </p:cNvPr>
          <p:cNvSpPr>
            <a:spLocks noGrp="1"/>
          </p:cNvSpPr>
          <p:nvPr>
            <p:ph idx="1"/>
          </p:nvPr>
        </p:nvSpPr>
        <p:spPr>
          <a:xfrm>
            <a:off x="761802" y="2743201"/>
            <a:ext cx="4646905" cy="2808514"/>
          </a:xfrm>
        </p:spPr>
        <p:txBody>
          <a:bodyPr anchor="ctr">
            <a:normAutofit/>
          </a:bodyPr>
          <a:lstStyle/>
          <a:p>
            <a:r>
              <a:rPr lang="en-US" sz="4000" dirty="0"/>
              <a:t>Knowledge</a:t>
            </a:r>
          </a:p>
          <a:p>
            <a:r>
              <a:rPr lang="en-US" sz="4000" dirty="0"/>
              <a:t>Demographics</a:t>
            </a:r>
          </a:p>
          <a:p>
            <a:r>
              <a:rPr lang="en-US" sz="4000" dirty="0">
                <a:solidFill>
                  <a:schemeClr val="accent2">
                    <a:lumMod val="75000"/>
                  </a:schemeClr>
                </a:solidFill>
              </a:rPr>
              <a:t>Attitudes</a:t>
            </a:r>
          </a:p>
        </p:txBody>
      </p:sp>
      <p:pic>
        <p:nvPicPr>
          <p:cNvPr id="5" name="Picture 4" descr="Large skydiving group mid-air">
            <a:extLst>
              <a:ext uri="{FF2B5EF4-FFF2-40B4-BE49-F238E27FC236}">
                <a16:creationId xmlns:a16="http://schemas.microsoft.com/office/drawing/2014/main" id="{FCA009C1-4B5D-0BB1-7A67-3E168763FD61}"/>
              </a:ext>
            </a:extLst>
          </p:cNvPr>
          <p:cNvPicPr>
            <a:picLocks noChangeAspect="1"/>
          </p:cNvPicPr>
          <p:nvPr/>
        </p:nvPicPr>
        <p:blipFill rotWithShape="1">
          <a:blip r:embed="rId2"/>
          <a:srcRect l="20995" r="19827"/>
          <a:stretch/>
        </p:blipFill>
        <p:spPr>
          <a:xfrm>
            <a:off x="6096000" y="1"/>
            <a:ext cx="6102825" cy="6858000"/>
          </a:xfrm>
          <a:prstGeom prst="rect">
            <a:avLst/>
          </a:prstGeom>
        </p:spPr>
      </p:pic>
    </p:spTree>
    <p:extLst>
      <p:ext uri="{BB962C8B-B14F-4D97-AF65-F5344CB8AC3E}">
        <p14:creationId xmlns:p14="http://schemas.microsoft.com/office/powerpoint/2010/main" val="2704434376"/>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A64CE-F5A9-594F-7C99-3E3751636ADC}"/>
              </a:ext>
            </a:extLst>
          </p:cNvPr>
          <p:cNvSpPr>
            <a:spLocks noGrp="1"/>
          </p:cNvSpPr>
          <p:nvPr>
            <p:ph type="title"/>
          </p:nvPr>
        </p:nvSpPr>
        <p:spPr>
          <a:xfrm>
            <a:off x="841248" y="334644"/>
            <a:ext cx="10509504" cy="851607"/>
          </a:xfrm>
        </p:spPr>
        <p:txBody>
          <a:bodyPr vert="horz" lIns="91440" tIns="45720" rIns="91440" bIns="45720" rtlCol="0" anchor="ctr">
            <a:normAutofit/>
          </a:bodyPr>
          <a:lstStyle/>
          <a:p>
            <a:r>
              <a:rPr lang="en-US" kern="1200" dirty="0">
                <a:solidFill>
                  <a:schemeClr val="accent2">
                    <a:lumMod val="75000"/>
                  </a:schemeClr>
                </a:solidFill>
                <a:latin typeface="Arial Rounded MT Bold" panose="020F0704030504030204" pitchFamily="34" charset="77"/>
              </a:rPr>
              <a:t>Quick Guide to Audience Attitudes</a:t>
            </a:r>
          </a:p>
        </p:txBody>
      </p:sp>
      <p:graphicFrame>
        <p:nvGraphicFramePr>
          <p:cNvPr id="4" name="Content Placeholder 3">
            <a:extLst>
              <a:ext uri="{FF2B5EF4-FFF2-40B4-BE49-F238E27FC236}">
                <a16:creationId xmlns:a16="http://schemas.microsoft.com/office/drawing/2014/main" id="{CCEFB1D1-4ADA-FA2E-1744-536673D8A7FA}"/>
              </a:ext>
            </a:extLst>
          </p:cNvPr>
          <p:cNvGraphicFramePr>
            <a:graphicFrameLocks noGrp="1"/>
          </p:cNvGraphicFramePr>
          <p:nvPr>
            <p:ph idx="1"/>
          </p:nvPr>
        </p:nvGraphicFramePr>
        <p:xfrm>
          <a:off x="643466" y="1186251"/>
          <a:ext cx="10905068" cy="4956125"/>
        </p:xfrm>
        <a:graphic>
          <a:graphicData uri="http://schemas.openxmlformats.org/drawingml/2006/table">
            <a:tbl>
              <a:tblPr firstRow="1" firstCol="1" bandRow="1"/>
              <a:tblGrid>
                <a:gridCol w="1650730">
                  <a:extLst>
                    <a:ext uri="{9D8B030D-6E8A-4147-A177-3AD203B41FA5}">
                      <a16:colId xmlns:a16="http://schemas.microsoft.com/office/drawing/2014/main" val="1493059237"/>
                    </a:ext>
                  </a:extLst>
                </a:gridCol>
                <a:gridCol w="1858059">
                  <a:extLst>
                    <a:ext uri="{9D8B030D-6E8A-4147-A177-3AD203B41FA5}">
                      <a16:colId xmlns:a16="http://schemas.microsoft.com/office/drawing/2014/main" val="3811131868"/>
                    </a:ext>
                  </a:extLst>
                </a:gridCol>
                <a:gridCol w="1804643">
                  <a:extLst>
                    <a:ext uri="{9D8B030D-6E8A-4147-A177-3AD203B41FA5}">
                      <a16:colId xmlns:a16="http://schemas.microsoft.com/office/drawing/2014/main" val="1232317849"/>
                    </a:ext>
                  </a:extLst>
                </a:gridCol>
                <a:gridCol w="5591636">
                  <a:extLst>
                    <a:ext uri="{9D8B030D-6E8A-4147-A177-3AD203B41FA5}">
                      <a16:colId xmlns:a16="http://schemas.microsoft.com/office/drawing/2014/main" val="3764083905"/>
                    </a:ext>
                  </a:extLst>
                </a:gridCol>
              </a:tblGrid>
              <a:tr h="267525">
                <a:tc>
                  <a:txBody>
                    <a:bodyPr/>
                    <a:lstStyle/>
                    <a:p>
                      <a:pPr marL="0" marR="0" algn="l" fontAlgn="t">
                        <a:spcBef>
                          <a:spcPts val="0"/>
                        </a:spcBef>
                        <a:spcAft>
                          <a:spcPts val="0"/>
                        </a:spcAft>
                      </a:pPr>
                      <a:r>
                        <a:rPr lang="en-US" sz="1600" b="1" i="0" u="none" strike="noStrike" dirty="0">
                          <a:solidFill>
                            <a:srgbClr val="222222"/>
                          </a:solidFill>
                          <a:effectLst/>
                          <a:latin typeface="+mn-lt"/>
                          <a:ea typeface="Arial" panose="020B0604020202020204" pitchFamily="34" charset="0"/>
                          <a:cs typeface="Times New Roman" panose="02020603050405020304" pitchFamily="18" charset="0"/>
                        </a:rPr>
                        <a:t>Attitude</a:t>
                      </a:r>
                      <a:endParaRPr lang="en-US" sz="2400" b="0" i="0" u="none" strike="noStrike" dirty="0">
                        <a:effectLst/>
                        <a:latin typeface="+mn-lt"/>
                      </a:endParaRPr>
                    </a:p>
                  </a:txBody>
                  <a:tcPr marL="80124" marR="80124" marT="111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spcBef>
                          <a:spcPts val="0"/>
                        </a:spcBef>
                        <a:spcAft>
                          <a:spcPts val="0"/>
                        </a:spcAft>
                      </a:pPr>
                      <a:r>
                        <a:rPr lang="en-US" sz="1600" b="1" i="0" u="none" strike="noStrike">
                          <a:solidFill>
                            <a:srgbClr val="222222"/>
                          </a:solidFill>
                          <a:effectLst/>
                          <a:latin typeface="+mn-lt"/>
                          <a:ea typeface="Arial" panose="020B0604020202020204" pitchFamily="34" charset="0"/>
                          <a:cs typeface="Times New Roman" panose="02020603050405020304" pitchFamily="18" charset="0"/>
                        </a:rPr>
                        <a:t>Shared reality?</a:t>
                      </a:r>
                      <a:endParaRPr lang="en-US" sz="2400" b="0" i="0" u="none" strike="noStrike">
                        <a:effectLst/>
                        <a:latin typeface="+mn-lt"/>
                      </a:endParaRPr>
                    </a:p>
                  </a:txBody>
                  <a:tcPr marL="80124" marR="80124" marT="111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spcBef>
                          <a:spcPts val="0"/>
                        </a:spcBef>
                        <a:spcAft>
                          <a:spcPts val="0"/>
                        </a:spcAft>
                      </a:pPr>
                      <a:r>
                        <a:rPr lang="en-US" sz="1600" b="1" i="0" u="none" strike="noStrike">
                          <a:solidFill>
                            <a:srgbClr val="222222"/>
                          </a:solidFill>
                          <a:effectLst/>
                          <a:latin typeface="+mn-lt"/>
                          <a:ea typeface="Arial" panose="020B0604020202020204" pitchFamily="34" charset="0"/>
                          <a:cs typeface="Times New Roman" panose="02020603050405020304" pitchFamily="18" charset="0"/>
                        </a:rPr>
                        <a:t>Tone</a:t>
                      </a:r>
                      <a:endParaRPr lang="en-US" sz="2400" b="0" i="0" u="none" strike="noStrike">
                        <a:effectLst/>
                        <a:latin typeface="+mn-lt"/>
                      </a:endParaRPr>
                    </a:p>
                  </a:txBody>
                  <a:tcPr marL="80124" marR="80124" marT="111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spcBef>
                          <a:spcPts val="0"/>
                        </a:spcBef>
                        <a:spcAft>
                          <a:spcPts val="0"/>
                        </a:spcAft>
                      </a:pPr>
                      <a:r>
                        <a:rPr lang="en-US" sz="1600" b="1" i="0" u="none" strike="noStrike">
                          <a:solidFill>
                            <a:srgbClr val="222222"/>
                          </a:solidFill>
                          <a:effectLst/>
                          <a:latin typeface="+mn-lt"/>
                          <a:ea typeface="Arial" panose="020B0604020202020204" pitchFamily="34" charset="0"/>
                          <a:cs typeface="Times New Roman" panose="02020603050405020304" pitchFamily="18" charset="0"/>
                        </a:rPr>
                        <a:t>Tactics</a:t>
                      </a:r>
                      <a:endParaRPr lang="en-US" sz="2400" b="0" i="0" u="none" strike="noStrike">
                        <a:effectLst/>
                        <a:latin typeface="+mn-lt"/>
                      </a:endParaRPr>
                    </a:p>
                  </a:txBody>
                  <a:tcPr marL="80124" marR="80124" marT="111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01924359"/>
                  </a:ext>
                </a:extLst>
              </a:tr>
              <a:tr h="694853">
                <a:tc>
                  <a:txBody>
                    <a:bodyPr/>
                    <a:lstStyle/>
                    <a:p>
                      <a:pPr marL="0" marR="0" algn="l" fontAlgn="t">
                        <a:spcBef>
                          <a:spcPts val="0"/>
                        </a:spcBef>
                        <a:spcAft>
                          <a:spcPts val="0"/>
                        </a:spcAft>
                      </a:pPr>
                      <a:r>
                        <a:rPr lang="en-US" sz="1600" b="1" i="0" u="none" strike="noStrike">
                          <a:solidFill>
                            <a:srgbClr val="222222"/>
                          </a:solidFill>
                          <a:effectLst/>
                          <a:latin typeface="+mn-lt"/>
                          <a:ea typeface="Arial" panose="020B0604020202020204" pitchFamily="34" charset="0"/>
                          <a:cs typeface="Times New Roman" panose="02020603050405020304" pitchFamily="18" charset="0"/>
                        </a:rPr>
                        <a:t>Positive</a:t>
                      </a:r>
                      <a:endParaRPr lang="en-US" sz="2400" b="1" i="0" u="none" strike="noStrike">
                        <a:effectLst/>
                        <a:latin typeface="+mn-lt"/>
                      </a:endParaRPr>
                    </a:p>
                  </a:txBody>
                  <a:tcPr marL="80124" marR="80124" marT="111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4">
                  <a:txBody>
                    <a:bodyPr/>
                    <a:lstStyle/>
                    <a:p>
                      <a:pPr marL="0" marR="0" algn="l" fontAlgn="t">
                        <a:spcBef>
                          <a:spcPts val="0"/>
                        </a:spcBef>
                        <a:spcAft>
                          <a:spcPts val="0"/>
                        </a:spcAft>
                      </a:pPr>
                      <a:r>
                        <a:rPr lang="en-US" sz="1600" b="0" i="0" u="none" strike="noStrike" dirty="0">
                          <a:solidFill>
                            <a:srgbClr val="222222"/>
                          </a:solidFill>
                          <a:effectLst/>
                          <a:latin typeface="+mn-lt"/>
                          <a:ea typeface="Arial" panose="020B0604020202020204" pitchFamily="34" charset="0"/>
                          <a:cs typeface="Times New Roman" panose="02020603050405020304" pitchFamily="18" charset="0"/>
                        </a:rPr>
                        <a:t> </a:t>
                      </a:r>
                      <a:endParaRPr lang="en-US" sz="2400" b="0" i="0" u="none" strike="noStrike" dirty="0">
                        <a:effectLst/>
                        <a:latin typeface="+mn-lt"/>
                      </a:endParaRPr>
                    </a:p>
                    <a:p>
                      <a:pPr marL="0" marR="0" algn="l" fontAlgn="t">
                        <a:spcBef>
                          <a:spcPts val="0"/>
                        </a:spcBef>
                        <a:spcAft>
                          <a:spcPts val="0"/>
                        </a:spcAft>
                      </a:pPr>
                      <a:r>
                        <a:rPr lang="en-US" sz="1600" b="0" i="0" u="none" strike="noStrike" dirty="0">
                          <a:solidFill>
                            <a:srgbClr val="222222"/>
                          </a:solidFill>
                          <a:effectLst/>
                          <a:latin typeface="+mn-lt"/>
                          <a:ea typeface="Arial" panose="020B0604020202020204" pitchFamily="34" charset="0"/>
                          <a:cs typeface="Times New Roman" panose="02020603050405020304" pitchFamily="18" charset="0"/>
                        </a:rPr>
                        <a:t> </a:t>
                      </a:r>
                      <a:endParaRPr lang="en-US" sz="2400" b="0" i="0" u="none" strike="noStrike" dirty="0">
                        <a:effectLst/>
                        <a:latin typeface="+mn-lt"/>
                      </a:endParaRPr>
                    </a:p>
                    <a:p>
                      <a:pPr marL="0" marR="0" algn="l" fontAlgn="t">
                        <a:spcBef>
                          <a:spcPts val="0"/>
                        </a:spcBef>
                        <a:spcAft>
                          <a:spcPts val="0"/>
                        </a:spcAft>
                      </a:pPr>
                      <a:r>
                        <a:rPr lang="en-US" sz="1600" b="0" i="0" u="none" strike="noStrike" dirty="0">
                          <a:solidFill>
                            <a:srgbClr val="222222"/>
                          </a:solidFill>
                          <a:effectLst/>
                          <a:latin typeface="+mn-lt"/>
                          <a:ea typeface="Arial" panose="020B0604020202020204" pitchFamily="34" charset="0"/>
                          <a:cs typeface="Times New Roman" panose="02020603050405020304" pitchFamily="18" charset="0"/>
                        </a:rPr>
                        <a:t> </a:t>
                      </a:r>
                      <a:endParaRPr lang="en-US" sz="2400" b="0" i="0" u="none" strike="noStrike" dirty="0">
                        <a:effectLst/>
                        <a:latin typeface="+mn-lt"/>
                      </a:endParaRPr>
                    </a:p>
                    <a:p>
                      <a:pPr marL="0" marR="0" algn="l" fontAlgn="t">
                        <a:spcBef>
                          <a:spcPts val="0"/>
                        </a:spcBef>
                        <a:spcAft>
                          <a:spcPts val="0"/>
                        </a:spcAft>
                      </a:pPr>
                      <a:r>
                        <a:rPr lang="en-US" sz="1600" b="0" i="0" u="none" strike="noStrike" dirty="0">
                          <a:solidFill>
                            <a:srgbClr val="222222"/>
                          </a:solidFill>
                          <a:effectLst/>
                          <a:latin typeface="+mn-lt"/>
                          <a:ea typeface="Arial" panose="020B0604020202020204" pitchFamily="34" charset="0"/>
                          <a:cs typeface="Times New Roman" panose="02020603050405020304" pitchFamily="18" charset="0"/>
                        </a:rPr>
                        <a:t> </a:t>
                      </a:r>
                      <a:endParaRPr lang="en-US" sz="2400" b="0" i="0" u="none" strike="noStrike" dirty="0">
                        <a:effectLst/>
                        <a:latin typeface="+mn-lt"/>
                      </a:endParaRPr>
                    </a:p>
                    <a:p>
                      <a:pPr marL="0" marR="0" algn="l" fontAlgn="t">
                        <a:spcBef>
                          <a:spcPts val="0"/>
                        </a:spcBef>
                        <a:spcAft>
                          <a:spcPts val="0"/>
                        </a:spcAft>
                      </a:pPr>
                      <a:endParaRPr lang="en-US" sz="2400" b="0" i="0" u="none" strike="noStrike" dirty="0">
                        <a:effectLst/>
                        <a:latin typeface="+mn-lt"/>
                      </a:endParaRPr>
                    </a:p>
                  </a:txBody>
                  <a:tcPr marL="106832" marR="106832" marT="53416" marB="534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spcBef>
                          <a:spcPts val="0"/>
                        </a:spcBef>
                        <a:spcAft>
                          <a:spcPts val="0"/>
                        </a:spcAft>
                      </a:pPr>
                      <a:r>
                        <a:rPr lang="en-US" sz="1600" b="0" i="0" u="none" strike="noStrike" dirty="0">
                          <a:solidFill>
                            <a:srgbClr val="222222"/>
                          </a:solidFill>
                          <a:effectLst/>
                          <a:latin typeface="+mn-lt"/>
                          <a:ea typeface="Arial" panose="020B0604020202020204" pitchFamily="34" charset="0"/>
                          <a:cs typeface="Times New Roman" panose="02020603050405020304" pitchFamily="18" charset="0"/>
                        </a:rPr>
                        <a:t>Open</a:t>
                      </a:r>
                      <a:endParaRPr lang="en-US" sz="2400" b="0" i="0" u="none" strike="noStrike" dirty="0">
                        <a:effectLst/>
                        <a:latin typeface="+mn-lt"/>
                      </a:endParaRPr>
                    </a:p>
                  </a:txBody>
                  <a:tcPr marL="80124" marR="80124" marT="111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spcBef>
                          <a:spcPts val="0"/>
                        </a:spcBef>
                        <a:spcAft>
                          <a:spcPts val="0"/>
                        </a:spcAft>
                      </a:pPr>
                      <a:r>
                        <a:rPr lang="en-US" sz="1600" b="0" i="0" u="none" strike="noStrike" dirty="0">
                          <a:solidFill>
                            <a:srgbClr val="222222"/>
                          </a:solidFill>
                          <a:effectLst/>
                          <a:latin typeface="+mn-lt"/>
                          <a:ea typeface="Arial" panose="020B0604020202020204" pitchFamily="34" charset="0"/>
                          <a:cs typeface="Times New Roman" panose="02020603050405020304" pitchFamily="18" charset="0"/>
                        </a:rPr>
                        <a:t>Build trust.</a:t>
                      </a:r>
                      <a:endParaRPr lang="en-US" sz="2400" b="0" i="0" u="none" strike="noStrike" dirty="0">
                        <a:effectLst/>
                        <a:latin typeface="+mn-lt"/>
                      </a:endParaRPr>
                    </a:p>
                    <a:p>
                      <a:pPr marL="0" marR="0" algn="l" fontAlgn="t">
                        <a:spcBef>
                          <a:spcPts val="0"/>
                        </a:spcBef>
                        <a:spcAft>
                          <a:spcPts val="0"/>
                        </a:spcAft>
                      </a:pPr>
                      <a:r>
                        <a:rPr lang="en-US" sz="1600" b="0" i="0" u="none" strike="noStrike" dirty="0">
                          <a:solidFill>
                            <a:srgbClr val="222222"/>
                          </a:solidFill>
                          <a:effectLst/>
                          <a:latin typeface="+mn-lt"/>
                          <a:ea typeface="Arial" panose="020B0604020202020204" pitchFamily="34" charset="0"/>
                          <a:cs typeface="Times New Roman" panose="02020603050405020304" pitchFamily="18" charset="0"/>
                        </a:rPr>
                        <a:t>Don’t take audience sympathy for granted.</a:t>
                      </a:r>
                      <a:endParaRPr lang="en-US" sz="2400" b="0" i="0" u="none" strike="noStrike" dirty="0">
                        <a:effectLst/>
                        <a:latin typeface="+mn-lt"/>
                      </a:endParaRPr>
                    </a:p>
                    <a:p>
                      <a:pPr marL="0" marR="0" algn="l" fontAlgn="t">
                        <a:spcBef>
                          <a:spcPts val="0"/>
                        </a:spcBef>
                        <a:spcAft>
                          <a:spcPts val="0"/>
                        </a:spcAft>
                      </a:pPr>
                      <a:r>
                        <a:rPr lang="en-US" sz="1600" b="0" i="0" u="none" strike="noStrike" dirty="0">
                          <a:solidFill>
                            <a:srgbClr val="222222"/>
                          </a:solidFill>
                          <a:effectLst/>
                          <a:latin typeface="+mn-lt"/>
                          <a:ea typeface="Arial" panose="020B0604020202020204" pitchFamily="34" charset="0"/>
                          <a:cs typeface="Times New Roman" panose="02020603050405020304" pitchFamily="18" charset="0"/>
                        </a:rPr>
                        <a:t>Make the story easy to retell.</a:t>
                      </a:r>
                      <a:endParaRPr lang="en-US" sz="2400" b="0" i="0" u="none" strike="noStrike" dirty="0">
                        <a:effectLst/>
                        <a:latin typeface="+mn-lt"/>
                      </a:endParaRPr>
                    </a:p>
                  </a:txBody>
                  <a:tcPr marL="80124" marR="80124" marT="111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27704941"/>
                  </a:ext>
                </a:extLst>
              </a:tr>
              <a:tr h="908517">
                <a:tc>
                  <a:txBody>
                    <a:bodyPr/>
                    <a:lstStyle/>
                    <a:p>
                      <a:pPr marL="0" marR="0" algn="l" fontAlgn="t">
                        <a:spcBef>
                          <a:spcPts val="0"/>
                        </a:spcBef>
                        <a:spcAft>
                          <a:spcPts val="0"/>
                        </a:spcAft>
                      </a:pPr>
                      <a:r>
                        <a:rPr lang="en-US" sz="1600" b="1" i="0" u="none" strike="noStrike">
                          <a:solidFill>
                            <a:srgbClr val="222222"/>
                          </a:solidFill>
                          <a:effectLst/>
                          <a:latin typeface="+mn-lt"/>
                          <a:ea typeface="Arial" panose="020B0604020202020204" pitchFamily="34" charset="0"/>
                          <a:cs typeface="Times New Roman" panose="02020603050405020304" pitchFamily="18" charset="0"/>
                        </a:rPr>
                        <a:t>Negative</a:t>
                      </a:r>
                      <a:endParaRPr lang="en-US" sz="2400" b="1" i="0" u="none" strike="noStrike">
                        <a:effectLst/>
                        <a:latin typeface="+mn-lt"/>
                      </a:endParaRPr>
                    </a:p>
                  </a:txBody>
                  <a:tcPr marL="80124" marR="80124" marT="111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US"/>
                    </a:p>
                  </a:txBody>
                  <a:tcPr/>
                </a:tc>
                <a:tc>
                  <a:txBody>
                    <a:bodyPr/>
                    <a:lstStyle/>
                    <a:p>
                      <a:pPr marL="0" marR="0" algn="l" fontAlgn="t">
                        <a:spcBef>
                          <a:spcPts val="0"/>
                        </a:spcBef>
                        <a:spcAft>
                          <a:spcPts val="0"/>
                        </a:spcAft>
                      </a:pPr>
                      <a:r>
                        <a:rPr lang="en-US" sz="1600" b="0" i="0" u="none" strike="noStrike">
                          <a:solidFill>
                            <a:srgbClr val="222222"/>
                          </a:solidFill>
                          <a:effectLst/>
                          <a:latin typeface="+mn-lt"/>
                          <a:ea typeface="Arial" panose="020B0604020202020204" pitchFamily="34" charset="0"/>
                          <a:cs typeface="Times New Roman" panose="02020603050405020304" pitchFamily="18" charset="0"/>
                        </a:rPr>
                        <a:t>Calm</a:t>
                      </a:r>
                      <a:endParaRPr lang="en-US" sz="2400" b="0" i="0" u="none" strike="noStrike">
                        <a:effectLst/>
                        <a:latin typeface="+mn-lt"/>
                      </a:endParaRPr>
                    </a:p>
                  </a:txBody>
                  <a:tcPr marL="80124" marR="80124" marT="111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spcBef>
                          <a:spcPts val="0"/>
                        </a:spcBef>
                        <a:spcAft>
                          <a:spcPts val="0"/>
                        </a:spcAft>
                      </a:pPr>
                      <a:r>
                        <a:rPr lang="en-US" sz="1600" b="0" i="0" u="none" strike="noStrike">
                          <a:solidFill>
                            <a:srgbClr val="222222"/>
                          </a:solidFill>
                          <a:effectLst/>
                          <a:latin typeface="+mn-lt"/>
                          <a:ea typeface="Arial" panose="020B0604020202020204" pitchFamily="34" charset="0"/>
                          <a:cs typeface="Times New Roman" panose="02020603050405020304" pitchFamily="18" charset="0"/>
                        </a:rPr>
                        <a:t>Focus on persuasion.</a:t>
                      </a:r>
                      <a:endParaRPr lang="en-US" sz="2400" b="0" i="0" u="none" strike="noStrike">
                        <a:effectLst/>
                        <a:latin typeface="+mn-lt"/>
                      </a:endParaRPr>
                    </a:p>
                    <a:p>
                      <a:pPr marL="0" marR="0" algn="l" fontAlgn="t">
                        <a:spcBef>
                          <a:spcPts val="0"/>
                        </a:spcBef>
                        <a:spcAft>
                          <a:spcPts val="0"/>
                        </a:spcAft>
                      </a:pPr>
                      <a:r>
                        <a:rPr lang="en-US" sz="1600" b="0" i="0" u="none" strike="noStrike">
                          <a:solidFill>
                            <a:srgbClr val="222222"/>
                          </a:solidFill>
                          <a:effectLst/>
                          <a:latin typeface="+mn-lt"/>
                          <a:ea typeface="Arial" panose="020B0604020202020204" pitchFamily="34" charset="0"/>
                          <a:cs typeface="Times New Roman" panose="02020603050405020304" pitchFamily="18" charset="0"/>
                        </a:rPr>
                        <a:t>Restate concerns in positive terms to build common ground.</a:t>
                      </a:r>
                      <a:endParaRPr lang="en-US" sz="2400" b="0" i="0" u="none" strike="noStrike">
                        <a:effectLst/>
                        <a:latin typeface="+mn-lt"/>
                      </a:endParaRPr>
                    </a:p>
                    <a:p>
                      <a:pPr marL="0" marR="0" algn="l" fontAlgn="t">
                        <a:spcBef>
                          <a:spcPts val="0"/>
                        </a:spcBef>
                        <a:spcAft>
                          <a:spcPts val="0"/>
                        </a:spcAft>
                      </a:pPr>
                      <a:r>
                        <a:rPr lang="en-US" sz="1600" b="0" i="0" u="none" strike="noStrike">
                          <a:solidFill>
                            <a:srgbClr val="222222"/>
                          </a:solidFill>
                          <a:effectLst/>
                          <a:latin typeface="+mn-lt"/>
                          <a:ea typeface="Arial" panose="020B0604020202020204" pitchFamily="34" charset="0"/>
                          <a:cs typeface="Times New Roman" panose="02020603050405020304" pitchFamily="18" charset="0"/>
                        </a:rPr>
                        <a:t>Find compromises, even if disagreements continue.</a:t>
                      </a:r>
                      <a:endParaRPr lang="en-US" sz="2400" b="0" i="0" u="none" strike="noStrike">
                        <a:effectLst/>
                        <a:latin typeface="+mn-lt"/>
                      </a:endParaRPr>
                    </a:p>
                    <a:p>
                      <a:pPr marL="0" marR="0" algn="l" fontAlgn="t">
                        <a:spcBef>
                          <a:spcPts val="0"/>
                        </a:spcBef>
                        <a:spcAft>
                          <a:spcPts val="0"/>
                        </a:spcAft>
                      </a:pPr>
                      <a:r>
                        <a:rPr lang="en-US" sz="1600" b="0" i="0" u="none" strike="noStrike">
                          <a:solidFill>
                            <a:srgbClr val="222222"/>
                          </a:solidFill>
                          <a:effectLst/>
                          <a:latin typeface="+mn-lt"/>
                          <a:ea typeface="Arial" panose="020B0604020202020204" pitchFamily="34" charset="0"/>
                          <a:cs typeface="Times New Roman" panose="02020603050405020304" pitchFamily="18" charset="0"/>
                        </a:rPr>
                        <a:t>Slow down to de-escalate conflict.</a:t>
                      </a:r>
                      <a:endParaRPr lang="en-US" sz="2400" b="0" i="0" u="none" strike="noStrike">
                        <a:effectLst/>
                        <a:latin typeface="+mn-lt"/>
                      </a:endParaRPr>
                    </a:p>
                  </a:txBody>
                  <a:tcPr marL="80124" marR="80124" marT="111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88649790"/>
                  </a:ext>
                </a:extLst>
              </a:tr>
              <a:tr h="481189">
                <a:tc>
                  <a:txBody>
                    <a:bodyPr/>
                    <a:lstStyle/>
                    <a:p>
                      <a:pPr marL="0" marR="0" algn="l" fontAlgn="t">
                        <a:spcBef>
                          <a:spcPts val="0"/>
                        </a:spcBef>
                        <a:spcAft>
                          <a:spcPts val="0"/>
                        </a:spcAft>
                      </a:pPr>
                      <a:r>
                        <a:rPr lang="en-US" sz="1600" b="1" i="0" u="none" strike="noStrike">
                          <a:solidFill>
                            <a:srgbClr val="222222"/>
                          </a:solidFill>
                          <a:effectLst/>
                          <a:latin typeface="+mn-lt"/>
                          <a:ea typeface="Arial" panose="020B0604020202020204" pitchFamily="34" charset="0"/>
                          <a:cs typeface="Times New Roman" panose="02020603050405020304" pitchFamily="18" charset="0"/>
                        </a:rPr>
                        <a:t>Mixed</a:t>
                      </a:r>
                      <a:endParaRPr lang="en-US" sz="2400" b="1" i="0" u="none" strike="noStrike">
                        <a:effectLst/>
                        <a:latin typeface="+mn-lt"/>
                      </a:endParaRPr>
                    </a:p>
                  </a:txBody>
                  <a:tcPr marL="80124" marR="80124" marT="111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US"/>
                    </a:p>
                  </a:txBody>
                  <a:tcPr/>
                </a:tc>
                <a:tc>
                  <a:txBody>
                    <a:bodyPr/>
                    <a:lstStyle/>
                    <a:p>
                      <a:pPr marL="0" marR="0" algn="l" fontAlgn="t">
                        <a:spcBef>
                          <a:spcPts val="0"/>
                        </a:spcBef>
                        <a:spcAft>
                          <a:spcPts val="0"/>
                        </a:spcAft>
                      </a:pPr>
                      <a:r>
                        <a:rPr lang="en-US" sz="1600" b="0" i="0" u="none" strike="noStrike">
                          <a:solidFill>
                            <a:srgbClr val="222222"/>
                          </a:solidFill>
                          <a:effectLst/>
                          <a:latin typeface="+mn-lt"/>
                          <a:ea typeface="Arial" panose="020B0604020202020204" pitchFamily="34" charset="0"/>
                          <a:cs typeface="Times New Roman" panose="02020603050405020304" pitchFamily="18" charset="0"/>
                        </a:rPr>
                        <a:t>Open and calm</a:t>
                      </a:r>
                      <a:endParaRPr lang="en-US" sz="2400" b="0" i="0" u="none" strike="noStrike">
                        <a:effectLst/>
                        <a:latin typeface="+mn-lt"/>
                      </a:endParaRPr>
                    </a:p>
                  </a:txBody>
                  <a:tcPr marL="80124" marR="80124" marT="111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spcBef>
                          <a:spcPts val="0"/>
                        </a:spcBef>
                        <a:spcAft>
                          <a:spcPts val="0"/>
                        </a:spcAft>
                      </a:pPr>
                      <a:r>
                        <a:rPr lang="en-US" sz="1600" b="0" i="0" u="none" strike="noStrike">
                          <a:solidFill>
                            <a:srgbClr val="222222"/>
                          </a:solidFill>
                          <a:effectLst/>
                          <a:latin typeface="+mn-lt"/>
                          <a:ea typeface="Arial" panose="020B0604020202020204" pitchFamily="34" charset="0"/>
                          <a:cs typeface="Times New Roman" panose="02020603050405020304" pitchFamily="18" charset="0"/>
                        </a:rPr>
                        <a:t>If some are persuaded, consider the story they need to tell about why.</a:t>
                      </a:r>
                      <a:endParaRPr lang="en-US" sz="2400" b="0" i="0" u="none" strike="noStrike">
                        <a:effectLst/>
                        <a:latin typeface="+mn-lt"/>
                      </a:endParaRPr>
                    </a:p>
                    <a:p>
                      <a:pPr marL="0" marR="0" algn="l" fontAlgn="t">
                        <a:spcBef>
                          <a:spcPts val="0"/>
                        </a:spcBef>
                        <a:spcAft>
                          <a:spcPts val="0"/>
                        </a:spcAft>
                      </a:pPr>
                      <a:r>
                        <a:rPr lang="en-US" sz="1600" b="0" i="0" u="none" strike="noStrike">
                          <a:solidFill>
                            <a:srgbClr val="222222"/>
                          </a:solidFill>
                          <a:effectLst/>
                          <a:latin typeface="+mn-lt"/>
                          <a:ea typeface="Arial" panose="020B0604020202020204" pitchFamily="34" charset="0"/>
                          <a:cs typeface="Times New Roman" panose="02020603050405020304" pitchFamily="18" charset="0"/>
                        </a:rPr>
                        <a:t> </a:t>
                      </a:r>
                      <a:endParaRPr lang="en-US" sz="2400" b="0" i="0" u="none" strike="noStrike">
                        <a:effectLst/>
                        <a:latin typeface="+mn-lt"/>
                      </a:endParaRPr>
                    </a:p>
                  </a:txBody>
                  <a:tcPr marL="80124" marR="80124" marT="111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47766438"/>
                  </a:ext>
                </a:extLst>
              </a:tr>
              <a:tr h="908517">
                <a:tc>
                  <a:txBody>
                    <a:bodyPr/>
                    <a:lstStyle/>
                    <a:p>
                      <a:pPr marL="0" marR="0" algn="l" fontAlgn="t">
                        <a:spcBef>
                          <a:spcPts val="0"/>
                        </a:spcBef>
                        <a:spcAft>
                          <a:spcPts val="0"/>
                        </a:spcAft>
                      </a:pPr>
                      <a:r>
                        <a:rPr lang="en-US" sz="1400" b="1" i="0" u="none" strike="noStrike" dirty="0">
                          <a:solidFill>
                            <a:srgbClr val="222222"/>
                          </a:solidFill>
                          <a:effectLst/>
                          <a:latin typeface="+mn-lt"/>
                          <a:ea typeface="Arial" panose="020B0604020202020204" pitchFamily="34" charset="0"/>
                          <a:cs typeface="Times New Roman" panose="02020603050405020304" pitchFamily="18" charset="0"/>
                        </a:rPr>
                        <a:t>Indifferent</a:t>
                      </a:r>
                      <a:endParaRPr lang="en-US" sz="2400" b="1" i="0" u="none" strike="noStrike" dirty="0">
                        <a:effectLst/>
                        <a:latin typeface="+mn-lt"/>
                      </a:endParaRPr>
                    </a:p>
                  </a:txBody>
                  <a:tcPr marL="80124" marR="80124" marT="111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US"/>
                    </a:p>
                  </a:txBody>
                  <a:tcPr/>
                </a:tc>
                <a:tc>
                  <a:txBody>
                    <a:bodyPr/>
                    <a:lstStyle/>
                    <a:p>
                      <a:pPr marL="0" marR="0" algn="l" fontAlgn="t">
                        <a:spcBef>
                          <a:spcPts val="0"/>
                        </a:spcBef>
                        <a:spcAft>
                          <a:spcPts val="0"/>
                        </a:spcAft>
                      </a:pPr>
                      <a:r>
                        <a:rPr lang="en-US" sz="1400" b="0" i="0" u="none" strike="noStrike">
                          <a:solidFill>
                            <a:srgbClr val="222222"/>
                          </a:solidFill>
                          <a:effectLst/>
                          <a:latin typeface="+mn-lt"/>
                          <a:ea typeface="Arial" panose="020B0604020202020204" pitchFamily="34" charset="0"/>
                          <a:cs typeface="Times New Roman" panose="02020603050405020304" pitchFamily="18" charset="0"/>
                        </a:rPr>
                        <a:t>Curious</a:t>
                      </a:r>
                      <a:endParaRPr lang="en-US" sz="2400" b="0" i="0" u="none" strike="noStrike">
                        <a:effectLst/>
                        <a:latin typeface="+mn-lt"/>
                      </a:endParaRPr>
                    </a:p>
                  </a:txBody>
                  <a:tcPr marL="80124" marR="80124" marT="111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spcBef>
                          <a:spcPts val="0"/>
                        </a:spcBef>
                        <a:spcAft>
                          <a:spcPts val="0"/>
                        </a:spcAft>
                      </a:pPr>
                      <a:r>
                        <a:rPr lang="en-US" sz="1600" b="0" i="0" u="none" strike="noStrike" dirty="0">
                          <a:solidFill>
                            <a:srgbClr val="222222"/>
                          </a:solidFill>
                          <a:effectLst/>
                          <a:latin typeface="+mn-lt"/>
                          <a:ea typeface="Arial" panose="020B0604020202020204" pitchFamily="34" charset="0"/>
                          <a:cs typeface="Times New Roman" panose="02020603050405020304" pitchFamily="18" charset="0"/>
                        </a:rPr>
                        <a:t>Start with why it matters for these specific people.</a:t>
                      </a:r>
                      <a:endParaRPr lang="en-US" sz="2400" b="0" i="0" u="none" strike="noStrike" dirty="0">
                        <a:effectLst/>
                        <a:latin typeface="+mn-lt"/>
                      </a:endParaRPr>
                    </a:p>
                    <a:p>
                      <a:pPr marL="0" marR="0" algn="l" fontAlgn="t">
                        <a:spcBef>
                          <a:spcPts val="0"/>
                        </a:spcBef>
                        <a:spcAft>
                          <a:spcPts val="0"/>
                        </a:spcAft>
                      </a:pPr>
                      <a:r>
                        <a:rPr lang="en-US" sz="1600" b="0" i="0" u="none" strike="noStrike" dirty="0">
                          <a:solidFill>
                            <a:srgbClr val="222222"/>
                          </a:solidFill>
                          <a:effectLst/>
                          <a:latin typeface="+mn-lt"/>
                          <a:ea typeface="Arial" panose="020B0604020202020204" pitchFamily="34" charset="0"/>
                          <a:cs typeface="Times New Roman" panose="02020603050405020304" pitchFamily="18" charset="0"/>
                        </a:rPr>
                        <a:t>Model the interest that you hope to instill.</a:t>
                      </a:r>
                      <a:endParaRPr lang="en-US" sz="2400" b="0" i="0" u="none" strike="noStrike" dirty="0">
                        <a:effectLst/>
                        <a:latin typeface="+mn-lt"/>
                      </a:endParaRPr>
                    </a:p>
                    <a:p>
                      <a:pPr marL="0" marR="0" algn="l" fontAlgn="t">
                        <a:spcBef>
                          <a:spcPts val="0"/>
                        </a:spcBef>
                        <a:spcAft>
                          <a:spcPts val="0"/>
                        </a:spcAft>
                      </a:pPr>
                      <a:r>
                        <a:rPr lang="en-US" sz="1600" b="0" i="0" u="none" strike="noStrike" dirty="0">
                          <a:solidFill>
                            <a:srgbClr val="222222"/>
                          </a:solidFill>
                          <a:effectLst/>
                          <a:latin typeface="+mn-lt"/>
                          <a:ea typeface="Arial" panose="020B0604020202020204" pitchFamily="34" charset="0"/>
                          <a:cs typeface="Times New Roman" panose="02020603050405020304" pitchFamily="18" charset="0"/>
                        </a:rPr>
                        <a:t>Keep it simple.</a:t>
                      </a:r>
                      <a:endParaRPr lang="en-US" sz="2400" b="0" i="0" u="none" strike="noStrike" dirty="0">
                        <a:effectLst/>
                        <a:latin typeface="+mn-lt"/>
                      </a:endParaRPr>
                    </a:p>
                    <a:p>
                      <a:pPr marL="0" marR="0" algn="l" fontAlgn="t">
                        <a:spcBef>
                          <a:spcPts val="0"/>
                        </a:spcBef>
                        <a:spcAft>
                          <a:spcPts val="0"/>
                        </a:spcAft>
                      </a:pPr>
                      <a:r>
                        <a:rPr lang="en-US" sz="1600" b="0" i="0" u="none" strike="noStrike" dirty="0">
                          <a:solidFill>
                            <a:srgbClr val="222222"/>
                          </a:solidFill>
                          <a:effectLst/>
                          <a:latin typeface="+mn-lt"/>
                          <a:ea typeface="Arial" panose="020B0604020202020204" pitchFamily="34" charset="0"/>
                          <a:cs typeface="Times New Roman" panose="02020603050405020304" pitchFamily="18" charset="0"/>
                        </a:rPr>
                        <a:t>Ask questions and wait for responses.</a:t>
                      </a:r>
                      <a:endParaRPr lang="en-US" sz="2400" b="0" i="0" u="none" strike="noStrike" dirty="0">
                        <a:effectLst/>
                        <a:latin typeface="+mn-lt"/>
                      </a:endParaRPr>
                    </a:p>
                  </a:txBody>
                  <a:tcPr marL="80124" marR="80124" marT="111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81410012"/>
                  </a:ext>
                </a:extLst>
              </a:tr>
              <a:tr h="1122181">
                <a:tc>
                  <a:txBody>
                    <a:bodyPr/>
                    <a:lstStyle/>
                    <a:p>
                      <a:pPr marL="0" marR="0" algn="l" fontAlgn="t">
                        <a:spcBef>
                          <a:spcPts val="0"/>
                        </a:spcBef>
                        <a:spcAft>
                          <a:spcPts val="0"/>
                        </a:spcAft>
                      </a:pPr>
                      <a:r>
                        <a:rPr lang="en-US" sz="1600" b="1" i="0" u="none" strike="noStrike" dirty="0">
                          <a:solidFill>
                            <a:srgbClr val="222222"/>
                          </a:solidFill>
                          <a:effectLst/>
                          <a:latin typeface="+mn-lt"/>
                          <a:ea typeface="Arial" panose="020B0604020202020204" pitchFamily="34" charset="0"/>
                          <a:cs typeface="Times New Roman" panose="02020603050405020304" pitchFamily="18" charset="0"/>
                        </a:rPr>
                        <a:t> </a:t>
                      </a:r>
                      <a:endParaRPr lang="en-US" sz="2400" b="1" i="0" u="none" strike="noStrike" dirty="0">
                        <a:effectLst/>
                        <a:latin typeface="+mn-lt"/>
                      </a:endParaRPr>
                    </a:p>
                    <a:p>
                      <a:pPr marL="0" marR="0" algn="l" fontAlgn="t">
                        <a:spcBef>
                          <a:spcPts val="0"/>
                        </a:spcBef>
                        <a:spcAft>
                          <a:spcPts val="0"/>
                        </a:spcAft>
                      </a:pPr>
                      <a:r>
                        <a:rPr lang="en-US" sz="1600" b="1" i="0" u="none" strike="noStrike" dirty="0">
                          <a:solidFill>
                            <a:srgbClr val="222222"/>
                          </a:solidFill>
                          <a:effectLst/>
                          <a:latin typeface="+mn-lt"/>
                          <a:ea typeface="Arial" panose="020B0604020202020204" pitchFamily="34" charset="0"/>
                          <a:cs typeface="Times New Roman" panose="02020603050405020304" pitchFamily="18" charset="0"/>
                        </a:rPr>
                        <a:t>Polarized</a:t>
                      </a:r>
                      <a:endParaRPr lang="en-US" sz="2400" b="1" i="0" u="none" strike="noStrike" dirty="0">
                        <a:effectLst/>
                        <a:latin typeface="+mn-lt"/>
                      </a:endParaRPr>
                    </a:p>
                  </a:txBody>
                  <a:tcPr marL="80124" marR="80124" marT="111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spcBef>
                          <a:spcPts val="0"/>
                        </a:spcBef>
                        <a:spcAft>
                          <a:spcPts val="0"/>
                        </a:spcAft>
                      </a:pPr>
                      <a:r>
                        <a:rPr lang="en-US" sz="1600" b="0" i="0" u="none" strike="noStrike" dirty="0">
                          <a:solidFill>
                            <a:srgbClr val="222222"/>
                          </a:solidFill>
                          <a:effectLst/>
                          <a:latin typeface="+mn-lt"/>
                          <a:ea typeface="Arial" panose="020B0604020202020204" pitchFamily="34" charset="0"/>
                          <a:cs typeface="Times New Roman" panose="02020603050405020304" pitchFamily="18" charset="0"/>
                        </a:rPr>
                        <a:t> </a:t>
                      </a:r>
                      <a:endParaRPr lang="en-US" sz="2400" b="0" i="0" u="none" strike="noStrike" dirty="0">
                        <a:effectLst/>
                        <a:latin typeface="+mn-lt"/>
                      </a:endParaRPr>
                    </a:p>
                    <a:p>
                      <a:pPr marL="0" marR="0" algn="l" fontAlgn="t">
                        <a:spcBef>
                          <a:spcPts val="0"/>
                        </a:spcBef>
                        <a:spcAft>
                          <a:spcPts val="0"/>
                        </a:spcAft>
                      </a:pPr>
                      <a:endParaRPr lang="en-US" sz="2400" b="0" i="0" u="none" strike="noStrike" dirty="0">
                        <a:effectLst/>
                        <a:latin typeface="+mn-lt"/>
                      </a:endParaRPr>
                    </a:p>
                  </a:txBody>
                  <a:tcPr marL="80124" marR="80124" marT="111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spcBef>
                          <a:spcPts val="0"/>
                        </a:spcBef>
                        <a:spcAft>
                          <a:spcPts val="0"/>
                        </a:spcAft>
                      </a:pPr>
                      <a:r>
                        <a:rPr lang="en-US" sz="1600" b="0" i="0" u="none" strike="noStrike">
                          <a:solidFill>
                            <a:srgbClr val="222222"/>
                          </a:solidFill>
                          <a:effectLst/>
                          <a:latin typeface="+mn-lt"/>
                          <a:ea typeface="Arial" panose="020B0604020202020204" pitchFamily="34" charset="0"/>
                          <a:cs typeface="Times New Roman" panose="02020603050405020304" pitchFamily="18" charset="0"/>
                        </a:rPr>
                        <a:t> </a:t>
                      </a:r>
                      <a:endParaRPr lang="en-US" sz="2400" b="0" i="0" u="none" strike="noStrike">
                        <a:effectLst/>
                        <a:latin typeface="+mn-lt"/>
                      </a:endParaRPr>
                    </a:p>
                    <a:p>
                      <a:pPr marL="0" marR="0" algn="l" fontAlgn="t">
                        <a:spcBef>
                          <a:spcPts val="0"/>
                        </a:spcBef>
                        <a:spcAft>
                          <a:spcPts val="0"/>
                        </a:spcAft>
                      </a:pPr>
                      <a:r>
                        <a:rPr lang="en-US" sz="1600" b="0" i="0" u="none" strike="noStrike">
                          <a:solidFill>
                            <a:srgbClr val="222222"/>
                          </a:solidFill>
                          <a:effectLst/>
                          <a:latin typeface="+mn-lt"/>
                          <a:ea typeface="Arial" panose="020B0604020202020204" pitchFamily="34" charset="0"/>
                          <a:cs typeface="Times New Roman" panose="02020603050405020304" pitchFamily="18" charset="0"/>
                        </a:rPr>
                        <a:t>Non-reactive</a:t>
                      </a:r>
                      <a:endParaRPr lang="en-US" sz="2400" b="0" i="0" u="none" strike="noStrike">
                        <a:effectLst/>
                        <a:latin typeface="+mn-lt"/>
                      </a:endParaRPr>
                    </a:p>
                  </a:txBody>
                  <a:tcPr marL="80124" marR="80124" marT="111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spcBef>
                          <a:spcPts val="0"/>
                        </a:spcBef>
                        <a:spcAft>
                          <a:spcPts val="0"/>
                        </a:spcAft>
                      </a:pPr>
                      <a:r>
                        <a:rPr lang="en-US" sz="1600" b="0" i="0" u="none" strike="noStrike" dirty="0">
                          <a:solidFill>
                            <a:srgbClr val="222222"/>
                          </a:solidFill>
                          <a:effectLst/>
                          <a:latin typeface="+mn-lt"/>
                          <a:ea typeface="Arial" panose="020B0604020202020204" pitchFamily="34" charset="0"/>
                          <a:cs typeface="Times New Roman" panose="02020603050405020304" pitchFamily="18" charset="0"/>
                        </a:rPr>
                        <a:t>Stay on message.</a:t>
                      </a:r>
                      <a:endParaRPr lang="en-US" sz="2400" b="0" i="0" u="none" strike="noStrike" dirty="0">
                        <a:effectLst/>
                        <a:latin typeface="+mn-lt"/>
                      </a:endParaRPr>
                    </a:p>
                    <a:p>
                      <a:pPr marL="0" marR="0" algn="l" fontAlgn="t">
                        <a:spcBef>
                          <a:spcPts val="0"/>
                        </a:spcBef>
                        <a:spcAft>
                          <a:spcPts val="0"/>
                        </a:spcAft>
                      </a:pPr>
                      <a:r>
                        <a:rPr lang="en-US" sz="1600" b="0" i="0" u="none" strike="noStrike" dirty="0">
                          <a:solidFill>
                            <a:srgbClr val="222222"/>
                          </a:solidFill>
                          <a:effectLst/>
                          <a:latin typeface="+mn-lt"/>
                          <a:ea typeface="Arial" panose="020B0604020202020204" pitchFamily="34" charset="0"/>
                          <a:cs typeface="Times New Roman" panose="02020603050405020304" pitchFamily="18" charset="0"/>
                        </a:rPr>
                        <a:t>Do not repeat false information.</a:t>
                      </a:r>
                      <a:endParaRPr lang="en-US" sz="2400" b="0" i="0" u="none" strike="noStrike" dirty="0">
                        <a:effectLst/>
                        <a:latin typeface="+mn-lt"/>
                      </a:endParaRPr>
                    </a:p>
                    <a:p>
                      <a:pPr marL="0" marR="0" algn="l" fontAlgn="t">
                        <a:spcBef>
                          <a:spcPts val="0"/>
                        </a:spcBef>
                        <a:spcAft>
                          <a:spcPts val="0"/>
                        </a:spcAft>
                      </a:pPr>
                      <a:r>
                        <a:rPr lang="en-US" sz="1600" b="0" i="0" u="none" strike="noStrike" dirty="0">
                          <a:solidFill>
                            <a:srgbClr val="222222"/>
                          </a:solidFill>
                          <a:effectLst/>
                          <a:latin typeface="+mn-lt"/>
                          <a:ea typeface="Arial" panose="020B0604020202020204" pitchFamily="34" charset="0"/>
                          <a:cs typeface="Times New Roman" panose="02020603050405020304" pitchFamily="18" charset="0"/>
                        </a:rPr>
                        <a:t>Consider the value of debate strategically.</a:t>
                      </a:r>
                      <a:endParaRPr lang="en-US" sz="2400" b="0" i="0" u="none" strike="noStrike" dirty="0">
                        <a:effectLst/>
                        <a:latin typeface="+mn-lt"/>
                      </a:endParaRPr>
                    </a:p>
                    <a:p>
                      <a:pPr marL="0" marR="0" algn="l" fontAlgn="t">
                        <a:spcBef>
                          <a:spcPts val="0"/>
                        </a:spcBef>
                        <a:spcAft>
                          <a:spcPts val="0"/>
                        </a:spcAft>
                      </a:pPr>
                      <a:r>
                        <a:rPr lang="en-US" sz="1600" b="0" i="0" u="none" strike="noStrike" dirty="0">
                          <a:solidFill>
                            <a:srgbClr val="222222"/>
                          </a:solidFill>
                          <a:effectLst/>
                          <a:latin typeface="+mn-lt"/>
                          <a:ea typeface="Arial" panose="020B0604020202020204" pitchFamily="34" charset="0"/>
                          <a:cs typeface="Times New Roman" panose="02020603050405020304" pitchFamily="18" charset="0"/>
                        </a:rPr>
                        <a:t>If the intent is to confuse the voters, avoid debate.</a:t>
                      </a:r>
                      <a:endParaRPr lang="en-US" sz="2400" b="0" i="0" u="none" strike="noStrike" dirty="0">
                        <a:effectLst/>
                        <a:latin typeface="+mn-lt"/>
                      </a:endParaRPr>
                    </a:p>
                    <a:p>
                      <a:pPr marL="0" marR="0" algn="l" fontAlgn="t">
                        <a:spcBef>
                          <a:spcPts val="0"/>
                        </a:spcBef>
                        <a:spcAft>
                          <a:spcPts val="0"/>
                        </a:spcAft>
                      </a:pPr>
                      <a:r>
                        <a:rPr lang="en-US" sz="1600" b="0" i="0" u="none" strike="noStrike" dirty="0">
                          <a:solidFill>
                            <a:srgbClr val="222222"/>
                          </a:solidFill>
                          <a:effectLst/>
                          <a:latin typeface="+mn-lt"/>
                          <a:ea typeface="Arial" panose="020B0604020202020204" pitchFamily="34" charset="0"/>
                          <a:cs typeface="Times New Roman" panose="02020603050405020304" pitchFamily="18" charset="0"/>
                        </a:rPr>
                        <a:t> </a:t>
                      </a:r>
                      <a:endParaRPr lang="en-US" sz="2400" b="0" i="0" u="none" strike="noStrike" dirty="0">
                        <a:effectLst/>
                        <a:latin typeface="+mn-lt"/>
                      </a:endParaRPr>
                    </a:p>
                  </a:txBody>
                  <a:tcPr marL="80124" marR="80124" marT="111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97782821"/>
                  </a:ext>
                </a:extLst>
              </a:tr>
            </a:tbl>
          </a:graphicData>
        </a:graphic>
      </p:graphicFrame>
      <p:pic>
        <p:nvPicPr>
          <p:cNvPr id="6" name="Content Placeholder 6" descr="A picture containing symbol, font, graphics, logo&#10;&#10;Description automatically generated">
            <a:extLst>
              <a:ext uri="{FF2B5EF4-FFF2-40B4-BE49-F238E27FC236}">
                <a16:creationId xmlns:a16="http://schemas.microsoft.com/office/drawing/2014/main" id="{8E4C47D0-116E-CDF2-C6FB-329B0497FBB7}"/>
              </a:ext>
            </a:extLst>
          </p:cNvPr>
          <p:cNvPicPr>
            <a:picLocks noChangeAspect="1"/>
          </p:cNvPicPr>
          <p:nvPr/>
        </p:nvPicPr>
        <p:blipFill>
          <a:blip r:embed="rId3"/>
          <a:stretch>
            <a:fillRect/>
          </a:stretch>
        </p:blipFill>
        <p:spPr>
          <a:xfrm>
            <a:off x="3033619" y="2845719"/>
            <a:ext cx="695934" cy="695934"/>
          </a:xfrm>
          <a:prstGeom prst="rect">
            <a:avLst/>
          </a:prstGeom>
        </p:spPr>
      </p:pic>
      <p:pic>
        <p:nvPicPr>
          <p:cNvPr id="7" name="Picture 6" descr="A picture containing symbol, graphics, font, clipart&#10;&#10;Description automatically generated">
            <a:extLst>
              <a:ext uri="{FF2B5EF4-FFF2-40B4-BE49-F238E27FC236}">
                <a16:creationId xmlns:a16="http://schemas.microsoft.com/office/drawing/2014/main" id="{AABB91F1-241F-6E75-8207-B15D0036F7AA}"/>
              </a:ext>
            </a:extLst>
          </p:cNvPr>
          <p:cNvPicPr>
            <a:picLocks noChangeAspect="1"/>
          </p:cNvPicPr>
          <p:nvPr/>
        </p:nvPicPr>
        <p:blipFill>
          <a:blip r:embed="rId4"/>
          <a:stretch>
            <a:fillRect/>
          </a:stretch>
        </p:blipFill>
        <p:spPr>
          <a:xfrm>
            <a:off x="3033619" y="5446442"/>
            <a:ext cx="695934" cy="695934"/>
          </a:xfrm>
          <a:prstGeom prst="rect">
            <a:avLst/>
          </a:prstGeom>
        </p:spPr>
      </p:pic>
    </p:spTree>
    <p:extLst>
      <p:ext uri="{BB962C8B-B14F-4D97-AF65-F5344CB8AC3E}">
        <p14:creationId xmlns:p14="http://schemas.microsoft.com/office/powerpoint/2010/main" val="1511023795"/>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198E6474-EEBE-EAEA-860F-F7C74E5C56D5}"/>
              </a:ext>
            </a:extLst>
          </p:cNvPr>
          <p:cNvSpPr/>
          <p:nvPr/>
        </p:nvSpPr>
        <p:spPr>
          <a:xfrm>
            <a:off x="636873" y="580954"/>
            <a:ext cx="5459127" cy="1653322"/>
          </a:xfrm>
          <a:prstGeom prst="roundRect">
            <a:avLst/>
          </a:prstGeom>
          <a:solidFill>
            <a:srgbClr val="EA9E6A"/>
          </a:solidFill>
          <a:effectLst>
            <a:softEdge rad="129235"/>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50687C-8A92-DB42-A15F-939EECCE1BFA}"/>
              </a:ext>
            </a:extLst>
          </p:cNvPr>
          <p:cNvSpPr>
            <a:spLocks noGrp="1"/>
          </p:cNvSpPr>
          <p:nvPr>
            <p:ph type="title"/>
          </p:nvPr>
        </p:nvSpPr>
        <p:spPr>
          <a:xfrm>
            <a:off x="805543" y="744834"/>
            <a:ext cx="5163810" cy="1325563"/>
          </a:xfrm>
        </p:spPr>
        <p:txBody>
          <a:bodyPr>
            <a:normAutofit/>
          </a:bodyPr>
          <a:lstStyle/>
          <a:p>
            <a:pPr algn="ctr"/>
            <a:r>
              <a:rPr lang="en-US" sz="4000" dirty="0">
                <a:solidFill>
                  <a:schemeClr val="accent2">
                    <a:lumMod val="50000"/>
                  </a:schemeClr>
                </a:solidFill>
                <a:latin typeface="Arial Rounded MT Bold" panose="020F0704030504030204" pitchFamily="34" charset="77"/>
              </a:rPr>
              <a:t>130 Years of LIS Storytelling</a:t>
            </a:r>
          </a:p>
        </p:txBody>
      </p:sp>
      <p:sp>
        <p:nvSpPr>
          <p:cNvPr id="3" name="Content Placeholder 2">
            <a:extLst>
              <a:ext uri="{FF2B5EF4-FFF2-40B4-BE49-F238E27FC236}">
                <a16:creationId xmlns:a16="http://schemas.microsoft.com/office/drawing/2014/main" id="{EF492FFE-3A70-4F47-9DF0-638AC16CFD25}"/>
              </a:ext>
            </a:extLst>
          </p:cNvPr>
          <p:cNvSpPr>
            <a:spLocks noGrp="1"/>
          </p:cNvSpPr>
          <p:nvPr>
            <p:ph idx="1"/>
          </p:nvPr>
        </p:nvSpPr>
        <p:spPr>
          <a:xfrm>
            <a:off x="805543" y="2070396"/>
            <a:ext cx="4558309" cy="4628983"/>
          </a:xfrm>
        </p:spPr>
        <p:txBody>
          <a:bodyPr anchor="t">
            <a:normAutofit fontScale="92500" lnSpcReduction="20000"/>
          </a:bodyPr>
          <a:lstStyle/>
          <a:p>
            <a:pPr fontAlgn="base"/>
            <a:endParaRPr lang="en-US" sz="1800" dirty="0"/>
          </a:p>
          <a:p>
            <a:pPr fontAlgn="base"/>
            <a:endParaRPr lang="en-US" sz="1800" dirty="0"/>
          </a:p>
          <a:p>
            <a:pPr marL="0" indent="0" fontAlgn="base">
              <a:buNone/>
            </a:pPr>
            <a:r>
              <a:rPr lang="en-US" sz="1800" dirty="0"/>
              <a:t>Augusta Baker, first to hold the position of Storytelling Specialist at the New York Public Library, emphasized the story rather than the storyteller,</a:t>
            </a:r>
          </a:p>
          <a:p>
            <a:pPr marL="457200" lvl="1" indent="0" fontAlgn="base">
              <a:buNone/>
            </a:pPr>
            <a:r>
              <a:rPr lang="en-US" sz="1800" dirty="0"/>
              <a:t>“who is, for the time being, simply a vehicle through which the beauty and wisdom and humor of the story comes to the listeners.” (Baker &amp; Greene, 1977)</a:t>
            </a:r>
          </a:p>
          <a:p>
            <a:pPr marL="0" indent="0" fontAlgn="base">
              <a:buNone/>
            </a:pPr>
            <a:endParaRPr lang="en-US" sz="1100" dirty="0"/>
          </a:p>
          <a:p>
            <a:pPr marL="0" indent="0" fontAlgn="base">
              <a:buNone/>
            </a:pPr>
            <a:endParaRPr lang="en-US" sz="1100" dirty="0"/>
          </a:p>
          <a:p>
            <a:pPr marL="0" indent="0" fontAlgn="base">
              <a:buNone/>
            </a:pPr>
            <a:endParaRPr lang="en-US" sz="1100" dirty="0"/>
          </a:p>
          <a:p>
            <a:pPr marL="0" indent="0" fontAlgn="base">
              <a:buNone/>
            </a:pPr>
            <a:endParaRPr lang="en-US" sz="1100" dirty="0"/>
          </a:p>
          <a:p>
            <a:pPr marL="0" indent="0" fontAlgn="base">
              <a:buNone/>
            </a:pPr>
            <a:endParaRPr lang="en-US" sz="1100" dirty="0"/>
          </a:p>
          <a:p>
            <a:pPr marL="0" indent="0" fontAlgn="base">
              <a:buNone/>
            </a:pPr>
            <a:endParaRPr lang="en-US" sz="1100" dirty="0"/>
          </a:p>
          <a:p>
            <a:pPr marL="0" indent="0" fontAlgn="base">
              <a:buNone/>
            </a:pPr>
            <a:endParaRPr lang="en-US" sz="1100" dirty="0"/>
          </a:p>
          <a:p>
            <a:pPr marL="0" indent="0" fontAlgn="base">
              <a:buNone/>
            </a:pPr>
            <a:endParaRPr lang="en-US" sz="1100" dirty="0"/>
          </a:p>
          <a:p>
            <a:pPr marL="0" indent="0" fontAlgn="base">
              <a:buNone/>
            </a:pPr>
            <a:r>
              <a:rPr lang="en-US" sz="1100" dirty="0"/>
              <a:t>Caroline </a:t>
            </a:r>
            <a:r>
              <a:rPr lang="en-US" sz="1100" dirty="0" err="1"/>
              <a:t>Hewins</a:t>
            </a:r>
            <a:r>
              <a:rPr lang="en-US" sz="1100" dirty="0"/>
              <a:t>, Reading of the Young reports (1882-1898) </a:t>
            </a:r>
            <a:br>
              <a:rPr lang="en-US" sz="1100" dirty="0"/>
            </a:br>
            <a:r>
              <a:rPr lang="en-US" sz="1100" dirty="0"/>
              <a:t>Betsy Hearne, ethics of folktale retelling in children’s books</a:t>
            </a:r>
            <a:endParaRPr lang="en-US" sz="1100" baseline="30000" dirty="0"/>
          </a:p>
        </p:txBody>
      </p:sp>
      <p:pic>
        <p:nvPicPr>
          <p:cNvPr id="5" name="Picture 4">
            <a:extLst>
              <a:ext uri="{FF2B5EF4-FFF2-40B4-BE49-F238E27FC236}">
                <a16:creationId xmlns:a16="http://schemas.microsoft.com/office/drawing/2014/main" id="{EEB9E343-01B2-D944-A1EE-7B6E6FE237F1}"/>
              </a:ext>
            </a:extLst>
          </p:cNvPr>
          <p:cNvPicPr>
            <a:picLocks noChangeAspect="1"/>
          </p:cNvPicPr>
          <p:nvPr/>
        </p:nvPicPr>
        <p:blipFill rotWithShape="1">
          <a:blip r:embed="rId3"/>
          <a:srcRect r="3" b="34502"/>
          <a:stretch/>
        </p:blipFill>
        <p:spPr>
          <a:xfrm>
            <a:off x="5969353" y="2815228"/>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6" name="Picture 5" descr="A picture containing text, person, indoor, book&#10;&#10;Description automatically generated">
            <a:extLst>
              <a:ext uri="{FF2B5EF4-FFF2-40B4-BE49-F238E27FC236}">
                <a16:creationId xmlns:a16="http://schemas.microsoft.com/office/drawing/2014/main" id="{A873385C-F10E-B14C-9F05-7D71B70B7F8F}"/>
              </a:ext>
            </a:extLst>
          </p:cNvPr>
          <p:cNvPicPr>
            <a:picLocks noChangeAspect="1"/>
          </p:cNvPicPr>
          <p:nvPr/>
        </p:nvPicPr>
        <p:blipFill rotWithShape="1">
          <a:blip r:embed="rId4"/>
          <a:srcRect r="2" b="5035"/>
          <a:stretch/>
        </p:blipFill>
        <p:spPr>
          <a:xfrm>
            <a:off x="8160603" y="2"/>
            <a:ext cx="4034316" cy="3486455"/>
          </a:xfrm>
          <a:custGeom>
            <a:avLst/>
            <a:gdLst/>
            <a:ahLst/>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p:spPr>
      </p:pic>
      <p:pic>
        <p:nvPicPr>
          <p:cNvPr id="7" name="Picture 6" descr="A picture containing text, book, shelf, indoor&#10;&#10;Description automatically generated">
            <a:extLst>
              <a:ext uri="{FF2B5EF4-FFF2-40B4-BE49-F238E27FC236}">
                <a16:creationId xmlns:a16="http://schemas.microsoft.com/office/drawing/2014/main" id="{A59C52AB-34A7-944D-9A89-BDD6DCF627AD}"/>
              </a:ext>
            </a:extLst>
          </p:cNvPr>
          <p:cNvPicPr>
            <a:picLocks noChangeAspect="1"/>
          </p:cNvPicPr>
          <p:nvPr/>
        </p:nvPicPr>
        <p:blipFill rotWithShape="1">
          <a:blip r:embed="rId5"/>
          <a:srcRect t="6942" r="-4" b="36685"/>
          <a:stretch/>
        </p:blipFill>
        <p:spPr>
          <a:xfrm>
            <a:off x="9053088" y="4197217"/>
            <a:ext cx="3138912" cy="2660795"/>
          </a:xfrm>
          <a:custGeom>
            <a:avLst/>
            <a:gdLst/>
            <a:ahLst/>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p:spPr>
      </p:pic>
      <p:sp>
        <p:nvSpPr>
          <p:cNvPr id="12" name="TextBox 11">
            <a:extLst>
              <a:ext uri="{FF2B5EF4-FFF2-40B4-BE49-F238E27FC236}">
                <a16:creationId xmlns:a16="http://schemas.microsoft.com/office/drawing/2014/main" id="{779F14DA-CC9B-A24D-BBA0-0DDBD7CEA476}"/>
              </a:ext>
            </a:extLst>
          </p:cNvPr>
          <p:cNvSpPr txBox="1"/>
          <p:nvPr/>
        </p:nvSpPr>
        <p:spPr>
          <a:xfrm>
            <a:off x="11476131" y="4223579"/>
            <a:ext cx="179353" cy="369332"/>
          </a:xfrm>
          <a:prstGeom prst="rect">
            <a:avLst/>
          </a:prstGeom>
          <a:noFill/>
        </p:spPr>
        <p:txBody>
          <a:bodyPr wrap="square" rtlCol="0">
            <a:spAutoFit/>
          </a:bodyPr>
          <a:lstStyle/>
          <a:p>
            <a:pPr>
              <a:spcAft>
                <a:spcPts val="600"/>
              </a:spcAft>
            </a:pPr>
            <a:r>
              <a:rPr lang="en-US" dirty="0"/>
              <a:t>3</a:t>
            </a:r>
            <a:endParaRPr lang="en-US"/>
          </a:p>
        </p:txBody>
      </p:sp>
    </p:spTree>
    <p:extLst>
      <p:ext uri="{BB962C8B-B14F-4D97-AF65-F5344CB8AC3E}">
        <p14:creationId xmlns:p14="http://schemas.microsoft.com/office/powerpoint/2010/main" val="1376893692"/>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F84D26-BE82-449E-BFDB-1083AD0633F3}"/>
              </a:ext>
            </a:extLst>
          </p:cNvPr>
          <p:cNvSpPr>
            <a:spLocks noGrp="1"/>
          </p:cNvSpPr>
          <p:nvPr>
            <p:ph type="title"/>
          </p:nvPr>
        </p:nvSpPr>
        <p:spPr>
          <a:xfrm>
            <a:off x="838200" y="184805"/>
            <a:ext cx="10515600" cy="1505883"/>
          </a:xfrm>
        </p:spPr>
        <p:txBody>
          <a:bodyPr vert="horz" lIns="91440" tIns="45720" rIns="91440" bIns="45720" rtlCol="0" anchor="ctr">
            <a:normAutofit/>
          </a:bodyPr>
          <a:lstStyle/>
          <a:p>
            <a:r>
              <a:rPr lang="en-US" sz="5200" kern="1200" dirty="0">
                <a:solidFill>
                  <a:schemeClr val="accent2">
                    <a:lumMod val="50000"/>
                  </a:schemeClr>
                </a:solidFill>
                <a:latin typeface="Arial Rounded MT Bold" panose="020F0704030504030204" pitchFamily="34" charset="77"/>
              </a:rPr>
              <a:t>Structure Narratives</a:t>
            </a:r>
          </a:p>
        </p:txBody>
      </p:sp>
      <p:sp>
        <p:nvSpPr>
          <p:cNvPr id="3" name="Rectangle 1">
            <a:extLst>
              <a:ext uri="{FF2B5EF4-FFF2-40B4-BE49-F238E27FC236}">
                <a16:creationId xmlns:a16="http://schemas.microsoft.com/office/drawing/2014/main" id="{7F5C664E-86E3-8641-FDA2-D1D3613CBE44}"/>
              </a:ext>
            </a:extLst>
          </p:cNvPr>
          <p:cNvSpPr>
            <a:spLocks noChangeArrowheads="1"/>
          </p:cNvSpPr>
          <p:nvPr/>
        </p:nvSpPr>
        <p:spPr bwMode="auto">
          <a:xfrm>
            <a:off x="1526084" y="2187167"/>
            <a:ext cx="9718593" cy="665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722376">
              <a:spcAft>
                <a:spcPts val="600"/>
              </a:spcAft>
            </a:pPr>
            <a:r>
              <a:rPr lang="en-US" altLang="en-US" sz="1422" kern="1200">
                <a:solidFill>
                  <a:srgbClr val="000000"/>
                </a:solidFill>
                <a:latin typeface="Times" pitchFamily="2" charset="0"/>
                <a:ea typeface="+mn-ea"/>
                <a:cs typeface="+mn-cs"/>
              </a:rPr>
              <a:t> </a:t>
            </a:r>
            <a:endParaRPr lang="en-US" altLang="en-US" sz="1422" kern="120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ts val="60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4" name="Table 3">
            <a:extLst>
              <a:ext uri="{FF2B5EF4-FFF2-40B4-BE49-F238E27FC236}">
                <a16:creationId xmlns:a16="http://schemas.microsoft.com/office/drawing/2014/main" id="{0655C216-D8A0-B3F4-6689-5A88D1992C53}"/>
              </a:ext>
            </a:extLst>
          </p:cNvPr>
          <p:cNvGraphicFramePr>
            <a:graphicFrameLocks noGrp="1"/>
          </p:cNvGraphicFramePr>
          <p:nvPr/>
        </p:nvGraphicFramePr>
        <p:xfrm>
          <a:off x="947322" y="1701791"/>
          <a:ext cx="9718594" cy="4398620"/>
        </p:xfrm>
        <a:graphic>
          <a:graphicData uri="http://schemas.openxmlformats.org/drawingml/2006/table">
            <a:tbl>
              <a:tblPr firstRow="1" firstCol="1" bandRow="1">
                <a:tableStyleId>{5C22544A-7EE6-4342-B048-85BDC9FD1C3A}</a:tableStyleId>
              </a:tblPr>
              <a:tblGrid>
                <a:gridCol w="3238840">
                  <a:extLst>
                    <a:ext uri="{9D8B030D-6E8A-4147-A177-3AD203B41FA5}">
                      <a16:colId xmlns:a16="http://schemas.microsoft.com/office/drawing/2014/main" val="2772884765"/>
                    </a:ext>
                  </a:extLst>
                </a:gridCol>
                <a:gridCol w="3239877">
                  <a:extLst>
                    <a:ext uri="{9D8B030D-6E8A-4147-A177-3AD203B41FA5}">
                      <a16:colId xmlns:a16="http://schemas.microsoft.com/office/drawing/2014/main" val="1893358541"/>
                    </a:ext>
                  </a:extLst>
                </a:gridCol>
                <a:gridCol w="3239877">
                  <a:extLst>
                    <a:ext uri="{9D8B030D-6E8A-4147-A177-3AD203B41FA5}">
                      <a16:colId xmlns:a16="http://schemas.microsoft.com/office/drawing/2014/main" val="1229188375"/>
                    </a:ext>
                  </a:extLst>
                </a:gridCol>
              </a:tblGrid>
              <a:tr h="503498">
                <a:tc>
                  <a:txBody>
                    <a:bodyPr/>
                    <a:lstStyle/>
                    <a:p>
                      <a:pPr marL="0" marR="0">
                        <a:spcBef>
                          <a:spcPts val="0"/>
                        </a:spcBef>
                        <a:spcAft>
                          <a:spcPts val="0"/>
                        </a:spcAft>
                      </a:pPr>
                      <a:r>
                        <a:rPr lang="en-US" sz="2400" kern="0" dirty="0">
                          <a:effectLst/>
                        </a:rPr>
                        <a:t>Narrative Structure</a:t>
                      </a:r>
                      <a:endParaRPr lang="en-US" sz="24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1B849C"/>
                    </a:solidFill>
                  </a:tcPr>
                </a:tc>
                <a:tc>
                  <a:txBody>
                    <a:bodyPr/>
                    <a:lstStyle/>
                    <a:p>
                      <a:pPr marL="0" marR="0">
                        <a:spcBef>
                          <a:spcPts val="0"/>
                        </a:spcBef>
                        <a:spcAft>
                          <a:spcPts val="0"/>
                        </a:spcAft>
                      </a:pPr>
                      <a:r>
                        <a:rPr lang="en-US" sz="2400" kern="0" dirty="0">
                          <a:effectLst/>
                        </a:rPr>
                        <a:t>Originating Theory</a:t>
                      </a:r>
                      <a:endParaRPr lang="en-US" sz="24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1B849C"/>
                    </a:solidFill>
                  </a:tcPr>
                </a:tc>
                <a:tc>
                  <a:txBody>
                    <a:bodyPr/>
                    <a:lstStyle/>
                    <a:p>
                      <a:pPr marL="0" marR="0">
                        <a:spcBef>
                          <a:spcPts val="0"/>
                        </a:spcBef>
                        <a:spcAft>
                          <a:spcPts val="0"/>
                        </a:spcAft>
                      </a:pPr>
                      <a:r>
                        <a:rPr lang="en-US" sz="2400" kern="0" dirty="0">
                          <a:effectLst/>
                        </a:rPr>
                        <a:t>Emotional Impact</a:t>
                      </a:r>
                      <a:endParaRPr lang="en-US" sz="24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1B849C"/>
                    </a:solidFill>
                  </a:tcPr>
                </a:tc>
                <a:extLst>
                  <a:ext uri="{0D108BD9-81ED-4DB2-BD59-A6C34878D82A}">
                    <a16:rowId xmlns:a16="http://schemas.microsoft.com/office/drawing/2014/main" val="2062067188"/>
                  </a:ext>
                </a:extLst>
              </a:tr>
              <a:tr h="1198499">
                <a:tc>
                  <a:txBody>
                    <a:bodyPr/>
                    <a:lstStyle/>
                    <a:p>
                      <a:pPr marL="0" marR="0">
                        <a:spcBef>
                          <a:spcPts val="0"/>
                        </a:spcBef>
                        <a:spcAft>
                          <a:spcPts val="0"/>
                        </a:spcAft>
                      </a:pPr>
                      <a:r>
                        <a:rPr lang="en-US" sz="2400" kern="0" dirty="0">
                          <a:effectLst/>
                        </a:rPr>
                        <a:t>Transformation</a:t>
                      </a:r>
                      <a:endParaRPr lang="en-US" sz="24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1B849C"/>
                    </a:solidFill>
                  </a:tcPr>
                </a:tc>
                <a:tc>
                  <a:txBody>
                    <a:bodyPr/>
                    <a:lstStyle/>
                    <a:p>
                      <a:pPr marL="0" marR="0">
                        <a:spcBef>
                          <a:spcPts val="0"/>
                        </a:spcBef>
                        <a:spcAft>
                          <a:spcPts val="0"/>
                        </a:spcAft>
                      </a:pPr>
                      <a:r>
                        <a:rPr lang="en-US" sz="2000" kern="0" dirty="0">
                          <a:effectLst/>
                        </a:rPr>
                        <a:t>Campbell, </a:t>
                      </a:r>
                    </a:p>
                    <a:p>
                      <a:pPr marL="0" marR="0">
                        <a:spcBef>
                          <a:spcPts val="0"/>
                        </a:spcBef>
                        <a:spcAft>
                          <a:spcPts val="0"/>
                        </a:spcAft>
                      </a:pPr>
                      <a:r>
                        <a:rPr lang="en-US" sz="2000" i="1" kern="0" dirty="0">
                          <a:effectLst/>
                        </a:rPr>
                        <a:t>The Hero with a Thousand Faces</a:t>
                      </a:r>
                      <a:endParaRPr lang="en-US" sz="2000" i="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solidFill>
                  </a:tcPr>
                </a:tc>
                <a:tc>
                  <a:txBody>
                    <a:bodyPr/>
                    <a:lstStyle/>
                    <a:p>
                      <a:pPr marL="0" marR="0">
                        <a:spcBef>
                          <a:spcPts val="0"/>
                        </a:spcBef>
                        <a:spcAft>
                          <a:spcPts val="0"/>
                        </a:spcAft>
                      </a:pPr>
                      <a:r>
                        <a:rPr lang="en-US" sz="2000" kern="0" dirty="0">
                          <a:effectLst/>
                        </a:rPr>
                        <a:t>Awe at transformation, joy of watching a hero triumph</a:t>
                      </a:r>
                      <a:endParaRPr lang="en-US" sz="20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2714761172"/>
                  </a:ext>
                </a:extLst>
              </a:tr>
              <a:tr h="1198499">
                <a:tc>
                  <a:txBody>
                    <a:bodyPr/>
                    <a:lstStyle/>
                    <a:p>
                      <a:pPr marL="0" marR="0">
                        <a:spcBef>
                          <a:spcPts val="0"/>
                        </a:spcBef>
                        <a:spcAft>
                          <a:spcPts val="0"/>
                        </a:spcAft>
                      </a:pPr>
                      <a:r>
                        <a:rPr lang="en-US" sz="2400" kern="0" dirty="0">
                          <a:effectLst/>
                        </a:rPr>
                        <a:t>Continuity</a:t>
                      </a:r>
                      <a:endParaRPr lang="en-US" sz="24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1B849C"/>
                    </a:solidFill>
                  </a:tcPr>
                </a:tc>
                <a:tc>
                  <a:txBody>
                    <a:bodyPr/>
                    <a:lstStyle/>
                    <a:p>
                      <a:pPr marL="0" marR="0">
                        <a:spcBef>
                          <a:spcPts val="0"/>
                        </a:spcBef>
                        <a:spcAft>
                          <a:spcPts val="0"/>
                        </a:spcAft>
                      </a:pPr>
                      <a:r>
                        <a:rPr lang="en-US" sz="2000" kern="0" dirty="0">
                          <a:effectLst/>
                        </a:rPr>
                        <a:t>Todorov and Weinstein “Structural Analysis of Narrative”</a:t>
                      </a:r>
                      <a:endParaRPr lang="en-US" sz="20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1B96B4">
                        <a:alpha val="21961"/>
                      </a:srgbClr>
                    </a:solidFill>
                  </a:tcPr>
                </a:tc>
                <a:tc>
                  <a:txBody>
                    <a:bodyPr/>
                    <a:lstStyle/>
                    <a:p>
                      <a:pPr marL="0" marR="0">
                        <a:spcBef>
                          <a:spcPts val="0"/>
                        </a:spcBef>
                        <a:spcAft>
                          <a:spcPts val="0"/>
                        </a:spcAft>
                      </a:pPr>
                      <a:r>
                        <a:rPr lang="en-US" sz="2000" kern="0" dirty="0">
                          <a:effectLst/>
                        </a:rPr>
                        <a:t>Stability and resilience despite challenges</a:t>
                      </a:r>
                      <a:endParaRPr lang="en-US" sz="20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1B96B4">
                        <a:alpha val="21961"/>
                      </a:srgbClr>
                    </a:solidFill>
                  </a:tcPr>
                </a:tc>
                <a:extLst>
                  <a:ext uri="{0D108BD9-81ED-4DB2-BD59-A6C34878D82A}">
                    <a16:rowId xmlns:a16="http://schemas.microsoft.com/office/drawing/2014/main" val="2206281072"/>
                  </a:ext>
                </a:extLst>
              </a:tr>
              <a:tr h="1498124">
                <a:tc>
                  <a:txBody>
                    <a:bodyPr/>
                    <a:lstStyle/>
                    <a:p>
                      <a:pPr marL="0" marR="0">
                        <a:spcBef>
                          <a:spcPts val="0"/>
                        </a:spcBef>
                        <a:spcAft>
                          <a:spcPts val="0"/>
                        </a:spcAft>
                      </a:pPr>
                      <a:r>
                        <a:rPr lang="en-US" sz="2400" kern="0" dirty="0">
                          <a:effectLst/>
                        </a:rPr>
                        <a:t>Discovery</a:t>
                      </a:r>
                      <a:endParaRPr lang="en-US" sz="24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1B849C"/>
                    </a:solidFill>
                  </a:tcPr>
                </a:tc>
                <a:tc>
                  <a:txBody>
                    <a:bodyPr/>
                    <a:lstStyle/>
                    <a:p>
                      <a:pPr marL="0" marR="0">
                        <a:spcBef>
                          <a:spcPts val="0"/>
                        </a:spcBef>
                        <a:spcAft>
                          <a:spcPts val="0"/>
                        </a:spcAft>
                      </a:pPr>
                      <a:r>
                        <a:rPr lang="en-US" sz="2000" kern="0" dirty="0">
                          <a:effectLst/>
                        </a:rPr>
                        <a:t>Roland Barthes </a:t>
                      </a:r>
                    </a:p>
                    <a:p>
                      <a:pPr marL="0" marR="0">
                        <a:spcBef>
                          <a:spcPts val="0"/>
                        </a:spcBef>
                        <a:spcAft>
                          <a:spcPts val="0"/>
                        </a:spcAft>
                      </a:pPr>
                      <a:r>
                        <a:rPr lang="en-US" sz="2000" i="1" kern="0" dirty="0">
                          <a:effectLst/>
                        </a:rPr>
                        <a:t>S/Z</a:t>
                      </a:r>
                      <a:endParaRPr lang="en-US" sz="2000" i="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solidFill>
                  </a:tcPr>
                </a:tc>
                <a:tc>
                  <a:txBody>
                    <a:bodyPr/>
                    <a:lstStyle/>
                    <a:p>
                      <a:pPr marL="0" marR="0">
                        <a:spcBef>
                          <a:spcPts val="0"/>
                        </a:spcBef>
                        <a:spcAft>
                          <a:spcPts val="0"/>
                        </a:spcAft>
                      </a:pPr>
                      <a:r>
                        <a:rPr lang="en-US" sz="2000" kern="0" dirty="0">
                          <a:effectLst/>
                        </a:rPr>
                        <a:t>Mystery, suspense, intrigue, and satisfaction of coming to understanding</a:t>
                      </a:r>
                      <a:endParaRPr lang="en-US" sz="20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3314448946"/>
                  </a:ext>
                </a:extLst>
              </a:tr>
            </a:tbl>
          </a:graphicData>
        </a:graphic>
      </p:graphicFrame>
    </p:spTree>
    <p:extLst>
      <p:ext uri="{BB962C8B-B14F-4D97-AF65-F5344CB8AC3E}">
        <p14:creationId xmlns:p14="http://schemas.microsoft.com/office/powerpoint/2010/main" val="3059260395"/>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652679-9880-794C-B122-CA585EA382B9}"/>
              </a:ext>
            </a:extLst>
          </p:cNvPr>
          <p:cNvPicPr>
            <a:picLocks noChangeAspect="1"/>
          </p:cNvPicPr>
          <p:nvPr/>
        </p:nvPicPr>
        <p:blipFill>
          <a:blip r:embed="rId3"/>
          <a:stretch>
            <a:fillRect/>
          </a:stretch>
        </p:blipFill>
        <p:spPr>
          <a:xfrm>
            <a:off x="5719482" y="480476"/>
            <a:ext cx="7502383" cy="5797296"/>
          </a:xfrm>
          <a:prstGeom prst="rect">
            <a:avLst/>
          </a:prstGeom>
        </p:spPr>
      </p:pic>
      <p:pic>
        <p:nvPicPr>
          <p:cNvPr id="4" name="Picture 3">
            <a:extLst>
              <a:ext uri="{FF2B5EF4-FFF2-40B4-BE49-F238E27FC236}">
                <a16:creationId xmlns:a16="http://schemas.microsoft.com/office/drawing/2014/main" id="{AD58E310-3657-194B-B91E-82CB3F118B7D}"/>
              </a:ext>
            </a:extLst>
          </p:cNvPr>
          <p:cNvPicPr>
            <a:picLocks noChangeAspect="1"/>
          </p:cNvPicPr>
          <p:nvPr/>
        </p:nvPicPr>
        <p:blipFill>
          <a:blip r:embed="rId4"/>
          <a:stretch>
            <a:fillRect/>
          </a:stretch>
        </p:blipFill>
        <p:spPr>
          <a:xfrm>
            <a:off x="-938425" y="480476"/>
            <a:ext cx="7590596" cy="5865460"/>
          </a:xfrm>
          <a:prstGeom prst="rect">
            <a:avLst/>
          </a:prstGeom>
        </p:spPr>
      </p:pic>
      <p:pic>
        <p:nvPicPr>
          <p:cNvPr id="6" name="Picture 5">
            <a:extLst>
              <a:ext uri="{FF2B5EF4-FFF2-40B4-BE49-F238E27FC236}">
                <a16:creationId xmlns:a16="http://schemas.microsoft.com/office/drawing/2014/main" id="{852FB276-B302-ED4A-A3DD-2DB456404593}"/>
              </a:ext>
            </a:extLst>
          </p:cNvPr>
          <p:cNvPicPr>
            <a:picLocks noChangeAspect="1"/>
          </p:cNvPicPr>
          <p:nvPr/>
        </p:nvPicPr>
        <p:blipFill>
          <a:blip r:embed="rId5"/>
          <a:stretch>
            <a:fillRect/>
          </a:stretch>
        </p:blipFill>
        <p:spPr>
          <a:xfrm rot="10800000">
            <a:off x="4932022" y="2103120"/>
            <a:ext cx="2319349" cy="1792224"/>
          </a:xfrm>
          <a:prstGeom prst="rect">
            <a:avLst/>
          </a:prstGeom>
        </p:spPr>
      </p:pic>
    </p:spTree>
    <p:extLst>
      <p:ext uri="{BB962C8B-B14F-4D97-AF65-F5344CB8AC3E}">
        <p14:creationId xmlns:p14="http://schemas.microsoft.com/office/powerpoint/2010/main" val="2996110055"/>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652679-9880-794C-B122-CA585EA382B9}"/>
              </a:ext>
            </a:extLst>
          </p:cNvPr>
          <p:cNvPicPr>
            <a:picLocks noChangeAspect="1"/>
          </p:cNvPicPr>
          <p:nvPr/>
        </p:nvPicPr>
        <p:blipFill>
          <a:blip r:embed="rId3"/>
          <a:stretch>
            <a:fillRect/>
          </a:stretch>
        </p:blipFill>
        <p:spPr>
          <a:xfrm>
            <a:off x="3601299" y="1794992"/>
            <a:ext cx="4589929" cy="3546763"/>
          </a:xfrm>
          <a:prstGeom prst="rect">
            <a:avLst/>
          </a:prstGeom>
        </p:spPr>
      </p:pic>
      <p:pic>
        <p:nvPicPr>
          <p:cNvPr id="4" name="Picture 3">
            <a:extLst>
              <a:ext uri="{FF2B5EF4-FFF2-40B4-BE49-F238E27FC236}">
                <a16:creationId xmlns:a16="http://schemas.microsoft.com/office/drawing/2014/main" id="{AD58E310-3657-194B-B91E-82CB3F118B7D}"/>
              </a:ext>
            </a:extLst>
          </p:cNvPr>
          <p:cNvPicPr>
            <a:picLocks noChangeAspect="1"/>
          </p:cNvPicPr>
          <p:nvPr/>
        </p:nvPicPr>
        <p:blipFill>
          <a:blip r:embed="rId4"/>
          <a:stretch>
            <a:fillRect/>
          </a:stretch>
        </p:blipFill>
        <p:spPr>
          <a:xfrm>
            <a:off x="-407900" y="1857894"/>
            <a:ext cx="3832591" cy="2961547"/>
          </a:xfrm>
          <a:prstGeom prst="rect">
            <a:avLst/>
          </a:prstGeom>
        </p:spPr>
      </p:pic>
      <p:pic>
        <p:nvPicPr>
          <p:cNvPr id="6" name="Picture 5">
            <a:extLst>
              <a:ext uri="{FF2B5EF4-FFF2-40B4-BE49-F238E27FC236}">
                <a16:creationId xmlns:a16="http://schemas.microsoft.com/office/drawing/2014/main" id="{852FB276-B302-ED4A-A3DD-2DB456404593}"/>
              </a:ext>
            </a:extLst>
          </p:cNvPr>
          <p:cNvPicPr>
            <a:picLocks noChangeAspect="1"/>
          </p:cNvPicPr>
          <p:nvPr/>
        </p:nvPicPr>
        <p:blipFill>
          <a:blip r:embed="rId5"/>
          <a:stretch>
            <a:fillRect/>
          </a:stretch>
        </p:blipFill>
        <p:spPr>
          <a:xfrm rot="10800000">
            <a:off x="2654627" y="2607148"/>
            <a:ext cx="1893346" cy="1463040"/>
          </a:xfrm>
          <a:prstGeom prst="rect">
            <a:avLst/>
          </a:prstGeom>
        </p:spPr>
      </p:pic>
      <p:pic>
        <p:nvPicPr>
          <p:cNvPr id="7" name="Picture 6">
            <a:extLst>
              <a:ext uri="{FF2B5EF4-FFF2-40B4-BE49-F238E27FC236}">
                <a16:creationId xmlns:a16="http://schemas.microsoft.com/office/drawing/2014/main" id="{1B77CC01-DE2F-ED4D-AE4F-76F56F2CCF50}"/>
              </a:ext>
            </a:extLst>
          </p:cNvPr>
          <p:cNvPicPr>
            <a:picLocks noChangeAspect="1"/>
          </p:cNvPicPr>
          <p:nvPr/>
        </p:nvPicPr>
        <p:blipFill>
          <a:blip r:embed="rId5"/>
          <a:stretch>
            <a:fillRect/>
          </a:stretch>
        </p:blipFill>
        <p:spPr>
          <a:xfrm rot="10800000">
            <a:off x="7244555" y="2607148"/>
            <a:ext cx="1893346" cy="1463040"/>
          </a:xfrm>
          <a:prstGeom prst="rect">
            <a:avLst/>
          </a:prstGeom>
        </p:spPr>
      </p:pic>
      <p:pic>
        <p:nvPicPr>
          <p:cNvPr id="9" name="Picture 8">
            <a:extLst>
              <a:ext uri="{FF2B5EF4-FFF2-40B4-BE49-F238E27FC236}">
                <a16:creationId xmlns:a16="http://schemas.microsoft.com/office/drawing/2014/main" id="{7BC5033A-A02C-CD42-96C0-79F38A5B810D}"/>
              </a:ext>
            </a:extLst>
          </p:cNvPr>
          <p:cNvPicPr>
            <a:picLocks noChangeAspect="1"/>
          </p:cNvPicPr>
          <p:nvPr/>
        </p:nvPicPr>
        <p:blipFill>
          <a:blip r:embed="rId3"/>
          <a:stretch>
            <a:fillRect/>
          </a:stretch>
        </p:blipFill>
        <p:spPr>
          <a:xfrm>
            <a:off x="8103278" y="1794991"/>
            <a:ext cx="4589929" cy="3546763"/>
          </a:xfrm>
          <a:prstGeom prst="rect">
            <a:avLst/>
          </a:prstGeom>
        </p:spPr>
      </p:pic>
    </p:spTree>
    <p:extLst>
      <p:ext uri="{BB962C8B-B14F-4D97-AF65-F5344CB8AC3E}">
        <p14:creationId xmlns:p14="http://schemas.microsoft.com/office/powerpoint/2010/main" val="135205849"/>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B8870-043B-3A7C-9C49-AF68CC22F9EC}"/>
              </a:ext>
            </a:extLst>
          </p:cNvPr>
          <p:cNvSpPr>
            <a:spLocks noGrp="1"/>
          </p:cNvSpPr>
          <p:nvPr>
            <p:ph type="title"/>
          </p:nvPr>
        </p:nvSpPr>
        <p:spPr>
          <a:xfrm>
            <a:off x="876694" y="741391"/>
            <a:ext cx="5374204" cy="1477153"/>
          </a:xfrm>
        </p:spPr>
        <p:txBody>
          <a:bodyPr anchor="b">
            <a:normAutofit/>
          </a:bodyPr>
          <a:lstStyle/>
          <a:p>
            <a:r>
              <a:rPr lang="en-US" sz="4800" dirty="0">
                <a:solidFill>
                  <a:schemeClr val="accent2">
                    <a:lumMod val="50000"/>
                  </a:schemeClr>
                </a:solidFill>
                <a:latin typeface="Arial Rounded MT Bold" panose="020F0704030504030204" pitchFamily="34" charset="77"/>
              </a:rPr>
              <a:t>Audience Surveys? </a:t>
            </a:r>
          </a:p>
        </p:txBody>
      </p:sp>
      <p:sp>
        <p:nvSpPr>
          <p:cNvPr id="3" name="Content Placeholder 2">
            <a:extLst>
              <a:ext uri="{FF2B5EF4-FFF2-40B4-BE49-F238E27FC236}">
                <a16:creationId xmlns:a16="http://schemas.microsoft.com/office/drawing/2014/main" id="{D87D1D42-821D-6923-87BD-DF30E3A5CF30}"/>
              </a:ext>
            </a:extLst>
          </p:cNvPr>
          <p:cNvSpPr>
            <a:spLocks noGrp="1"/>
          </p:cNvSpPr>
          <p:nvPr>
            <p:ph idx="1"/>
          </p:nvPr>
        </p:nvSpPr>
        <p:spPr>
          <a:xfrm>
            <a:off x="876693" y="2533476"/>
            <a:ext cx="3346964" cy="3447832"/>
          </a:xfrm>
        </p:spPr>
        <p:txBody>
          <a:bodyPr anchor="t">
            <a:normAutofit/>
          </a:bodyPr>
          <a:lstStyle/>
          <a:p>
            <a:r>
              <a:rPr lang="en-US" sz="2400" dirty="0"/>
              <a:t>Collection with connection</a:t>
            </a:r>
          </a:p>
          <a:p>
            <a:r>
              <a:rPr lang="en-US" sz="2400" dirty="0"/>
              <a:t>Building relationships</a:t>
            </a:r>
          </a:p>
          <a:p>
            <a:r>
              <a:rPr lang="en-US" sz="2400" dirty="0"/>
              <a:t>Responses as the beginning</a:t>
            </a:r>
          </a:p>
          <a:p>
            <a:pPr lvl="1"/>
            <a:r>
              <a:rPr lang="en-US" dirty="0"/>
              <a:t>Of the story</a:t>
            </a:r>
          </a:p>
          <a:p>
            <a:pPr lvl="1"/>
            <a:r>
              <a:rPr lang="en-US" dirty="0"/>
              <a:t>Of the dialogue</a:t>
            </a:r>
          </a:p>
        </p:txBody>
      </p:sp>
      <p:pic>
        <p:nvPicPr>
          <p:cNvPr id="5" name="Picture 4" descr="A triangle with a mouth and ear and a book&#10;&#10;Description automatically generated">
            <a:extLst>
              <a:ext uri="{FF2B5EF4-FFF2-40B4-BE49-F238E27FC236}">
                <a16:creationId xmlns:a16="http://schemas.microsoft.com/office/drawing/2014/main" id="{4E690878-AE7B-FAEC-A7F3-84683020A99F}"/>
              </a:ext>
            </a:extLst>
          </p:cNvPr>
          <p:cNvPicPr>
            <a:picLocks noChangeAspect="1"/>
          </p:cNvPicPr>
          <p:nvPr/>
        </p:nvPicPr>
        <p:blipFill rotWithShape="1">
          <a:blip r:embed="rId2"/>
          <a:srcRect l="4065" r="2" b="2"/>
          <a:stretch/>
        </p:blipFill>
        <p:spPr>
          <a:xfrm>
            <a:off x="5089243" y="877413"/>
            <a:ext cx="6222628" cy="5043096"/>
          </a:xfrm>
          <a:prstGeom prst="rect">
            <a:avLst/>
          </a:prstGeom>
        </p:spPr>
      </p:pic>
      <p:grpSp>
        <p:nvGrpSpPr>
          <p:cNvPr id="17" name="Group 16">
            <a:extLst>
              <a:ext uri="{FF2B5EF4-FFF2-40B4-BE49-F238E27FC236}">
                <a16:creationId xmlns:a16="http://schemas.microsoft.com/office/drawing/2014/main" id="{3AFCAD34-1AFC-BC1A-F6B2-C34C63912E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89243" y="5858828"/>
            <a:ext cx="6226463" cy="123363"/>
            <a:chOff x="7015162" y="5858828"/>
            <a:chExt cx="4300544" cy="123363"/>
          </a:xfrm>
        </p:grpSpPr>
        <p:sp>
          <p:nvSpPr>
            <p:cNvPr id="18" name="Rectangle 17">
              <a:extLst>
                <a:ext uri="{FF2B5EF4-FFF2-40B4-BE49-F238E27FC236}">
                  <a16:creationId xmlns:a16="http://schemas.microsoft.com/office/drawing/2014/main" id="{1129F4A2-3705-CF87-3DDA-AF9CE9389B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03753" y="3770237"/>
              <a:ext cx="123362" cy="4300544"/>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91B1028-FC76-5583-3A1F-5815A7DCF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09789" y="4876274"/>
              <a:ext cx="123362" cy="2088471"/>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96140872"/>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ircular jigsaw puzzle">
            <a:extLst>
              <a:ext uri="{FF2B5EF4-FFF2-40B4-BE49-F238E27FC236}">
                <a16:creationId xmlns:a16="http://schemas.microsoft.com/office/drawing/2014/main" id="{B663465A-A1B9-EEE1-0832-95093237E5D1}"/>
              </a:ext>
            </a:extLst>
          </p:cNvPr>
          <p:cNvPicPr>
            <a:picLocks noChangeAspect="1"/>
          </p:cNvPicPr>
          <p:nvPr/>
        </p:nvPicPr>
        <p:blipFill rotWithShape="1">
          <a:blip r:embed="rId3"/>
          <a:srcRect t="979" b="14751"/>
          <a:stretch/>
        </p:blipFill>
        <p:spPr>
          <a:xfrm>
            <a:off x="-3047" y="10"/>
            <a:ext cx="12191999" cy="6857990"/>
          </a:xfrm>
          <a:prstGeom prst="rect">
            <a:avLst/>
          </a:prstGeom>
        </p:spPr>
      </p:pic>
      <p:sp>
        <p:nvSpPr>
          <p:cNvPr id="2" name="Title 1">
            <a:extLst>
              <a:ext uri="{FF2B5EF4-FFF2-40B4-BE49-F238E27FC236}">
                <a16:creationId xmlns:a16="http://schemas.microsoft.com/office/drawing/2014/main" id="{BFE043A8-F9A6-8944-B6AB-4379C54C9896}"/>
              </a:ext>
            </a:extLst>
          </p:cNvPr>
          <p:cNvSpPr>
            <a:spLocks noGrp="1"/>
          </p:cNvSpPr>
          <p:nvPr>
            <p:ph type="title"/>
          </p:nvPr>
        </p:nvSpPr>
        <p:spPr>
          <a:xfrm>
            <a:off x="1063752" y="1257648"/>
            <a:ext cx="10058400" cy="4342703"/>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11500" b="1" dirty="0">
                <a:solidFill>
                  <a:srgbClr val="FFFFFF"/>
                </a:solidFill>
                <a:latin typeface="Arial Rounded MT Bold" panose="020F0704030504030204" pitchFamily="34" charset="77"/>
              </a:rPr>
              <a:t>Structure Narratives</a:t>
            </a:r>
          </a:p>
        </p:txBody>
      </p:sp>
    </p:spTree>
    <p:extLst>
      <p:ext uri="{BB962C8B-B14F-4D97-AF65-F5344CB8AC3E}">
        <p14:creationId xmlns:p14="http://schemas.microsoft.com/office/powerpoint/2010/main" val="3668299030"/>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C8EEB0F-BA72-49AC-956F-331B60FDE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5" name="Picture 4" descr="Sticky notes with question marks">
            <a:extLst>
              <a:ext uri="{FF2B5EF4-FFF2-40B4-BE49-F238E27FC236}">
                <a16:creationId xmlns:a16="http://schemas.microsoft.com/office/drawing/2014/main" id="{5AD06647-C315-9392-9CE1-FA3F50433EE5}"/>
              </a:ext>
            </a:extLst>
          </p:cNvPr>
          <p:cNvPicPr>
            <a:picLocks noChangeAspect="1"/>
          </p:cNvPicPr>
          <p:nvPr/>
        </p:nvPicPr>
        <p:blipFill rotWithShape="1">
          <a:blip r:embed="rId3"/>
          <a:srcRect t="10831" r="-1" b="4878"/>
          <a:stretch/>
        </p:blipFill>
        <p:spPr>
          <a:xfrm>
            <a:off x="1524" y="10"/>
            <a:ext cx="12188952" cy="6857990"/>
          </a:xfrm>
          <a:prstGeom prst="rect">
            <a:avLst/>
          </a:prstGeom>
        </p:spPr>
      </p:pic>
      <p:sp>
        <p:nvSpPr>
          <p:cNvPr id="12" name="Freeform: Shape 11">
            <a:extLst>
              <a:ext uri="{FF2B5EF4-FFF2-40B4-BE49-F238E27FC236}">
                <a16:creationId xmlns:a16="http://schemas.microsoft.com/office/drawing/2014/main" id="{1BE70332-ECAF-47BB-8C7B-BD049452F6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0337" y="875758"/>
            <a:ext cx="5219885" cy="5109539"/>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716D9361-A35A-4DC8-AAB9-04FD2D6FEE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986" y="673591"/>
            <a:ext cx="5565913" cy="5415406"/>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87FC31AD-FBB3-4219-A758-D6F7594A0A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7734" y="1041621"/>
            <a:ext cx="4953365" cy="4801521"/>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eiryo"/>
            </a:endParaRPr>
          </a:p>
        </p:txBody>
      </p:sp>
      <p:sp>
        <p:nvSpPr>
          <p:cNvPr id="2" name="Title 1">
            <a:extLst>
              <a:ext uri="{FF2B5EF4-FFF2-40B4-BE49-F238E27FC236}">
                <a16:creationId xmlns:a16="http://schemas.microsoft.com/office/drawing/2014/main" id="{C1317BED-C4F4-A4F9-B62C-D9AD00BFF24A}"/>
              </a:ext>
            </a:extLst>
          </p:cNvPr>
          <p:cNvSpPr>
            <a:spLocks noGrp="1"/>
          </p:cNvSpPr>
          <p:nvPr>
            <p:ph type="title"/>
          </p:nvPr>
        </p:nvSpPr>
        <p:spPr>
          <a:xfrm>
            <a:off x="1416871" y="1685677"/>
            <a:ext cx="4181444" cy="2843793"/>
          </a:xfrm>
        </p:spPr>
        <p:txBody>
          <a:bodyPr vert="horz" lIns="91440" tIns="45720" rIns="91440" bIns="45720" rtlCol="0" anchor="b">
            <a:normAutofit/>
          </a:bodyPr>
          <a:lstStyle/>
          <a:p>
            <a:pPr algn="ctr"/>
            <a:r>
              <a:rPr lang="en-US" sz="4600" dirty="0">
                <a:solidFill>
                  <a:schemeClr val="tx1">
                    <a:lumMod val="75000"/>
                    <a:lumOff val="25000"/>
                  </a:schemeClr>
                </a:solidFill>
                <a:latin typeface="Arial Rounded MT Bold" panose="020F0704030504030204" pitchFamily="34" charset="77"/>
              </a:rPr>
              <a:t>What’s your </a:t>
            </a:r>
            <a:r>
              <a:rPr lang="en-US" sz="4600" b="1" dirty="0">
                <a:solidFill>
                  <a:schemeClr val="tx1">
                    <a:lumMod val="75000"/>
                    <a:lumOff val="25000"/>
                  </a:schemeClr>
                </a:solidFill>
                <a:latin typeface="Arial Rounded MT Bold" panose="020F0704030504030204" pitchFamily="34" charset="77"/>
              </a:rPr>
              <a:t>story</a:t>
            </a:r>
            <a:r>
              <a:rPr lang="en-US" sz="4600" dirty="0">
                <a:solidFill>
                  <a:schemeClr val="tx1">
                    <a:lumMod val="75000"/>
                    <a:lumOff val="25000"/>
                  </a:schemeClr>
                </a:solidFill>
                <a:latin typeface="Arial Rounded MT Bold" panose="020F0704030504030204" pitchFamily="34" charset="77"/>
              </a:rPr>
              <a:t>’s narrative structure?</a:t>
            </a:r>
          </a:p>
        </p:txBody>
      </p:sp>
    </p:spTree>
    <p:extLst>
      <p:ext uri="{BB962C8B-B14F-4D97-AF65-F5344CB8AC3E}">
        <p14:creationId xmlns:p14="http://schemas.microsoft.com/office/powerpoint/2010/main" val="3342819836"/>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descr="ssss_chrono.png">
            <a:extLst>
              <a:ext uri="{FF2B5EF4-FFF2-40B4-BE49-F238E27FC236}">
                <a16:creationId xmlns:a16="http://schemas.microsoft.com/office/drawing/2014/main" id="{8CD205C7-8446-E042-BEA6-07679828766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83434" y="539151"/>
            <a:ext cx="8425132" cy="6318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1290150"/>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3">
            <a:extLst>
              <a:ext uri="{FF2B5EF4-FFF2-40B4-BE49-F238E27FC236}">
                <a16:creationId xmlns:a16="http://schemas.microsoft.com/office/drawing/2014/main" id="{821DFB86-F682-8C4C-9E90-D90E1AE6B8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0181344"/>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4BAD476-9BDB-E255-90C9-C3EEB2A2424D}"/>
              </a:ext>
            </a:extLst>
          </p:cNvPr>
          <p:cNvSpPr/>
          <p:nvPr/>
        </p:nvSpPr>
        <p:spPr>
          <a:xfrm>
            <a:off x="1524000" y="5300662"/>
            <a:ext cx="9144000" cy="1557337"/>
          </a:xfrm>
          <a:prstGeom prst="rect">
            <a:avLst/>
          </a:prstGeom>
          <a:solidFill>
            <a:schemeClr val="tx1">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9E18BB0-830A-7B84-D88E-985ACD8560DC}"/>
              </a:ext>
            </a:extLst>
          </p:cNvPr>
          <p:cNvSpPr txBox="1"/>
          <p:nvPr/>
        </p:nvSpPr>
        <p:spPr>
          <a:xfrm>
            <a:off x="4157662" y="5565337"/>
            <a:ext cx="6300788" cy="1292662"/>
          </a:xfrm>
          <a:prstGeom prst="rect">
            <a:avLst/>
          </a:prstGeom>
          <a:noFill/>
        </p:spPr>
        <p:txBody>
          <a:bodyPr wrap="square" rtlCol="0">
            <a:spAutoFit/>
          </a:bodyPr>
          <a:lstStyle/>
          <a:p>
            <a:r>
              <a:rPr lang="en-US" sz="6000" dirty="0">
                <a:solidFill>
                  <a:schemeClr val="bg1"/>
                </a:solidFill>
                <a:latin typeface="Arial Rounded MT Bold" panose="020F0704030504030204" pitchFamily="34" charset="77"/>
              </a:rPr>
              <a:t>Continuity</a:t>
            </a:r>
          </a:p>
          <a:p>
            <a:endParaRPr lang="en-US" dirty="0"/>
          </a:p>
        </p:txBody>
      </p:sp>
      <p:pic>
        <p:nvPicPr>
          <p:cNvPr id="5" name="Picture 4" descr="An orange arrows on a black background&#10;&#10;Description automatically generated with medium confidence">
            <a:extLst>
              <a:ext uri="{FF2B5EF4-FFF2-40B4-BE49-F238E27FC236}">
                <a16:creationId xmlns:a16="http://schemas.microsoft.com/office/drawing/2014/main" id="{636672F7-F0CA-995D-8BA9-19DFE9EC7385}"/>
              </a:ext>
            </a:extLst>
          </p:cNvPr>
          <p:cNvPicPr>
            <a:picLocks noChangeAspect="1"/>
          </p:cNvPicPr>
          <p:nvPr/>
        </p:nvPicPr>
        <p:blipFill>
          <a:blip r:embed="rId3"/>
          <a:stretch>
            <a:fillRect/>
          </a:stretch>
        </p:blipFill>
        <p:spPr>
          <a:xfrm>
            <a:off x="2861733" y="695191"/>
            <a:ext cx="6409267" cy="4473134"/>
          </a:xfrm>
          <a:prstGeom prst="rect">
            <a:avLst/>
          </a:prstGeom>
        </p:spPr>
      </p:pic>
    </p:spTree>
    <p:extLst>
      <p:ext uri="{BB962C8B-B14F-4D97-AF65-F5344CB8AC3E}">
        <p14:creationId xmlns:p14="http://schemas.microsoft.com/office/powerpoint/2010/main" val="3272261552"/>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4E11DD-E0B7-8D43-A95D-AC8649BD2551}"/>
              </a:ext>
            </a:extLst>
          </p:cNvPr>
          <p:cNvPicPr/>
          <p:nvPr/>
        </p:nvPicPr>
        <p:blipFill>
          <a:blip r:embed="rId3">
            <a:extLst>
              <a:ext uri="{28A0092B-C50C-407E-A947-70E740481C1C}">
                <a14:useLocalDpi xmlns:a14="http://schemas.microsoft.com/office/drawing/2010/main" val="0"/>
              </a:ext>
            </a:extLst>
          </a:blip>
          <a:stretch>
            <a:fillRect/>
          </a:stretch>
        </p:blipFill>
        <p:spPr>
          <a:xfrm>
            <a:off x="2133801" y="971859"/>
            <a:ext cx="7656871" cy="5056239"/>
          </a:xfrm>
          <a:prstGeom prst="roundRect">
            <a:avLst/>
          </a:prstGeom>
        </p:spPr>
      </p:pic>
    </p:spTree>
    <p:extLst>
      <p:ext uri="{BB962C8B-B14F-4D97-AF65-F5344CB8AC3E}">
        <p14:creationId xmlns:p14="http://schemas.microsoft.com/office/powerpoint/2010/main" val="3226386158"/>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nsortium of Academic and Research Libraries in Illinois (CARLI)&#10;">
            <a:extLst>
              <a:ext uri="{FF2B5EF4-FFF2-40B4-BE49-F238E27FC236}">
                <a16:creationId xmlns:a16="http://schemas.microsoft.com/office/drawing/2014/main" id="{D5DDCD74-1DC2-075E-8EF9-BA60A5EDF7D1}"/>
              </a:ext>
            </a:extLst>
          </p:cNvPr>
          <p:cNvPicPr>
            <a:picLocks noChangeAspect="1"/>
          </p:cNvPicPr>
          <p:nvPr/>
        </p:nvPicPr>
        <p:blipFill>
          <a:blip r:embed="rId3"/>
          <a:stretch>
            <a:fillRect/>
          </a:stretch>
        </p:blipFill>
        <p:spPr>
          <a:xfrm>
            <a:off x="642938" y="4022725"/>
            <a:ext cx="6216650" cy="1096963"/>
          </a:xfrm>
          <a:prstGeom prst="rect">
            <a:avLst/>
          </a:prstGeom>
        </p:spPr>
      </p:pic>
      <p:pic>
        <p:nvPicPr>
          <p:cNvPr id="3" name="Picture 2" descr="Public Library Association, part of the American Library Association, covering North America">
            <a:extLst>
              <a:ext uri="{FF2B5EF4-FFF2-40B4-BE49-F238E27FC236}">
                <a16:creationId xmlns:a16="http://schemas.microsoft.com/office/drawing/2014/main" id="{D86A2173-DDAC-BF33-DA39-95DD84EBFA1D}"/>
              </a:ext>
            </a:extLst>
          </p:cNvPr>
          <p:cNvPicPr>
            <a:picLocks noChangeAspect="1"/>
          </p:cNvPicPr>
          <p:nvPr/>
        </p:nvPicPr>
        <p:blipFill>
          <a:blip r:embed="rId4"/>
          <a:stretch>
            <a:fillRect/>
          </a:stretch>
        </p:blipFill>
        <p:spPr>
          <a:xfrm>
            <a:off x="6875518" y="335282"/>
            <a:ext cx="4613275" cy="1096963"/>
          </a:xfrm>
          <a:prstGeom prst="rect">
            <a:avLst/>
          </a:prstGeom>
        </p:spPr>
      </p:pic>
      <p:pic>
        <p:nvPicPr>
          <p:cNvPr id="17" name="Picture 16" descr="National Chung Hsing University, Taiwan">
            <a:extLst>
              <a:ext uri="{FF2B5EF4-FFF2-40B4-BE49-F238E27FC236}">
                <a16:creationId xmlns:a16="http://schemas.microsoft.com/office/drawing/2014/main" id="{C74D6DA6-F084-E6AF-6B35-E0C01913F427}"/>
              </a:ext>
            </a:extLst>
          </p:cNvPr>
          <p:cNvPicPr>
            <a:picLocks noChangeAspect="1"/>
          </p:cNvPicPr>
          <p:nvPr/>
        </p:nvPicPr>
        <p:blipFill>
          <a:blip r:embed="rId5"/>
          <a:stretch>
            <a:fillRect/>
          </a:stretch>
        </p:blipFill>
        <p:spPr>
          <a:xfrm>
            <a:off x="1138751" y="5278991"/>
            <a:ext cx="5225024" cy="1166861"/>
          </a:xfrm>
          <a:prstGeom prst="rect">
            <a:avLst/>
          </a:prstGeom>
        </p:spPr>
      </p:pic>
      <p:pic>
        <p:nvPicPr>
          <p:cNvPr id="10" name="Picture 9" descr="Association of Fundraising Professionals">
            <a:extLst>
              <a:ext uri="{FF2B5EF4-FFF2-40B4-BE49-F238E27FC236}">
                <a16:creationId xmlns:a16="http://schemas.microsoft.com/office/drawing/2014/main" id="{DF994DE2-64A9-2446-1705-5DF86F1E2299}"/>
              </a:ext>
            </a:extLst>
          </p:cNvPr>
          <p:cNvPicPr>
            <a:picLocks noChangeAspect="1"/>
          </p:cNvPicPr>
          <p:nvPr/>
        </p:nvPicPr>
        <p:blipFill>
          <a:blip r:embed="rId6"/>
          <a:stretch>
            <a:fillRect/>
          </a:stretch>
        </p:blipFill>
        <p:spPr>
          <a:xfrm>
            <a:off x="7234874" y="3818108"/>
            <a:ext cx="1832697" cy="1506195"/>
          </a:xfrm>
          <a:prstGeom prst="rect">
            <a:avLst/>
          </a:prstGeom>
        </p:spPr>
      </p:pic>
      <p:pic>
        <p:nvPicPr>
          <p:cNvPr id="15" name="Picture 14" descr="Prairie Rivers Network, statewide Illinois water conservation nonprofit">
            <a:extLst>
              <a:ext uri="{FF2B5EF4-FFF2-40B4-BE49-F238E27FC236}">
                <a16:creationId xmlns:a16="http://schemas.microsoft.com/office/drawing/2014/main" id="{24B36A71-648D-9E70-AEDB-8A99A2BDF7CF}"/>
              </a:ext>
            </a:extLst>
          </p:cNvPr>
          <p:cNvPicPr>
            <a:picLocks noChangeAspect="1"/>
          </p:cNvPicPr>
          <p:nvPr/>
        </p:nvPicPr>
        <p:blipFill>
          <a:blip r:embed="rId7"/>
          <a:stretch>
            <a:fillRect/>
          </a:stretch>
        </p:blipFill>
        <p:spPr>
          <a:xfrm>
            <a:off x="5197723" y="1353472"/>
            <a:ext cx="4766820" cy="1206500"/>
          </a:xfrm>
          <a:prstGeom prst="rect">
            <a:avLst/>
          </a:prstGeom>
        </p:spPr>
      </p:pic>
      <p:pic>
        <p:nvPicPr>
          <p:cNvPr id="7" name="Picture 6" descr="Pan American Health Organization, affiliate of the World Health Organization">
            <a:extLst>
              <a:ext uri="{FF2B5EF4-FFF2-40B4-BE49-F238E27FC236}">
                <a16:creationId xmlns:a16="http://schemas.microsoft.com/office/drawing/2014/main" id="{CFCEA0FD-17A7-703A-68D9-D1B48885D035}"/>
              </a:ext>
            </a:extLst>
          </p:cNvPr>
          <p:cNvPicPr>
            <a:picLocks noChangeAspect="1"/>
          </p:cNvPicPr>
          <p:nvPr/>
        </p:nvPicPr>
        <p:blipFill>
          <a:blip r:embed="rId8"/>
          <a:stretch>
            <a:fillRect/>
          </a:stretch>
        </p:blipFill>
        <p:spPr>
          <a:xfrm>
            <a:off x="866290" y="2567430"/>
            <a:ext cx="10205420" cy="1163442"/>
          </a:xfrm>
          <a:prstGeom prst="rect">
            <a:avLst/>
          </a:prstGeom>
        </p:spPr>
      </p:pic>
      <p:sp>
        <p:nvSpPr>
          <p:cNvPr id="4" name="Rounded Rectangle 3">
            <a:extLst>
              <a:ext uri="{FF2B5EF4-FFF2-40B4-BE49-F238E27FC236}">
                <a16:creationId xmlns:a16="http://schemas.microsoft.com/office/drawing/2014/main" id="{0F0D1035-567C-1700-8228-E93995B26379}"/>
              </a:ext>
            </a:extLst>
          </p:cNvPr>
          <p:cNvSpPr/>
          <p:nvPr/>
        </p:nvSpPr>
        <p:spPr>
          <a:xfrm>
            <a:off x="703207" y="230581"/>
            <a:ext cx="4704816" cy="1163442"/>
          </a:xfrm>
          <a:prstGeom prst="roundRect">
            <a:avLst/>
          </a:prstGeom>
          <a:solidFill>
            <a:srgbClr val="EA9E6A"/>
          </a:solidFill>
          <a:effectLst>
            <a:softEdge rad="129235"/>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accent2">
                    <a:lumMod val="50000"/>
                  </a:schemeClr>
                </a:solidFill>
                <a:latin typeface="Arial Rounded MT Bold" panose="020F0704030504030204" pitchFamily="34" charset="77"/>
              </a:rPr>
              <a:t>Consulting</a:t>
            </a:r>
          </a:p>
        </p:txBody>
      </p:sp>
      <p:pic>
        <p:nvPicPr>
          <p:cNvPr id="5" name="Graphic 4">
            <a:extLst>
              <a:ext uri="{FF2B5EF4-FFF2-40B4-BE49-F238E27FC236}">
                <a16:creationId xmlns:a16="http://schemas.microsoft.com/office/drawing/2014/main" id="{9C49400B-6D64-F75D-2937-BD7F6044A12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93514" y="1270234"/>
            <a:ext cx="3339743" cy="1289738"/>
          </a:xfrm>
          <a:prstGeom prst="rect">
            <a:avLst/>
          </a:prstGeom>
        </p:spPr>
      </p:pic>
      <p:pic>
        <p:nvPicPr>
          <p:cNvPr id="11" name="Picture 10" descr="A orange and blue letter i&#10;&#10;Description automatically generated">
            <a:extLst>
              <a:ext uri="{FF2B5EF4-FFF2-40B4-BE49-F238E27FC236}">
                <a16:creationId xmlns:a16="http://schemas.microsoft.com/office/drawing/2014/main" id="{8EF3C5F5-E542-6CAD-8B4C-7328092BF69D}"/>
              </a:ext>
            </a:extLst>
          </p:cNvPr>
          <p:cNvPicPr>
            <a:picLocks noChangeAspect="1"/>
          </p:cNvPicPr>
          <p:nvPr/>
        </p:nvPicPr>
        <p:blipFill>
          <a:blip r:embed="rId11"/>
          <a:stretch>
            <a:fillRect/>
          </a:stretch>
        </p:blipFill>
        <p:spPr>
          <a:xfrm>
            <a:off x="9865126" y="3948005"/>
            <a:ext cx="1206584" cy="2343366"/>
          </a:xfrm>
          <a:prstGeom prst="rect">
            <a:avLst/>
          </a:prstGeom>
        </p:spPr>
      </p:pic>
      <p:pic>
        <p:nvPicPr>
          <p:cNvPr id="13" name="Picture 12" descr="A blue and white logo&#10;&#10;Description automatically generated">
            <a:extLst>
              <a:ext uri="{FF2B5EF4-FFF2-40B4-BE49-F238E27FC236}">
                <a16:creationId xmlns:a16="http://schemas.microsoft.com/office/drawing/2014/main" id="{CCE08979-43C7-507D-1BCA-63236F69A044}"/>
              </a:ext>
            </a:extLst>
          </p:cNvPr>
          <p:cNvPicPr>
            <a:picLocks noChangeAspect="1"/>
          </p:cNvPicPr>
          <p:nvPr/>
        </p:nvPicPr>
        <p:blipFill>
          <a:blip r:embed="rId12"/>
          <a:stretch>
            <a:fillRect/>
          </a:stretch>
        </p:blipFill>
        <p:spPr>
          <a:xfrm>
            <a:off x="7319372" y="5490350"/>
            <a:ext cx="1663700" cy="927100"/>
          </a:xfrm>
          <a:prstGeom prst="rect">
            <a:avLst/>
          </a:prstGeom>
        </p:spPr>
      </p:pic>
    </p:spTree>
    <p:extLst>
      <p:ext uri="{BB962C8B-B14F-4D97-AF65-F5344CB8AC3E}">
        <p14:creationId xmlns:p14="http://schemas.microsoft.com/office/powerpoint/2010/main" val="490856677"/>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D4447F-8820-18F2-2EAF-CC73FDA6891C}"/>
              </a:ext>
            </a:extLst>
          </p:cNvPr>
          <p:cNvSpPr>
            <a:spLocks noGrp="1"/>
          </p:cNvSpPr>
          <p:nvPr>
            <p:ph type="title"/>
          </p:nvPr>
        </p:nvSpPr>
        <p:spPr>
          <a:xfrm>
            <a:off x="572493" y="238539"/>
            <a:ext cx="11018520" cy="1434415"/>
          </a:xfrm>
        </p:spPr>
        <p:txBody>
          <a:bodyPr anchor="b">
            <a:normAutofit/>
          </a:bodyPr>
          <a:lstStyle/>
          <a:p>
            <a:r>
              <a:rPr lang="en-US" dirty="0">
                <a:solidFill>
                  <a:schemeClr val="accent2">
                    <a:lumMod val="50000"/>
                  </a:schemeClr>
                </a:solidFill>
                <a:latin typeface="Arial Rounded MT Bold" panose="020F0704030504030204" pitchFamily="34" charset="77"/>
              </a:rPr>
              <a:t>Achievement through </a:t>
            </a:r>
            <a:br>
              <a:rPr lang="en-US" dirty="0">
                <a:solidFill>
                  <a:schemeClr val="accent2">
                    <a:lumMod val="50000"/>
                  </a:schemeClr>
                </a:solidFill>
                <a:latin typeface="Arial Rounded MT Bold" panose="020F0704030504030204" pitchFamily="34" charset="77"/>
              </a:rPr>
            </a:br>
            <a:r>
              <a:rPr lang="en-US" dirty="0">
                <a:solidFill>
                  <a:schemeClr val="accent2">
                    <a:lumMod val="50000"/>
                  </a:schemeClr>
                </a:solidFill>
                <a:latin typeface="Arial Rounded MT Bold" panose="020F0704030504030204" pitchFamily="34" charset="77"/>
              </a:rPr>
              <a:t>Building on Strengths</a:t>
            </a:r>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D3B2A7A-6FBF-154D-153F-60CB259ACF5B}"/>
              </a:ext>
            </a:extLst>
          </p:cNvPr>
          <p:cNvSpPr>
            <a:spLocks noGrp="1"/>
          </p:cNvSpPr>
          <p:nvPr>
            <p:ph idx="1"/>
          </p:nvPr>
        </p:nvSpPr>
        <p:spPr>
          <a:xfrm>
            <a:off x="572493" y="2071316"/>
            <a:ext cx="6713552" cy="4119172"/>
          </a:xfrm>
        </p:spPr>
        <p:txBody>
          <a:bodyPr anchor="t">
            <a:normAutofit/>
          </a:bodyPr>
          <a:lstStyle/>
          <a:p>
            <a:pPr marL="0" indent="0">
              <a:buNone/>
            </a:pPr>
            <a:r>
              <a:rPr lang="en-US" sz="2400" b="1" dirty="0"/>
              <a:t>Book Stories: </a:t>
            </a:r>
            <a:br>
              <a:rPr lang="en-US" sz="2400" b="1" dirty="0"/>
            </a:br>
            <a:r>
              <a:rPr lang="en-US" sz="2400" b="1" dirty="0"/>
              <a:t>20 Years of Library Book Plate Celebrations</a:t>
            </a:r>
          </a:p>
          <a:p>
            <a:r>
              <a:rPr lang="en-US" sz="2000" dirty="0">
                <a:solidFill>
                  <a:srgbClr val="000000"/>
                </a:solidFill>
                <a:latin typeface="Open Sans" panose="020B0606030504020204" pitchFamily="34" charset="0"/>
              </a:rPr>
              <a:t>F</a:t>
            </a:r>
            <a:r>
              <a:rPr lang="en-US" sz="2000" b="0" i="0" dirty="0">
                <a:solidFill>
                  <a:srgbClr val="000000"/>
                </a:solidFill>
                <a:effectLst/>
                <a:latin typeface="Open Sans" panose="020B0606030504020204" pitchFamily="34" charset="0"/>
              </a:rPr>
              <a:t>aculty promotion book plating ritual at the University of Illinois at Urbana-Champaign library to celebrate promotion and tenure. </a:t>
            </a:r>
          </a:p>
          <a:p>
            <a:r>
              <a:rPr lang="en-US" sz="2000" dirty="0">
                <a:solidFill>
                  <a:srgbClr val="000000"/>
                </a:solidFill>
                <a:latin typeface="Open Sans" panose="020B0606030504020204" pitchFamily="34" charset="0"/>
              </a:rPr>
              <a:t>“</a:t>
            </a:r>
            <a:r>
              <a:rPr lang="en-US" sz="2000" b="0" i="0" dirty="0">
                <a:solidFill>
                  <a:srgbClr val="000000"/>
                </a:solidFill>
                <a:effectLst/>
                <a:latin typeface="Open Sans" panose="020B0606030504020204" pitchFamily="34" charset="0"/>
              </a:rPr>
              <a:t>Libraries in the midst of pandemic reinventions should consider sustaining, reviving, and innovating new forms of storytelling to extend the impact of the library as the bedrock of academic community.</a:t>
            </a:r>
            <a:r>
              <a:rPr lang="en-US" b="0" i="0" dirty="0">
                <a:solidFill>
                  <a:srgbClr val="000000"/>
                </a:solidFill>
                <a:effectLst/>
                <a:latin typeface="Open Sans" panose="020B0606030504020204" pitchFamily="34" charset="0"/>
              </a:rPr>
              <a:t>”</a:t>
            </a:r>
            <a:endParaRPr lang="en-US" dirty="0"/>
          </a:p>
          <a:p>
            <a:pPr marL="0" indent="0">
              <a:buNone/>
            </a:pPr>
            <a:r>
              <a:rPr lang="en-US" sz="1600" b="0" i="0" u="none" strike="noStrike" dirty="0">
                <a:solidFill>
                  <a:srgbClr val="56B0C9"/>
                </a:solidFill>
                <a:effectLst/>
                <a:latin typeface="PT Sans" panose="020B0503020203020204" pitchFamily="34" charset="77"/>
                <a:hlinkClick r:id="rId2"/>
              </a:rPr>
              <a:t>https://doi.org/10.5860/crl.84.1.49</a:t>
            </a:r>
            <a:r>
              <a:rPr lang="en-US" sz="2200" dirty="0"/>
              <a:t> </a:t>
            </a:r>
          </a:p>
        </p:txBody>
      </p:sp>
      <p:pic>
        <p:nvPicPr>
          <p:cNvPr id="1026" name="Picture 2">
            <a:extLst>
              <a:ext uri="{FF2B5EF4-FFF2-40B4-BE49-F238E27FC236}">
                <a16:creationId xmlns:a16="http://schemas.microsoft.com/office/drawing/2014/main" id="{767CA227-7F17-F41B-BB09-4E7D2180C8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25" r="27439"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7540705"/>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46FA5-28A7-7BD6-1464-B718A3BB89D1}"/>
              </a:ext>
            </a:extLst>
          </p:cNvPr>
          <p:cNvSpPr>
            <a:spLocks noGrp="1"/>
          </p:cNvSpPr>
          <p:nvPr>
            <p:ph type="title"/>
          </p:nvPr>
        </p:nvSpPr>
        <p:spPr>
          <a:xfrm>
            <a:off x="572493" y="238539"/>
            <a:ext cx="11018520" cy="1434415"/>
          </a:xfrm>
        </p:spPr>
        <p:txBody>
          <a:bodyPr anchor="b">
            <a:normAutofit/>
          </a:bodyPr>
          <a:lstStyle/>
          <a:p>
            <a:r>
              <a:rPr lang="en-US" sz="5400" dirty="0">
                <a:solidFill>
                  <a:schemeClr val="accent2">
                    <a:lumMod val="50000"/>
                  </a:schemeClr>
                </a:solidFill>
                <a:latin typeface="Arial Rounded MT Bold" panose="020F0704030504030204" pitchFamily="34" charset="77"/>
              </a:rPr>
              <a:t>Build on Strengths, Benchmark</a:t>
            </a:r>
          </a:p>
        </p:txBody>
      </p:sp>
      <p:sp>
        <p:nvSpPr>
          <p:cNvPr id="3" name="Content Placeholder 2">
            <a:extLst>
              <a:ext uri="{FF2B5EF4-FFF2-40B4-BE49-F238E27FC236}">
                <a16:creationId xmlns:a16="http://schemas.microsoft.com/office/drawing/2014/main" id="{DD160C5B-6E90-0680-781A-36028CD4F680}"/>
              </a:ext>
            </a:extLst>
          </p:cNvPr>
          <p:cNvSpPr>
            <a:spLocks noGrp="1"/>
          </p:cNvSpPr>
          <p:nvPr>
            <p:ph idx="1"/>
          </p:nvPr>
        </p:nvSpPr>
        <p:spPr>
          <a:xfrm>
            <a:off x="572493" y="2071316"/>
            <a:ext cx="6713552" cy="4119172"/>
          </a:xfrm>
        </p:spPr>
        <p:txBody>
          <a:bodyPr anchor="t">
            <a:normAutofit/>
          </a:bodyPr>
          <a:lstStyle/>
          <a:p>
            <a:r>
              <a:rPr lang="en-US" sz="2000" u="none" strike="noStrike" dirty="0">
                <a:effectLst/>
              </a:rPr>
              <a:t>We are assessing our library's strengths in social media presence to compare with other libraries and recent online trends so that we can contribute our unique strengths to the larger library community by adding more local and staff book recommendations to our social media presence. </a:t>
            </a:r>
          </a:p>
          <a:p>
            <a:r>
              <a:rPr lang="en-US" sz="2000" u="none" strike="noStrike" dirty="0">
                <a:effectLst/>
              </a:rPr>
              <a:t>The scope of this project will</a:t>
            </a:r>
            <a:r>
              <a:rPr lang="en-US" sz="2000" dirty="0"/>
              <a:t> be informed by similar work at other libraries.</a:t>
            </a:r>
            <a:endParaRPr lang="en-US" sz="2000" u="none" strike="noStrike" dirty="0">
              <a:effectLst/>
            </a:endParaRPr>
          </a:p>
          <a:p>
            <a:pPr lvl="1"/>
            <a:r>
              <a:rPr lang="en-US" sz="2000" u="none" strike="noStrike" dirty="0">
                <a:effectLst/>
              </a:rPr>
              <a:t>You’ve Heard of TikTok, But Do You Know About </a:t>
            </a:r>
            <a:r>
              <a:rPr lang="en-US" sz="2000" u="none" strike="noStrike" dirty="0" err="1">
                <a:effectLst/>
              </a:rPr>
              <a:t>BookTok</a:t>
            </a:r>
            <a:r>
              <a:rPr lang="en-US" sz="2000" u="none" strike="noStrike" dirty="0">
                <a:effectLst/>
              </a:rPr>
              <a:t> And </a:t>
            </a:r>
            <a:r>
              <a:rPr lang="en-US" sz="2000" u="none" strike="noStrike" dirty="0" err="1">
                <a:effectLst/>
              </a:rPr>
              <a:t>LibraryTok</a:t>
            </a:r>
            <a:r>
              <a:rPr lang="en-US" sz="2000" u="none" strike="noStrike" dirty="0">
                <a:effectLst/>
              </a:rPr>
              <a:t>? https://</a:t>
            </a:r>
            <a:r>
              <a:rPr lang="en-US" sz="2000" u="none" strike="noStrike" dirty="0" err="1">
                <a:effectLst/>
              </a:rPr>
              <a:t>publiclibrariesonline.org</a:t>
            </a:r>
            <a:r>
              <a:rPr lang="en-US" sz="2000" u="none" strike="noStrike" dirty="0">
                <a:effectLst/>
              </a:rPr>
              <a:t>/2023/08/youve-heard-of-tiktok-but-do-you-know-about-booktok-and-librarytok/ </a:t>
            </a:r>
            <a:endParaRPr lang="en-US" sz="2000" b="0" i="0" u="none" strike="noStrike" dirty="0">
              <a:effectLst/>
              <a:latin typeface="Arial" panose="020B0604020202020204" pitchFamily="34" charset="0"/>
            </a:endParaRPr>
          </a:p>
          <a:p>
            <a:pPr marL="0" indent="0">
              <a:buNone/>
            </a:pPr>
            <a:endParaRPr lang="en-US" sz="2000" b="0" i="0" u="none" strike="noStrike" dirty="0">
              <a:effectLst/>
              <a:latin typeface="Calibri" panose="020F0502020204030204" pitchFamily="34" charset="0"/>
            </a:endParaRPr>
          </a:p>
          <a:p>
            <a:endParaRPr lang="en-US" sz="2000" dirty="0"/>
          </a:p>
          <a:p>
            <a:endParaRPr lang="en-US" sz="2000" dirty="0"/>
          </a:p>
        </p:txBody>
      </p:sp>
      <p:pic>
        <p:nvPicPr>
          <p:cNvPr id="7" name="Picture 6" descr="A shelf with books on it&#10;&#10;Description automatically generated">
            <a:extLst>
              <a:ext uri="{FF2B5EF4-FFF2-40B4-BE49-F238E27FC236}">
                <a16:creationId xmlns:a16="http://schemas.microsoft.com/office/drawing/2014/main" id="{2E6DCBBC-29C9-2702-6826-1BC588982743}"/>
              </a:ext>
            </a:extLst>
          </p:cNvPr>
          <p:cNvPicPr>
            <a:picLocks noChangeAspect="1"/>
          </p:cNvPicPr>
          <p:nvPr/>
        </p:nvPicPr>
        <p:blipFill rotWithShape="1">
          <a:blip r:embed="rId3"/>
          <a:srcRect t="14245" r="2" b="1562"/>
          <a:stretch/>
        </p:blipFill>
        <p:spPr>
          <a:xfrm>
            <a:off x="7675658" y="2093976"/>
            <a:ext cx="3941064" cy="4096512"/>
          </a:xfrm>
          <a:prstGeom prst="rect">
            <a:avLst/>
          </a:prstGeom>
        </p:spPr>
      </p:pic>
    </p:spTree>
    <p:extLst>
      <p:ext uri="{BB962C8B-B14F-4D97-AF65-F5344CB8AC3E}">
        <p14:creationId xmlns:p14="http://schemas.microsoft.com/office/powerpoint/2010/main" val="642499065"/>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D4447F-8820-18F2-2EAF-CC73FDA6891C}"/>
              </a:ext>
            </a:extLst>
          </p:cNvPr>
          <p:cNvSpPr>
            <a:spLocks noGrp="1"/>
          </p:cNvSpPr>
          <p:nvPr>
            <p:ph type="title"/>
          </p:nvPr>
        </p:nvSpPr>
        <p:spPr>
          <a:xfrm>
            <a:off x="572493" y="238539"/>
            <a:ext cx="11018520" cy="1434415"/>
          </a:xfrm>
        </p:spPr>
        <p:txBody>
          <a:bodyPr anchor="b">
            <a:normAutofit/>
          </a:bodyPr>
          <a:lstStyle/>
          <a:p>
            <a:r>
              <a:rPr lang="en-US" sz="5400" dirty="0">
                <a:solidFill>
                  <a:schemeClr val="accent2">
                    <a:lumMod val="50000"/>
                  </a:schemeClr>
                </a:solidFill>
                <a:latin typeface="Arial Rounded MT Bold" panose="020F0704030504030204" pitchFamily="34" charset="77"/>
              </a:rPr>
              <a:t>Achievement in Serving Needs</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D3B2A7A-6FBF-154D-153F-60CB259ACF5B}"/>
              </a:ext>
            </a:extLst>
          </p:cNvPr>
          <p:cNvSpPr>
            <a:spLocks noGrp="1"/>
          </p:cNvSpPr>
          <p:nvPr>
            <p:ph idx="1"/>
          </p:nvPr>
        </p:nvSpPr>
        <p:spPr>
          <a:xfrm>
            <a:off x="572493" y="2071316"/>
            <a:ext cx="6713552" cy="4119172"/>
          </a:xfrm>
        </p:spPr>
        <p:txBody>
          <a:bodyPr anchor="t">
            <a:normAutofit fontScale="92500" lnSpcReduction="10000"/>
          </a:bodyPr>
          <a:lstStyle/>
          <a:p>
            <a:pPr marL="0" indent="0">
              <a:buNone/>
            </a:pPr>
            <a:r>
              <a:rPr lang="en-US" sz="3600" dirty="0"/>
              <a:t>“Your Library Too”</a:t>
            </a:r>
          </a:p>
          <a:p>
            <a:r>
              <a:rPr lang="en-US" sz="2200" b="0" i="0" dirty="0">
                <a:solidFill>
                  <a:srgbClr val="000000"/>
                </a:solidFill>
                <a:effectLst/>
                <a:latin typeface="Open Sans" panose="020B0606030504020204" pitchFamily="34" charset="0"/>
              </a:rPr>
              <a:t>Academic staff can be forgotten in marketing of library resources and services. </a:t>
            </a:r>
          </a:p>
          <a:p>
            <a:r>
              <a:rPr lang="en-US" sz="2200" dirty="0">
                <a:solidFill>
                  <a:srgbClr val="000000"/>
                </a:solidFill>
                <a:latin typeface="Open Sans" panose="020B0606030504020204" pitchFamily="34" charset="0"/>
              </a:rPr>
              <a:t>D</a:t>
            </a:r>
            <a:r>
              <a:rPr lang="en-US" sz="2200" b="0" i="0" dirty="0">
                <a:solidFill>
                  <a:srgbClr val="000000"/>
                </a:solidFill>
                <a:effectLst/>
                <a:latin typeface="Open Sans" panose="020B0606030504020204" pitchFamily="34" charset="0"/>
              </a:rPr>
              <a:t>esigned an engaging and creative event called Summer Fest as an alternative to the traditional workshop. </a:t>
            </a:r>
          </a:p>
          <a:p>
            <a:pPr marL="0" indent="0">
              <a:buNone/>
            </a:pPr>
            <a:endParaRPr lang="en-US" sz="2200" u="sng" dirty="0">
              <a:solidFill>
                <a:srgbClr val="000000"/>
              </a:solidFill>
              <a:latin typeface="Open Sans" panose="020B0606030504020204" pitchFamily="34" charset="0"/>
              <a:hlinkClick r:id="rId2"/>
            </a:endParaRPr>
          </a:p>
          <a:p>
            <a:pPr marL="0" indent="0">
              <a:buNone/>
            </a:pPr>
            <a:r>
              <a:rPr lang="en-US" sz="2200" dirty="0">
                <a:solidFill>
                  <a:srgbClr val="000000"/>
                </a:solidFill>
                <a:latin typeface="Open Sans" panose="020B0606030504020204" pitchFamily="34" charset="0"/>
              </a:rPr>
              <a:t>Creating </a:t>
            </a:r>
            <a:r>
              <a:rPr lang="en-US" sz="2200" b="0" i="0" dirty="0">
                <a:solidFill>
                  <a:srgbClr val="000000"/>
                </a:solidFill>
                <a:effectLst/>
                <a:latin typeface="Open Sans" panose="020B0606030504020204" pitchFamily="34" charset="0"/>
              </a:rPr>
              <a:t>a campus community of staff that are informed about the library, comfortable using library services and spaces, and powerful library advocates. </a:t>
            </a:r>
          </a:p>
          <a:p>
            <a:pPr marL="0" indent="0">
              <a:buNone/>
            </a:pPr>
            <a:endParaRPr lang="en-US" sz="2400" u="sng" dirty="0">
              <a:solidFill>
                <a:srgbClr val="000000"/>
              </a:solidFill>
              <a:latin typeface="Open Sans" panose="020B0606030504020204" pitchFamily="34" charset="0"/>
              <a:hlinkClick r:id="rId2"/>
            </a:endParaRPr>
          </a:p>
          <a:p>
            <a:pPr marL="0" indent="0">
              <a:buNone/>
            </a:pPr>
            <a:r>
              <a:rPr lang="en-US" sz="1800" b="0" i="0" u="sng" dirty="0">
                <a:solidFill>
                  <a:srgbClr val="56B0C9"/>
                </a:solidFill>
                <a:effectLst/>
                <a:latin typeface="PT Sans" panose="020B0503020203020204" pitchFamily="34" charset="77"/>
                <a:hlinkClick r:id="rId2"/>
              </a:rPr>
              <a:t>https://doi.org/10.5860/crln.84.11.434</a:t>
            </a:r>
            <a:endParaRPr lang="en-US" sz="3600" dirty="0"/>
          </a:p>
          <a:p>
            <a:pPr marL="0" indent="0">
              <a:buNone/>
            </a:pPr>
            <a:endParaRPr lang="en-US" sz="2200" dirty="0"/>
          </a:p>
        </p:txBody>
      </p:sp>
      <p:pic>
        <p:nvPicPr>
          <p:cNvPr id="6" name="Picture 5" descr="A poster with various objects on it&#10;&#10;Description automatically generated with medium confidence">
            <a:extLst>
              <a:ext uri="{FF2B5EF4-FFF2-40B4-BE49-F238E27FC236}">
                <a16:creationId xmlns:a16="http://schemas.microsoft.com/office/drawing/2014/main" id="{5BABBCAD-1CF2-1FF1-E241-2178A3CBBCB3}"/>
              </a:ext>
            </a:extLst>
          </p:cNvPr>
          <p:cNvPicPr>
            <a:picLocks noChangeAspect="1"/>
          </p:cNvPicPr>
          <p:nvPr/>
        </p:nvPicPr>
        <p:blipFill>
          <a:blip r:embed="rId3"/>
          <a:stretch>
            <a:fillRect/>
          </a:stretch>
        </p:blipFill>
        <p:spPr>
          <a:xfrm>
            <a:off x="8305132" y="1982353"/>
            <a:ext cx="2864732" cy="4297098"/>
          </a:xfrm>
          <a:prstGeom prst="rect">
            <a:avLst/>
          </a:prstGeom>
        </p:spPr>
      </p:pic>
    </p:spTree>
    <p:extLst>
      <p:ext uri="{BB962C8B-B14F-4D97-AF65-F5344CB8AC3E}">
        <p14:creationId xmlns:p14="http://schemas.microsoft.com/office/powerpoint/2010/main" val="1428380967"/>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9A8C3C-82F6-A5B2-4134-ACCC7906A22F}"/>
              </a:ext>
            </a:extLst>
          </p:cNvPr>
          <p:cNvSpPr/>
          <p:nvPr/>
        </p:nvSpPr>
        <p:spPr>
          <a:xfrm>
            <a:off x="1524000" y="5300663"/>
            <a:ext cx="9144000" cy="1557337"/>
          </a:xfrm>
          <a:prstGeom prst="rect">
            <a:avLst/>
          </a:prstGeom>
          <a:solidFill>
            <a:schemeClr val="tx1">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071BC31-8204-5FF4-5A93-5C1B3210A73C}"/>
              </a:ext>
            </a:extLst>
          </p:cNvPr>
          <p:cNvSpPr txBox="1"/>
          <p:nvPr/>
        </p:nvSpPr>
        <p:spPr>
          <a:xfrm>
            <a:off x="3529012" y="5617666"/>
            <a:ext cx="8201025" cy="923330"/>
          </a:xfrm>
          <a:prstGeom prst="rect">
            <a:avLst/>
          </a:prstGeom>
          <a:noFill/>
        </p:spPr>
        <p:txBody>
          <a:bodyPr wrap="square" rtlCol="0">
            <a:spAutoFit/>
          </a:bodyPr>
          <a:lstStyle/>
          <a:p>
            <a:r>
              <a:rPr lang="en-US" sz="5400" dirty="0">
                <a:solidFill>
                  <a:schemeClr val="bg1"/>
                </a:solidFill>
                <a:latin typeface="Arial Rounded MT Bold" panose="020F0704030504030204" pitchFamily="34" charset="77"/>
              </a:rPr>
              <a:t>Transformation</a:t>
            </a:r>
          </a:p>
        </p:txBody>
      </p:sp>
      <p:pic>
        <p:nvPicPr>
          <p:cNvPr id="5" name="Picture 4" descr="A picture containing orange, design&#10;&#10;Description automatically generated">
            <a:extLst>
              <a:ext uri="{FF2B5EF4-FFF2-40B4-BE49-F238E27FC236}">
                <a16:creationId xmlns:a16="http://schemas.microsoft.com/office/drawing/2014/main" id="{48D06B34-987A-B54D-DBFB-AADF1488EF92}"/>
              </a:ext>
            </a:extLst>
          </p:cNvPr>
          <p:cNvPicPr>
            <a:picLocks noChangeAspect="1"/>
          </p:cNvPicPr>
          <p:nvPr/>
        </p:nvPicPr>
        <p:blipFill>
          <a:blip r:embed="rId3"/>
          <a:stretch>
            <a:fillRect/>
          </a:stretch>
        </p:blipFill>
        <p:spPr>
          <a:xfrm>
            <a:off x="3745706" y="381000"/>
            <a:ext cx="4700588" cy="4602659"/>
          </a:xfrm>
          <a:prstGeom prst="rect">
            <a:avLst/>
          </a:prstGeom>
        </p:spPr>
      </p:pic>
    </p:spTree>
    <p:extLst>
      <p:ext uri="{BB962C8B-B14F-4D97-AF65-F5344CB8AC3E}">
        <p14:creationId xmlns:p14="http://schemas.microsoft.com/office/powerpoint/2010/main" val="3629687929"/>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1001" y="0"/>
            <a:ext cx="887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9295773"/>
      </p:ext>
    </p:extLst>
  </p:cSld>
  <p:clrMapOvr>
    <a:masterClrMapping/>
  </p:clrMapOvr>
  <mc:AlternateContent xmlns:mc="http://schemas.openxmlformats.org/markup-compatibility/2006" xmlns:p14="http://schemas.microsoft.com/office/powerpoint/2010/main">
    <mc:Choice Requires="p14">
      <p:transition spd="slow" p14:dur="20500" advTm="20000"/>
    </mc:Choice>
    <mc:Fallback xmlns="">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D4447F-8820-18F2-2EAF-CC73FDA6891C}"/>
              </a:ext>
            </a:extLst>
          </p:cNvPr>
          <p:cNvSpPr>
            <a:spLocks noGrp="1"/>
          </p:cNvSpPr>
          <p:nvPr>
            <p:ph type="title"/>
          </p:nvPr>
        </p:nvSpPr>
        <p:spPr>
          <a:xfrm>
            <a:off x="572493" y="238539"/>
            <a:ext cx="11018520" cy="1434415"/>
          </a:xfrm>
        </p:spPr>
        <p:txBody>
          <a:bodyPr anchor="b">
            <a:normAutofit/>
          </a:bodyPr>
          <a:lstStyle/>
          <a:p>
            <a:r>
              <a:rPr lang="en-US" sz="5400" dirty="0">
                <a:solidFill>
                  <a:schemeClr val="accent2">
                    <a:lumMod val="50000"/>
                  </a:schemeClr>
                </a:solidFill>
                <a:latin typeface="Arial Rounded MT Bold" panose="020F0704030504030204" pitchFamily="34" charset="77"/>
              </a:rPr>
              <a:t>Justification for Serving Needs</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D3B2A7A-6FBF-154D-153F-60CB259ACF5B}"/>
              </a:ext>
            </a:extLst>
          </p:cNvPr>
          <p:cNvSpPr>
            <a:spLocks noGrp="1"/>
          </p:cNvSpPr>
          <p:nvPr>
            <p:ph idx="1"/>
          </p:nvPr>
        </p:nvSpPr>
        <p:spPr>
          <a:xfrm>
            <a:off x="572493" y="2071316"/>
            <a:ext cx="6713552" cy="4119172"/>
          </a:xfrm>
        </p:spPr>
        <p:txBody>
          <a:bodyPr anchor="t">
            <a:normAutofit fontScale="92500" lnSpcReduction="10000"/>
          </a:bodyPr>
          <a:lstStyle/>
          <a:p>
            <a:pPr marL="0" indent="0">
              <a:buNone/>
            </a:pPr>
            <a:r>
              <a:rPr lang="en-US" sz="3000" dirty="0">
                <a:latin typeface="Open Sans" panose="020B0606030504020204" pitchFamily="34" charset="0"/>
              </a:rPr>
              <a:t>A</a:t>
            </a:r>
            <a:r>
              <a:rPr lang="en-US" sz="3000" b="0" i="0" dirty="0">
                <a:effectLst/>
                <a:latin typeface="Open Sans" panose="020B0606030504020204" pitchFamily="34" charset="0"/>
              </a:rPr>
              <a:t>cademic Library use </a:t>
            </a:r>
            <a:br>
              <a:rPr lang="en-US" sz="3000" b="0" i="0" dirty="0">
                <a:effectLst/>
                <a:latin typeface="Open Sans" panose="020B0606030504020204" pitchFamily="34" charset="0"/>
              </a:rPr>
            </a:br>
            <a:r>
              <a:rPr lang="en-US" sz="3000" b="0" i="0" dirty="0">
                <a:effectLst/>
                <a:latin typeface="Open Sans" panose="020B0606030504020204" pitchFamily="34" charset="0"/>
              </a:rPr>
              <a:t>increases student success</a:t>
            </a:r>
          </a:p>
          <a:p>
            <a:pPr marL="457200" lvl="1" indent="0">
              <a:buNone/>
            </a:pPr>
            <a:r>
              <a:rPr lang="en-US" sz="2700" dirty="0">
                <a:latin typeface="Open Sans" panose="020B0606030504020204" pitchFamily="34" charset="0"/>
              </a:rPr>
              <a:t>“</a:t>
            </a:r>
            <a:r>
              <a:rPr lang="en-US" sz="2700" dirty="0"/>
              <a:t>The analysis of multiple data points (e.g., circulation, library instruction session attendance, online database access, study room use, interlibrary loan) shows that students who </a:t>
            </a:r>
            <a:r>
              <a:rPr lang="en-US" sz="2700" b="1" dirty="0"/>
              <a:t>used the library </a:t>
            </a:r>
            <a:r>
              <a:rPr lang="en-US" sz="2700" dirty="0"/>
              <a:t>in some way </a:t>
            </a:r>
            <a:r>
              <a:rPr lang="en-US" sz="2700" b="1" dirty="0"/>
              <a:t>achieved higher levels of academic success </a:t>
            </a:r>
            <a:r>
              <a:rPr lang="en-US" sz="2700" dirty="0"/>
              <a:t>(e.g., GPA, course grades, retention) than students who did not use the library</a:t>
            </a:r>
            <a:r>
              <a:rPr lang="en-US" sz="2700" b="0" i="0" dirty="0">
                <a:effectLst/>
                <a:latin typeface="Open Sans" panose="020B0606030504020204" pitchFamily="34" charset="0"/>
              </a:rPr>
              <a:t>.”</a:t>
            </a:r>
            <a:endParaRPr lang="en-US" sz="2700" dirty="0"/>
          </a:p>
          <a:p>
            <a:pPr marL="0" indent="0">
              <a:buNone/>
            </a:pPr>
            <a:r>
              <a:rPr lang="en-US" sz="1700" b="0" i="0" u="none" strike="noStrike" dirty="0">
                <a:effectLst/>
                <a:latin typeface="PT Sans" panose="020B0503020203020204" pitchFamily="34" charset="77"/>
              </a:rPr>
              <a:t>https://</a:t>
            </a:r>
            <a:r>
              <a:rPr lang="en-US" sz="1700" b="0" i="0" u="none" strike="noStrike" dirty="0" err="1">
                <a:effectLst/>
                <a:latin typeface="PT Sans" panose="020B0503020203020204" pitchFamily="34" charset="77"/>
              </a:rPr>
              <a:t>www.ala.org</a:t>
            </a:r>
            <a:r>
              <a:rPr lang="en-US" sz="1700" b="0" i="0" u="none" strike="noStrike" dirty="0">
                <a:effectLst/>
                <a:latin typeface="PT Sans" panose="020B0503020203020204" pitchFamily="34" charset="77"/>
              </a:rPr>
              <a:t>/</a:t>
            </a:r>
            <a:r>
              <a:rPr lang="en-US" sz="1700" b="0" i="0" u="none" strike="noStrike" dirty="0" err="1">
                <a:effectLst/>
                <a:latin typeface="PT Sans" panose="020B0503020203020204" pitchFamily="34" charset="77"/>
              </a:rPr>
              <a:t>acrl</a:t>
            </a:r>
            <a:r>
              <a:rPr lang="en-US" sz="1700" b="0" i="0" u="none" strike="noStrike" dirty="0">
                <a:effectLst/>
                <a:latin typeface="PT Sans" panose="020B0503020203020204" pitchFamily="34" charset="77"/>
              </a:rPr>
              <a:t>/sites/</a:t>
            </a:r>
            <a:r>
              <a:rPr lang="en-US" sz="1700" b="0" i="0" u="none" strike="noStrike" dirty="0" err="1">
                <a:effectLst/>
                <a:latin typeface="PT Sans" panose="020B0503020203020204" pitchFamily="34" charset="77"/>
              </a:rPr>
              <a:t>ala.org.acrl</a:t>
            </a:r>
            <a:r>
              <a:rPr lang="en-US" sz="1700" b="0" i="0" u="none" strike="noStrike" dirty="0">
                <a:effectLst/>
                <a:latin typeface="PT Sans" panose="020B0503020203020204" pitchFamily="34" charset="77"/>
              </a:rPr>
              <a:t>/files/content/issues/value/y3_summary.pdf</a:t>
            </a:r>
            <a:endParaRPr lang="en-US" sz="1700" dirty="0"/>
          </a:p>
          <a:p>
            <a:pPr marL="0" indent="0">
              <a:buNone/>
            </a:pPr>
            <a:endParaRPr lang="en-US" sz="2200" dirty="0"/>
          </a:p>
        </p:txBody>
      </p:sp>
      <p:pic>
        <p:nvPicPr>
          <p:cNvPr id="4" name="Picture 3" descr="Glasses on top of a book">
            <a:extLst>
              <a:ext uri="{FF2B5EF4-FFF2-40B4-BE49-F238E27FC236}">
                <a16:creationId xmlns:a16="http://schemas.microsoft.com/office/drawing/2014/main" id="{365B7CE6-5AF1-F22E-32C8-D6674528546C}"/>
              </a:ext>
            </a:extLst>
          </p:cNvPr>
          <p:cNvPicPr>
            <a:picLocks noChangeAspect="1"/>
          </p:cNvPicPr>
          <p:nvPr/>
        </p:nvPicPr>
        <p:blipFill rotWithShape="1">
          <a:blip r:embed="rId2"/>
          <a:srcRect l="11610" r="36942" b="-1"/>
          <a:stretch/>
        </p:blipFill>
        <p:spPr>
          <a:xfrm>
            <a:off x="8084035" y="1932089"/>
            <a:ext cx="3306926" cy="4258399"/>
          </a:xfrm>
          <a:prstGeom prst="rect">
            <a:avLst/>
          </a:prstGeom>
        </p:spPr>
      </p:pic>
    </p:spTree>
    <p:extLst>
      <p:ext uri="{BB962C8B-B14F-4D97-AF65-F5344CB8AC3E}">
        <p14:creationId xmlns:p14="http://schemas.microsoft.com/office/powerpoint/2010/main" val="1623040309"/>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B0EC51-6424-AC84-D314-9AE237577C67}"/>
              </a:ext>
            </a:extLst>
          </p:cNvPr>
          <p:cNvSpPr/>
          <p:nvPr/>
        </p:nvSpPr>
        <p:spPr>
          <a:xfrm>
            <a:off x="1524000" y="5300663"/>
            <a:ext cx="9144000" cy="1557337"/>
          </a:xfrm>
          <a:prstGeom prst="rect">
            <a:avLst/>
          </a:prstGeom>
          <a:solidFill>
            <a:schemeClr val="tx1">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4D0F859-11A4-FA54-138A-EE9897070F4F}"/>
              </a:ext>
            </a:extLst>
          </p:cNvPr>
          <p:cNvSpPr txBox="1"/>
          <p:nvPr/>
        </p:nvSpPr>
        <p:spPr>
          <a:xfrm>
            <a:off x="4329113" y="5571499"/>
            <a:ext cx="7186613" cy="1015663"/>
          </a:xfrm>
          <a:prstGeom prst="rect">
            <a:avLst/>
          </a:prstGeom>
          <a:noFill/>
        </p:spPr>
        <p:txBody>
          <a:bodyPr wrap="square" rtlCol="0">
            <a:spAutoFit/>
          </a:bodyPr>
          <a:lstStyle/>
          <a:p>
            <a:r>
              <a:rPr lang="en-US" sz="6000" dirty="0">
                <a:solidFill>
                  <a:schemeClr val="bg1"/>
                </a:solidFill>
                <a:latin typeface="Arial Rounded MT Bold" panose="020F0704030504030204" pitchFamily="34" charset="77"/>
              </a:rPr>
              <a:t>Discovery</a:t>
            </a:r>
          </a:p>
        </p:txBody>
      </p:sp>
      <p:pic>
        <p:nvPicPr>
          <p:cNvPr id="5" name="Picture 4" descr="A magnifying glass with a light bulb inside&#10;&#10;Description automatically generated with medium confidence">
            <a:extLst>
              <a:ext uri="{FF2B5EF4-FFF2-40B4-BE49-F238E27FC236}">
                <a16:creationId xmlns:a16="http://schemas.microsoft.com/office/drawing/2014/main" id="{B9705C64-05A9-F662-5439-4FBA69002399}"/>
              </a:ext>
            </a:extLst>
          </p:cNvPr>
          <p:cNvPicPr>
            <a:picLocks noChangeAspect="1"/>
          </p:cNvPicPr>
          <p:nvPr/>
        </p:nvPicPr>
        <p:blipFill>
          <a:blip r:embed="rId3"/>
          <a:stretch>
            <a:fillRect/>
          </a:stretch>
        </p:blipFill>
        <p:spPr>
          <a:xfrm>
            <a:off x="3699933" y="270838"/>
            <a:ext cx="4792134" cy="4792134"/>
          </a:xfrm>
          <a:prstGeom prst="rect">
            <a:avLst/>
          </a:prstGeom>
        </p:spPr>
      </p:pic>
    </p:spTree>
    <p:extLst>
      <p:ext uri="{BB962C8B-B14F-4D97-AF65-F5344CB8AC3E}">
        <p14:creationId xmlns:p14="http://schemas.microsoft.com/office/powerpoint/2010/main" val="1324161619"/>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a:extLst>
              <a:ext uri="{FF2B5EF4-FFF2-40B4-BE49-F238E27FC236}">
                <a16:creationId xmlns:a16="http://schemas.microsoft.com/office/drawing/2014/main" id="{7C9D4DC0-6BAA-CC42-83FB-055C4C3C9F0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0238" y="1182688"/>
            <a:ext cx="8445500"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TextBox 1">
            <a:extLst>
              <a:ext uri="{FF2B5EF4-FFF2-40B4-BE49-F238E27FC236}">
                <a16:creationId xmlns:a16="http://schemas.microsoft.com/office/drawing/2014/main" id="{03AC8384-1203-EC4C-834A-116A3A5FA6F7}"/>
              </a:ext>
            </a:extLst>
          </p:cNvPr>
          <p:cNvSpPr txBox="1">
            <a:spLocks noChangeArrowheads="1"/>
          </p:cNvSpPr>
          <p:nvPr/>
        </p:nvSpPr>
        <p:spPr bwMode="auto">
          <a:xfrm>
            <a:off x="5921375" y="4292600"/>
            <a:ext cx="14112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r>
              <a:rPr lang="en-US" altLang="en-US"/>
              <a:t>question</a:t>
            </a:r>
          </a:p>
        </p:txBody>
      </p:sp>
      <p:sp>
        <p:nvSpPr>
          <p:cNvPr id="30723" name="TextBox 2">
            <a:extLst>
              <a:ext uri="{FF2B5EF4-FFF2-40B4-BE49-F238E27FC236}">
                <a16:creationId xmlns:a16="http://schemas.microsoft.com/office/drawing/2014/main" id="{8A147A72-1A60-FF4D-A921-DFC97702FA44}"/>
              </a:ext>
            </a:extLst>
          </p:cNvPr>
          <p:cNvSpPr txBox="1">
            <a:spLocks noChangeArrowheads="1"/>
          </p:cNvSpPr>
          <p:nvPr/>
        </p:nvSpPr>
        <p:spPr bwMode="auto">
          <a:xfrm>
            <a:off x="6267450" y="4597400"/>
            <a:ext cx="1047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r>
              <a:rPr lang="en-US" altLang="en-US"/>
              <a:t>mystery</a:t>
            </a:r>
          </a:p>
        </p:txBody>
      </p:sp>
      <p:sp>
        <p:nvSpPr>
          <p:cNvPr id="30724" name="TextBox 3">
            <a:extLst>
              <a:ext uri="{FF2B5EF4-FFF2-40B4-BE49-F238E27FC236}">
                <a16:creationId xmlns:a16="http://schemas.microsoft.com/office/drawing/2014/main" id="{4BE3CFF4-4CAA-8745-807F-849910DA5050}"/>
              </a:ext>
            </a:extLst>
          </p:cNvPr>
          <p:cNvSpPr txBox="1">
            <a:spLocks noChangeArrowheads="1"/>
          </p:cNvSpPr>
          <p:nvPr/>
        </p:nvSpPr>
        <p:spPr bwMode="auto">
          <a:xfrm>
            <a:off x="5524500" y="3967164"/>
            <a:ext cx="1390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r>
              <a:rPr lang="en-US" altLang="en-US"/>
              <a:t>uncertainty</a:t>
            </a:r>
          </a:p>
        </p:txBody>
      </p:sp>
      <p:sp>
        <p:nvSpPr>
          <p:cNvPr id="30725" name="TextBox 4">
            <a:extLst>
              <a:ext uri="{FF2B5EF4-FFF2-40B4-BE49-F238E27FC236}">
                <a16:creationId xmlns:a16="http://schemas.microsoft.com/office/drawing/2014/main" id="{A29498FB-3884-D841-B95C-ABD94BDDA7F6}"/>
              </a:ext>
            </a:extLst>
          </p:cNvPr>
          <p:cNvSpPr txBox="1">
            <a:spLocks noChangeArrowheads="1"/>
          </p:cNvSpPr>
          <p:nvPr/>
        </p:nvSpPr>
        <p:spPr bwMode="auto">
          <a:xfrm>
            <a:off x="7662864" y="4289425"/>
            <a:ext cx="1755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r>
              <a:rPr lang="en-US" altLang="en-US"/>
              <a:t>information</a:t>
            </a:r>
          </a:p>
        </p:txBody>
      </p:sp>
      <p:sp>
        <p:nvSpPr>
          <p:cNvPr id="30726" name="TextBox 5">
            <a:extLst>
              <a:ext uri="{FF2B5EF4-FFF2-40B4-BE49-F238E27FC236}">
                <a16:creationId xmlns:a16="http://schemas.microsoft.com/office/drawing/2014/main" id="{A24A074C-2E0F-FF43-AD93-48213BD070F6}"/>
              </a:ext>
            </a:extLst>
          </p:cNvPr>
          <p:cNvSpPr txBox="1">
            <a:spLocks noChangeArrowheads="1"/>
          </p:cNvSpPr>
          <p:nvPr/>
        </p:nvSpPr>
        <p:spPr bwMode="auto">
          <a:xfrm>
            <a:off x="7854950" y="4608514"/>
            <a:ext cx="12380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r>
              <a:rPr lang="en-US" altLang="en-US" dirty="0"/>
              <a:t>revelation</a:t>
            </a:r>
          </a:p>
        </p:txBody>
      </p:sp>
      <p:sp>
        <p:nvSpPr>
          <p:cNvPr id="30727" name="TextBox 6">
            <a:extLst>
              <a:ext uri="{FF2B5EF4-FFF2-40B4-BE49-F238E27FC236}">
                <a16:creationId xmlns:a16="http://schemas.microsoft.com/office/drawing/2014/main" id="{5BC16EB4-5912-B94F-BCE5-6C64360A0AE8}"/>
              </a:ext>
            </a:extLst>
          </p:cNvPr>
          <p:cNvSpPr txBox="1">
            <a:spLocks noChangeArrowheads="1"/>
          </p:cNvSpPr>
          <p:nvPr/>
        </p:nvSpPr>
        <p:spPr bwMode="auto">
          <a:xfrm>
            <a:off x="7988300" y="3968750"/>
            <a:ext cx="641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r>
              <a:rPr lang="en-US" altLang="en-US"/>
              <a:t>data</a:t>
            </a:r>
          </a:p>
        </p:txBody>
      </p:sp>
      <p:sp>
        <p:nvSpPr>
          <p:cNvPr id="30728" name="TextBox 8">
            <a:extLst>
              <a:ext uri="{FF2B5EF4-FFF2-40B4-BE49-F238E27FC236}">
                <a16:creationId xmlns:a16="http://schemas.microsoft.com/office/drawing/2014/main" id="{F45BCF7F-8ACE-1441-B6D6-0B5B2BCEA976}"/>
              </a:ext>
            </a:extLst>
          </p:cNvPr>
          <p:cNvSpPr txBox="1">
            <a:spLocks noChangeArrowheads="1"/>
          </p:cNvSpPr>
          <p:nvPr/>
        </p:nvSpPr>
        <p:spPr bwMode="auto">
          <a:xfrm>
            <a:off x="4119564" y="2436814"/>
            <a:ext cx="954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r>
              <a:rPr lang="en-US" altLang="en-US"/>
              <a:t>inquiry</a:t>
            </a:r>
          </a:p>
        </p:txBody>
      </p:sp>
    </p:spTree>
    <p:extLst>
      <p:ext uri="{BB962C8B-B14F-4D97-AF65-F5344CB8AC3E}">
        <p14:creationId xmlns:p14="http://schemas.microsoft.com/office/powerpoint/2010/main" val="3016690775"/>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D4447F-8820-18F2-2EAF-CC73FDA6891C}"/>
              </a:ext>
            </a:extLst>
          </p:cNvPr>
          <p:cNvSpPr>
            <a:spLocks noGrp="1"/>
          </p:cNvSpPr>
          <p:nvPr>
            <p:ph type="title"/>
          </p:nvPr>
        </p:nvSpPr>
        <p:spPr>
          <a:xfrm>
            <a:off x="572493" y="238539"/>
            <a:ext cx="11018520" cy="1434415"/>
          </a:xfrm>
        </p:spPr>
        <p:txBody>
          <a:bodyPr anchor="b">
            <a:normAutofit fontScale="90000"/>
          </a:bodyPr>
          <a:lstStyle/>
          <a:p>
            <a:r>
              <a:rPr lang="en-US" sz="5400" dirty="0" err="1">
                <a:solidFill>
                  <a:schemeClr val="accent2">
                    <a:lumMod val="50000"/>
                  </a:schemeClr>
                </a:solidFill>
                <a:latin typeface="Arial Rounded MT Bold" panose="020F0704030504030204" pitchFamily="34" charset="77"/>
              </a:rPr>
              <a:t>Achivement</a:t>
            </a:r>
            <a:r>
              <a:rPr lang="en-US" sz="5400" dirty="0">
                <a:solidFill>
                  <a:schemeClr val="accent2">
                    <a:lumMod val="50000"/>
                  </a:schemeClr>
                </a:solidFill>
                <a:latin typeface="Arial Rounded MT Bold" panose="020F0704030504030204" pitchFamily="34" charset="77"/>
              </a:rPr>
              <a:t> of Serving Real Needs, </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D3B2A7A-6FBF-154D-153F-60CB259ACF5B}"/>
              </a:ext>
            </a:extLst>
          </p:cNvPr>
          <p:cNvSpPr>
            <a:spLocks noGrp="1"/>
          </p:cNvSpPr>
          <p:nvPr>
            <p:ph idx="1"/>
          </p:nvPr>
        </p:nvSpPr>
        <p:spPr>
          <a:xfrm>
            <a:off x="572493" y="2071316"/>
            <a:ext cx="6713552" cy="4119172"/>
          </a:xfrm>
        </p:spPr>
        <p:txBody>
          <a:bodyPr anchor="t">
            <a:normAutofit fontScale="92500" lnSpcReduction="10000"/>
          </a:bodyPr>
          <a:lstStyle/>
          <a:p>
            <a:pPr marL="0" indent="0">
              <a:buNone/>
            </a:pPr>
            <a:r>
              <a:rPr lang="en-US" sz="3100" dirty="0"/>
              <a:t>User survey leads to new technology investments</a:t>
            </a:r>
          </a:p>
          <a:p>
            <a:r>
              <a:rPr lang="en-US" sz="2600" dirty="0"/>
              <a:t>“We have analyzed results from a patron survey and have changed our investments in technology. We are ready to showcase the new computer workstations, laptops, and other equipment ready for checkout.”</a:t>
            </a:r>
          </a:p>
          <a:p>
            <a:r>
              <a:rPr lang="en-US" sz="2600" dirty="0"/>
              <a:t>Libraries respond to user survey results with technology improvements. </a:t>
            </a:r>
            <a:endParaRPr lang="en-US" sz="1700" dirty="0">
              <a:hlinkClick r:id="rId2"/>
            </a:endParaRPr>
          </a:p>
          <a:p>
            <a:pPr marL="457200" lvl="1" indent="0">
              <a:buNone/>
            </a:pPr>
            <a:endParaRPr lang="en-US" sz="2200" dirty="0">
              <a:hlinkClick r:id="rId2"/>
            </a:endParaRPr>
          </a:p>
          <a:p>
            <a:pPr marL="0" indent="0">
              <a:buNone/>
            </a:pPr>
            <a:r>
              <a:rPr lang="en-US" sz="1600" dirty="0">
                <a:hlinkClick r:id="rId2"/>
              </a:rPr>
              <a:t>https://news.emory.edu/stories/2023/12/er_library_improvements_04-12-2023/story.html</a:t>
            </a:r>
            <a:endParaRPr lang="en-US" sz="1600" dirty="0"/>
          </a:p>
          <a:p>
            <a:pPr marL="457200" lvl="1" indent="0">
              <a:buNone/>
            </a:pPr>
            <a:endParaRPr lang="en-US" sz="1200" dirty="0"/>
          </a:p>
          <a:p>
            <a:endParaRPr lang="en-US" sz="2200" dirty="0"/>
          </a:p>
        </p:txBody>
      </p:sp>
      <p:pic>
        <p:nvPicPr>
          <p:cNvPr id="5" name="Picture 4" descr="A group of people walking outside of a library&#10;&#10;Description automatically generated">
            <a:extLst>
              <a:ext uri="{FF2B5EF4-FFF2-40B4-BE49-F238E27FC236}">
                <a16:creationId xmlns:a16="http://schemas.microsoft.com/office/drawing/2014/main" id="{85855B67-DC73-D968-8355-0779FA86FD77}"/>
              </a:ext>
            </a:extLst>
          </p:cNvPr>
          <p:cNvPicPr>
            <a:picLocks noChangeAspect="1"/>
          </p:cNvPicPr>
          <p:nvPr/>
        </p:nvPicPr>
        <p:blipFill rotWithShape="1">
          <a:blip r:embed="rId3"/>
          <a:srcRect l="9364" r="443"/>
          <a:stretch/>
        </p:blipFill>
        <p:spPr>
          <a:xfrm>
            <a:off x="7675658" y="2093976"/>
            <a:ext cx="3941064" cy="4096512"/>
          </a:xfrm>
          <a:prstGeom prst="rect">
            <a:avLst/>
          </a:prstGeom>
        </p:spPr>
      </p:pic>
    </p:spTree>
    <p:extLst>
      <p:ext uri="{BB962C8B-B14F-4D97-AF65-F5344CB8AC3E}">
        <p14:creationId xmlns:p14="http://schemas.microsoft.com/office/powerpoint/2010/main" val="1573241454"/>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magnifying glass with a light bulb inside&#10;&#10;Description automatically generated with medium confidence">
            <a:extLst>
              <a:ext uri="{FF2B5EF4-FFF2-40B4-BE49-F238E27FC236}">
                <a16:creationId xmlns:a16="http://schemas.microsoft.com/office/drawing/2014/main" id="{428FE027-B8EF-30B1-A579-FFA89E0BF23D}"/>
              </a:ext>
            </a:extLst>
          </p:cNvPr>
          <p:cNvPicPr>
            <a:picLocks noChangeAspect="1"/>
          </p:cNvPicPr>
          <p:nvPr/>
        </p:nvPicPr>
        <p:blipFill>
          <a:blip r:embed="rId3"/>
          <a:stretch>
            <a:fillRect/>
          </a:stretch>
        </p:blipFill>
        <p:spPr>
          <a:xfrm>
            <a:off x="8216731" y="1573887"/>
            <a:ext cx="3517119" cy="3517119"/>
          </a:xfrm>
          <a:prstGeom prst="rect">
            <a:avLst/>
          </a:prstGeom>
        </p:spPr>
      </p:pic>
      <p:pic>
        <p:nvPicPr>
          <p:cNvPr id="6" name="Picture 5" descr="An orange arrows on a black background&#10;&#10;Description automatically generated with medium confidence">
            <a:extLst>
              <a:ext uri="{FF2B5EF4-FFF2-40B4-BE49-F238E27FC236}">
                <a16:creationId xmlns:a16="http://schemas.microsoft.com/office/drawing/2014/main" id="{1C695365-6EAD-A8D6-3275-4122FDC4DF4C}"/>
              </a:ext>
            </a:extLst>
          </p:cNvPr>
          <p:cNvPicPr>
            <a:picLocks noChangeAspect="1"/>
          </p:cNvPicPr>
          <p:nvPr/>
        </p:nvPicPr>
        <p:blipFill>
          <a:blip r:embed="rId4"/>
          <a:stretch>
            <a:fillRect/>
          </a:stretch>
        </p:blipFill>
        <p:spPr>
          <a:xfrm>
            <a:off x="212405" y="1889174"/>
            <a:ext cx="3537345" cy="2487610"/>
          </a:xfrm>
          <a:prstGeom prst="rect">
            <a:avLst/>
          </a:prstGeom>
        </p:spPr>
      </p:pic>
      <p:pic>
        <p:nvPicPr>
          <p:cNvPr id="10" name="Picture 9" descr="A picture containing orange, design&#10;&#10;Description automatically generated">
            <a:extLst>
              <a:ext uri="{FF2B5EF4-FFF2-40B4-BE49-F238E27FC236}">
                <a16:creationId xmlns:a16="http://schemas.microsoft.com/office/drawing/2014/main" id="{BFB0759A-36BF-E326-3ACC-0621F252D5B3}"/>
              </a:ext>
            </a:extLst>
          </p:cNvPr>
          <p:cNvPicPr>
            <a:picLocks noChangeAspect="1"/>
          </p:cNvPicPr>
          <p:nvPr/>
        </p:nvPicPr>
        <p:blipFill>
          <a:blip r:embed="rId5"/>
          <a:stretch>
            <a:fillRect/>
          </a:stretch>
        </p:blipFill>
        <p:spPr>
          <a:xfrm>
            <a:off x="4258029" y="1413907"/>
            <a:ext cx="3517081" cy="3438144"/>
          </a:xfrm>
          <a:prstGeom prst="rect">
            <a:avLst/>
          </a:prstGeom>
        </p:spPr>
      </p:pic>
      <p:sp>
        <p:nvSpPr>
          <p:cNvPr id="11" name="TextBox 10">
            <a:extLst>
              <a:ext uri="{FF2B5EF4-FFF2-40B4-BE49-F238E27FC236}">
                <a16:creationId xmlns:a16="http://schemas.microsoft.com/office/drawing/2014/main" id="{070D58E1-4DA0-66EF-009F-5B67A351755E}"/>
              </a:ext>
            </a:extLst>
          </p:cNvPr>
          <p:cNvSpPr txBox="1"/>
          <p:nvPr/>
        </p:nvSpPr>
        <p:spPr>
          <a:xfrm>
            <a:off x="581725" y="5284114"/>
            <a:ext cx="2462854" cy="646331"/>
          </a:xfrm>
          <a:prstGeom prst="rect">
            <a:avLst/>
          </a:prstGeom>
          <a:noFill/>
        </p:spPr>
        <p:txBody>
          <a:bodyPr wrap="none" rtlCol="0">
            <a:spAutoFit/>
          </a:bodyPr>
          <a:lstStyle/>
          <a:p>
            <a:r>
              <a:rPr lang="en-US" sz="3600" dirty="0">
                <a:solidFill>
                  <a:schemeClr val="accent2">
                    <a:lumMod val="75000"/>
                  </a:schemeClr>
                </a:solidFill>
                <a:latin typeface="Arial Rounded MT Bold" panose="020F0704030504030204" pitchFamily="34" charset="77"/>
              </a:rPr>
              <a:t>Continuity</a:t>
            </a:r>
          </a:p>
        </p:txBody>
      </p:sp>
      <p:sp>
        <p:nvSpPr>
          <p:cNvPr id="12" name="TextBox 11">
            <a:extLst>
              <a:ext uri="{FF2B5EF4-FFF2-40B4-BE49-F238E27FC236}">
                <a16:creationId xmlns:a16="http://schemas.microsoft.com/office/drawing/2014/main" id="{A680C726-F3BF-88E6-3659-B39391ECEF39}"/>
              </a:ext>
            </a:extLst>
          </p:cNvPr>
          <p:cNvSpPr txBox="1"/>
          <p:nvPr/>
        </p:nvSpPr>
        <p:spPr>
          <a:xfrm>
            <a:off x="4218705" y="5284114"/>
            <a:ext cx="3595728" cy="646331"/>
          </a:xfrm>
          <a:prstGeom prst="rect">
            <a:avLst/>
          </a:prstGeom>
          <a:noFill/>
        </p:spPr>
        <p:txBody>
          <a:bodyPr wrap="none" rtlCol="0">
            <a:spAutoFit/>
          </a:bodyPr>
          <a:lstStyle/>
          <a:p>
            <a:r>
              <a:rPr lang="en-US" sz="3600" dirty="0">
                <a:solidFill>
                  <a:schemeClr val="accent2">
                    <a:lumMod val="75000"/>
                  </a:schemeClr>
                </a:solidFill>
                <a:latin typeface="Arial Rounded MT Bold" panose="020F0704030504030204" pitchFamily="34" charset="77"/>
              </a:rPr>
              <a:t>Transformation</a:t>
            </a:r>
            <a:endParaRPr lang="en-US" sz="1600" dirty="0">
              <a:solidFill>
                <a:schemeClr val="accent2">
                  <a:lumMod val="75000"/>
                </a:schemeClr>
              </a:solidFill>
              <a:latin typeface="Arial Rounded MT Bold" panose="020F0704030504030204" pitchFamily="34" charset="77"/>
            </a:endParaRPr>
          </a:p>
        </p:txBody>
      </p:sp>
      <p:sp>
        <p:nvSpPr>
          <p:cNvPr id="13" name="TextBox 12">
            <a:extLst>
              <a:ext uri="{FF2B5EF4-FFF2-40B4-BE49-F238E27FC236}">
                <a16:creationId xmlns:a16="http://schemas.microsoft.com/office/drawing/2014/main" id="{EC6F941F-E7B8-693D-4A3A-55E5053BEFC7}"/>
              </a:ext>
            </a:extLst>
          </p:cNvPr>
          <p:cNvSpPr txBox="1"/>
          <p:nvPr/>
        </p:nvSpPr>
        <p:spPr>
          <a:xfrm>
            <a:off x="8988559" y="5284113"/>
            <a:ext cx="2418291" cy="646331"/>
          </a:xfrm>
          <a:prstGeom prst="rect">
            <a:avLst/>
          </a:prstGeom>
          <a:noFill/>
        </p:spPr>
        <p:txBody>
          <a:bodyPr wrap="none" rtlCol="0">
            <a:spAutoFit/>
          </a:bodyPr>
          <a:lstStyle/>
          <a:p>
            <a:r>
              <a:rPr lang="en-US" sz="3600" dirty="0">
                <a:solidFill>
                  <a:schemeClr val="accent2">
                    <a:lumMod val="75000"/>
                  </a:schemeClr>
                </a:solidFill>
                <a:latin typeface="Arial Rounded MT Bold" panose="020F0704030504030204" pitchFamily="34" charset="77"/>
              </a:rPr>
              <a:t>Discovery</a:t>
            </a:r>
          </a:p>
        </p:txBody>
      </p:sp>
      <p:sp>
        <p:nvSpPr>
          <p:cNvPr id="3" name="TextBox 2">
            <a:extLst>
              <a:ext uri="{FF2B5EF4-FFF2-40B4-BE49-F238E27FC236}">
                <a16:creationId xmlns:a16="http://schemas.microsoft.com/office/drawing/2014/main" id="{CC0A074A-320F-5CC8-7166-A26BB627BF22}"/>
              </a:ext>
            </a:extLst>
          </p:cNvPr>
          <p:cNvSpPr txBox="1"/>
          <p:nvPr/>
        </p:nvSpPr>
        <p:spPr>
          <a:xfrm>
            <a:off x="1104275" y="481891"/>
            <a:ext cx="9983449" cy="707886"/>
          </a:xfrm>
          <a:prstGeom prst="rect">
            <a:avLst/>
          </a:prstGeom>
          <a:noFill/>
        </p:spPr>
        <p:txBody>
          <a:bodyPr wrap="square" rtlCol="0">
            <a:spAutoFit/>
          </a:bodyPr>
          <a:lstStyle/>
          <a:p>
            <a:pPr algn="ctr"/>
            <a:r>
              <a:rPr lang="en-US" sz="4000" dirty="0">
                <a:solidFill>
                  <a:schemeClr val="accent2">
                    <a:lumMod val="75000"/>
                  </a:schemeClr>
                </a:solidFill>
                <a:latin typeface="Arial Rounded MT Bold" panose="020F0704030504030204" pitchFamily="34" charset="77"/>
              </a:rPr>
              <a:t>Structure Narratives</a:t>
            </a:r>
          </a:p>
        </p:txBody>
      </p:sp>
    </p:spTree>
    <p:extLst>
      <p:ext uri="{BB962C8B-B14F-4D97-AF65-F5344CB8AC3E}">
        <p14:creationId xmlns:p14="http://schemas.microsoft.com/office/powerpoint/2010/main" val="947565250"/>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D62E68B0-5415-6E75-B0C5-E6A4ACF0FABC}"/>
              </a:ext>
            </a:extLst>
          </p:cNvPr>
          <p:cNvSpPr/>
          <p:nvPr/>
        </p:nvSpPr>
        <p:spPr>
          <a:xfrm>
            <a:off x="643468" y="522413"/>
            <a:ext cx="5048386" cy="1404600"/>
          </a:xfrm>
          <a:prstGeom prst="roundRect">
            <a:avLst/>
          </a:prstGeom>
          <a:solidFill>
            <a:srgbClr val="EA9E6A"/>
          </a:solidFill>
          <a:effectLst>
            <a:softEdge rad="129235"/>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AB55E7-F5E0-EF4E-8EDB-D5FD36260CBF}"/>
              </a:ext>
            </a:extLst>
          </p:cNvPr>
          <p:cNvSpPr>
            <a:spLocks noGrp="1"/>
          </p:cNvSpPr>
          <p:nvPr>
            <p:ph type="title"/>
          </p:nvPr>
        </p:nvSpPr>
        <p:spPr>
          <a:xfrm>
            <a:off x="909897" y="645160"/>
            <a:ext cx="4620584" cy="961813"/>
          </a:xfrm>
        </p:spPr>
        <p:txBody>
          <a:bodyPr vert="horz" lIns="91440" tIns="45720" rIns="91440" bIns="45720" rtlCol="0" anchor="b">
            <a:normAutofit fontScale="90000"/>
          </a:bodyPr>
          <a:lstStyle/>
          <a:p>
            <a:pPr algn="ctr"/>
            <a:r>
              <a:rPr lang="en-US" sz="4400" b="1" dirty="0">
                <a:solidFill>
                  <a:schemeClr val="accent2">
                    <a:lumMod val="50000"/>
                  </a:schemeClr>
                </a:solidFill>
                <a:latin typeface="Arial Rounded MT Bold" panose="020F0704030504030204" pitchFamily="34" charset="77"/>
              </a:rPr>
              <a:t>Data Storytelling </a:t>
            </a:r>
          </a:p>
        </p:txBody>
      </p:sp>
      <p:sp>
        <p:nvSpPr>
          <p:cNvPr id="3" name="Text Placeholder 2">
            <a:extLst>
              <a:ext uri="{FF2B5EF4-FFF2-40B4-BE49-F238E27FC236}">
                <a16:creationId xmlns:a16="http://schemas.microsoft.com/office/drawing/2014/main" id="{8B8C4343-9635-D249-A96E-104F40CC8866}"/>
              </a:ext>
            </a:extLst>
          </p:cNvPr>
          <p:cNvSpPr>
            <a:spLocks noGrp="1"/>
          </p:cNvSpPr>
          <p:nvPr>
            <p:ph type="body" idx="1"/>
          </p:nvPr>
        </p:nvSpPr>
        <p:spPr>
          <a:xfrm>
            <a:off x="914399" y="2248746"/>
            <a:ext cx="5048387" cy="3804431"/>
          </a:xfrm>
        </p:spPr>
        <p:txBody>
          <a:bodyPr vert="horz" lIns="91440" tIns="45720" rIns="91440" bIns="45720" rtlCol="0">
            <a:normAutofit fontScale="92500"/>
          </a:bodyPr>
          <a:lstStyle/>
          <a:p>
            <a:pPr marL="0" lvl="1">
              <a:spcBef>
                <a:spcPts val="1000"/>
              </a:spcBef>
            </a:pPr>
            <a:r>
              <a:rPr lang="en-US" sz="2400" dirty="0">
                <a:solidFill>
                  <a:schemeClr val="tx1"/>
                </a:solidFill>
              </a:rPr>
              <a:t>Courses in ethical and accurate information communication, situated in a world of burgeoning data and new storytelling challenges. We take on those challenges directly, acknowledging the flexibility of expression available in data and story while being honest.</a:t>
            </a:r>
          </a:p>
          <a:p>
            <a:pPr marL="0" lvl="1">
              <a:spcBef>
                <a:spcPts val="1000"/>
              </a:spcBef>
            </a:pPr>
            <a:endParaRPr lang="en-US" dirty="0">
              <a:solidFill>
                <a:schemeClr val="tx1"/>
              </a:solidFill>
            </a:endParaRPr>
          </a:p>
          <a:p>
            <a:pPr marL="0" lvl="1">
              <a:spcBef>
                <a:spcPts val="1000"/>
              </a:spcBef>
            </a:pPr>
            <a:r>
              <a:rPr lang="en-US" sz="1800" dirty="0">
                <a:solidFill>
                  <a:schemeClr val="tx1"/>
                </a:solidFill>
              </a:rPr>
              <a:t>Co-created by Dr. Kate McDowell and Dr. Matt Turk. Co-instructors include Dr. Jill </a:t>
            </a:r>
            <a:r>
              <a:rPr lang="en-US" sz="1800" dirty="0" err="1">
                <a:solidFill>
                  <a:schemeClr val="tx1"/>
                </a:solidFill>
              </a:rPr>
              <a:t>Naiman</a:t>
            </a:r>
            <a:r>
              <a:rPr lang="en-US" sz="1800" dirty="0">
                <a:solidFill>
                  <a:schemeClr val="tx1"/>
                </a:solidFill>
              </a:rPr>
              <a:t>, Dr. Sharon Comstock, and doctoral students Courtney Richardson, Andy </a:t>
            </a:r>
            <a:r>
              <a:rPr lang="en-US" sz="1800" dirty="0" err="1">
                <a:solidFill>
                  <a:schemeClr val="tx1"/>
                </a:solidFill>
              </a:rPr>
              <a:t>Zalot</a:t>
            </a:r>
            <a:r>
              <a:rPr lang="en-US" sz="1800" dirty="0">
                <a:solidFill>
                  <a:schemeClr val="tx1"/>
                </a:solidFill>
              </a:rPr>
              <a:t>, and Morgan Lundy.</a:t>
            </a:r>
            <a:endParaRPr lang="en-US" sz="800" dirty="0">
              <a:solidFill>
                <a:schemeClr val="tx1"/>
              </a:solidFill>
            </a:endParaRPr>
          </a:p>
          <a:p>
            <a:endParaRPr lang="en-US" sz="800" dirty="0">
              <a:solidFill>
                <a:schemeClr val="tx1"/>
              </a:solidFill>
            </a:endParaRPr>
          </a:p>
        </p:txBody>
      </p:sp>
      <p:pic>
        <p:nvPicPr>
          <p:cNvPr id="5" name="Picture 4" descr="Glowing dandylions">
            <a:extLst>
              <a:ext uri="{FF2B5EF4-FFF2-40B4-BE49-F238E27FC236}">
                <a16:creationId xmlns:a16="http://schemas.microsoft.com/office/drawing/2014/main" id="{4190022E-E787-4705-803D-E060DAE29FA2}"/>
              </a:ext>
            </a:extLst>
          </p:cNvPr>
          <p:cNvPicPr>
            <a:picLocks noChangeAspect="1"/>
          </p:cNvPicPr>
          <p:nvPr/>
        </p:nvPicPr>
        <p:blipFill rotWithShape="1">
          <a:blip r:embed="rId3"/>
          <a:srcRect l="15503" r="35590"/>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931854151"/>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18B18-94EF-1EF9-A87C-DAD03CF9FE9C}"/>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A Story Worth Retelling</a:t>
            </a:r>
            <a:br>
              <a:rPr lang="en-US" sz="2600" kern="1200">
                <a:solidFill>
                  <a:srgbClr val="FFFFFF"/>
                </a:solidFill>
                <a:latin typeface="+mj-lt"/>
                <a:ea typeface="+mj-ea"/>
                <a:cs typeface="+mj-cs"/>
              </a:rPr>
            </a:br>
            <a:endParaRPr lang="en-US" sz="2600" kern="1200">
              <a:solidFill>
                <a:srgbClr val="FFFFFF"/>
              </a:solidFill>
              <a:latin typeface="+mj-lt"/>
              <a:ea typeface="+mj-ea"/>
              <a:cs typeface="+mj-cs"/>
            </a:endParaRPr>
          </a:p>
        </p:txBody>
      </p:sp>
      <p:pic>
        <p:nvPicPr>
          <p:cNvPr id="8" name="Content Placeholder 7" descr="A hand holding a light bulb&#10;&#10;Description automatically generated">
            <a:extLst>
              <a:ext uri="{FF2B5EF4-FFF2-40B4-BE49-F238E27FC236}">
                <a16:creationId xmlns:a16="http://schemas.microsoft.com/office/drawing/2014/main" id="{CB775A29-4ABE-FF9B-7D0D-7A4ABBB14288}"/>
              </a:ext>
            </a:extLst>
          </p:cNvPr>
          <p:cNvPicPr>
            <a:picLocks noGrp="1" noChangeAspect="1"/>
          </p:cNvPicPr>
          <p:nvPr>
            <p:ph idx="1"/>
          </p:nvPr>
        </p:nvPicPr>
        <p:blipFill>
          <a:blip r:embed="rId3"/>
          <a:stretch>
            <a:fillRect/>
          </a:stretch>
        </p:blipFill>
        <p:spPr>
          <a:xfrm>
            <a:off x="3471503" y="389468"/>
            <a:ext cx="8746853" cy="6079063"/>
          </a:xfrm>
          <a:prstGeom prst="rect">
            <a:avLst/>
          </a:prstGeom>
        </p:spPr>
      </p:pic>
    </p:spTree>
    <p:extLst>
      <p:ext uri="{BB962C8B-B14F-4D97-AF65-F5344CB8AC3E}">
        <p14:creationId xmlns:p14="http://schemas.microsoft.com/office/powerpoint/2010/main" val="3991308906"/>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3" descr="retell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865892" y="512839"/>
            <a:ext cx="8460215" cy="634516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8398551"/>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B993B9-1AB0-2F17-7657-80319AB5A181}"/>
              </a:ext>
              <a:ext uri="{C183D7F6-B498-43B3-948B-1728B52AA6E4}">
                <adec:decorative xmlns:adec="http://schemas.microsoft.com/office/drawing/2017/decorative" val="1"/>
              </a:ext>
            </a:extLst>
          </p:cNvPr>
          <p:cNvPicPr>
            <a:picLocks noChangeAspect="1"/>
          </p:cNvPicPr>
          <p:nvPr/>
        </p:nvPicPr>
        <p:blipFill rotWithShape="1">
          <a:blip r:embed="rId2"/>
          <a:srcRect t="14673" b="1057"/>
          <a:stretch/>
        </p:blipFill>
        <p:spPr>
          <a:xfrm>
            <a:off x="-3047" y="10"/>
            <a:ext cx="12191999" cy="6857990"/>
          </a:xfrm>
          <a:prstGeom prst="rect">
            <a:avLst/>
          </a:prstGeom>
        </p:spPr>
      </p:pic>
      <p:sp>
        <p:nvSpPr>
          <p:cNvPr id="4" name="Title 3">
            <a:extLst>
              <a:ext uri="{FF2B5EF4-FFF2-40B4-BE49-F238E27FC236}">
                <a16:creationId xmlns:a16="http://schemas.microsoft.com/office/drawing/2014/main" id="{06706E24-33A4-FE45-8B5C-21F5B3A88EA0}"/>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dirty="0">
                <a:solidFill>
                  <a:srgbClr val="FFFFFF"/>
                </a:solidFill>
                <a:latin typeface="Arial Rounded MT Bold" panose="020F0704030504030204" pitchFamily="34" charset="77"/>
              </a:rPr>
              <a:t>Long Term Vision</a:t>
            </a:r>
          </a:p>
        </p:txBody>
      </p:sp>
      <p:sp>
        <p:nvSpPr>
          <p:cNvPr id="3" name="Content Placeholder 2">
            <a:extLst>
              <a:ext uri="{FF2B5EF4-FFF2-40B4-BE49-F238E27FC236}">
                <a16:creationId xmlns:a16="http://schemas.microsoft.com/office/drawing/2014/main" id="{51E133EF-A27A-F04C-B9DC-2E2678E2E21E}"/>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b="1" dirty="0">
                <a:solidFill>
                  <a:srgbClr val="FFFFFF"/>
                </a:solidFill>
              </a:rPr>
              <a:t>The long-term vision is to cultivate data storytelling expertise as a signature expertise of our field, so that when communities have data storytelling needs, they are met at libraries and by librarians.</a:t>
            </a:r>
          </a:p>
          <a:p>
            <a:endParaRPr lang="en-US" dirty="0">
              <a:solidFill>
                <a:srgbClr val="FFFFFF"/>
              </a:solidFill>
            </a:endParaRPr>
          </a:p>
        </p:txBody>
      </p:sp>
    </p:spTree>
    <p:extLst>
      <p:ext uri="{BB962C8B-B14F-4D97-AF65-F5344CB8AC3E}">
        <p14:creationId xmlns:p14="http://schemas.microsoft.com/office/powerpoint/2010/main" val="3103766339"/>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of the Indianapolis Public Library from inside the glass atrium that connects the new building to the old building, symbolizing both innovation and historical continuity.">
            <a:extLst>
              <a:ext uri="{FF2B5EF4-FFF2-40B4-BE49-F238E27FC236}">
                <a16:creationId xmlns:a16="http://schemas.microsoft.com/office/drawing/2014/main" id="{46FC8835-D6A9-FAD8-A5CF-6554E97AE2E3}"/>
              </a:ext>
            </a:extLst>
          </p:cNvPr>
          <p:cNvPicPr>
            <a:picLocks noChangeAspect="1"/>
          </p:cNvPicPr>
          <p:nvPr/>
        </p:nvPicPr>
        <p:blipFill rotWithShape="1">
          <a:blip r:embed="rId3"/>
          <a:srcRect r="6237"/>
          <a:stretch/>
        </p:blipFill>
        <p:spPr>
          <a:xfrm>
            <a:off x="2522356" y="10"/>
            <a:ext cx="9669642" cy="68579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85DD882-98C3-F547-AC23-B701B6909B20}"/>
              </a:ext>
            </a:extLst>
          </p:cNvPr>
          <p:cNvSpPr>
            <a:spLocks noGrp="1"/>
          </p:cNvSpPr>
          <p:nvPr>
            <p:ph type="ctrTitle"/>
          </p:nvPr>
        </p:nvSpPr>
        <p:spPr>
          <a:xfrm>
            <a:off x="838200" y="365125"/>
            <a:ext cx="3822189" cy="1899912"/>
          </a:xfrm>
        </p:spPr>
        <p:txBody>
          <a:bodyPr vert="horz" lIns="91440" tIns="45720" rIns="91440" bIns="45720" rtlCol="0" anchor="ctr">
            <a:normAutofit/>
          </a:bodyPr>
          <a:lstStyle/>
          <a:p>
            <a:pPr algn="l"/>
            <a:r>
              <a:rPr lang="en-US" sz="4000" b="1"/>
              <a:t>Questions? </a:t>
            </a:r>
            <a:br>
              <a:rPr lang="en-US" sz="4000" b="1"/>
            </a:br>
            <a:r>
              <a:rPr lang="en-US" sz="4000" b="1"/>
              <a:t>Thank you!</a:t>
            </a:r>
          </a:p>
        </p:txBody>
      </p:sp>
      <p:sp>
        <p:nvSpPr>
          <p:cNvPr id="3" name="Subtitle 2">
            <a:extLst>
              <a:ext uri="{FF2B5EF4-FFF2-40B4-BE49-F238E27FC236}">
                <a16:creationId xmlns:a16="http://schemas.microsoft.com/office/drawing/2014/main" id="{F1EBD9DB-0178-3C49-A451-1EB939E6597C}"/>
              </a:ext>
            </a:extLst>
          </p:cNvPr>
          <p:cNvSpPr>
            <a:spLocks noGrp="1"/>
          </p:cNvSpPr>
          <p:nvPr>
            <p:ph type="subTitle" idx="1"/>
          </p:nvPr>
        </p:nvSpPr>
        <p:spPr>
          <a:xfrm>
            <a:off x="838200" y="2434201"/>
            <a:ext cx="5257800" cy="3742762"/>
          </a:xfrm>
        </p:spPr>
        <p:txBody>
          <a:bodyPr vert="horz" lIns="91440" tIns="45720" rIns="91440" bIns="45720" rtlCol="0">
            <a:normAutofit fontScale="92500" lnSpcReduction="10000"/>
          </a:bodyPr>
          <a:lstStyle/>
          <a:p>
            <a:pPr algn="l"/>
            <a:r>
              <a:rPr lang="en-US" b="1" dirty="0"/>
              <a:t>Dr. Kate McDowell</a:t>
            </a:r>
            <a:endParaRPr lang="en-US" b="1" dirty="0">
              <a:hlinkClick r:id="rId4"/>
            </a:endParaRPr>
          </a:p>
          <a:p>
            <a:pPr algn="l"/>
            <a:r>
              <a:rPr lang="en-US" b="1" dirty="0">
                <a:hlinkClick r:id="rId4"/>
              </a:rPr>
              <a:t>kmcdowel@Illinois.edu</a:t>
            </a:r>
            <a:endParaRPr lang="en-US" b="1" dirty="0"/>
          </a:p>
          <a:p>
            <a:pPr algn="l"/>
            <a:r>
              <a:rPr lang="en-US" b="1" dirty="0">
                <a:hlinkClick r:id="rId5"/>
              </a:rPr>
              <a:t>www.katemcdowell.com</a:t>
            </a:r>
          </a:p>
          <a:p>
            <a:pPr algn="l"/>
            <a:endParaRPr lang="en-US" b="1" dirty="0">
              <a:hlinkClick r:id="rId5"/>
            </a:endParaRPr>
          </a:p>
          <a:p>
            <a:pPr algn="l"/>
            <a:r>
              <a:rPr lang="en-US" b="1" dirty="0" err="1"/>
              <a:t>LinkedIn.com</a:t>
            </a:r>
            <a:endParaRPr lang="en-US" b="1" dirty="0"/>
          </a:p>
          <a:p>
            <a:pPr algn="l"/>
            <a:r>
              <a:rPr lang="en-US" b="1" dirty="0">
                <a:hlinkClick r:id="rId6"/>
              </a:rPr>
              <a:t>kate-mcdowell-86130122/</a:t>
            </a:r>
            <a:r>
              <a:rPr lang="en-US" b="1" dirty="0"/>
              <a:t> </a:t>
            </a:r>
          </a:p>
          <a:p>
            <a:pPr algn="l"/>
            <a:endParaRPr lang="en-US" b="1" dirty="0"/>
          </a:p>
          <a:p>
            <a:pPr algn="l"/>
            <a:r>
              <a:rPr lang="en-US" b="1" dirty="0"/>
              <a:t>DSTL</a:t>
            </a:r>
          </a:p>
          <a:p>
            <a:pPr algn="l"/>
            <a:r>
              <a:rPr lang="en-US" b="1" dirty="0">
                <a:hlinkClick r:id="rId7"/>
              </a:rPr>
              <a:t>https://uiucdstl.wixsite.com/uiucdstl</a:t>
            </a:r>
            <a:r>
              <a:rPr lang="en-US" b="1" dirty="0"/>
              <a:t> </a:t>
            </a:r>
            <a:endParaRPr lang="en-US" dirty="0"/>
          </a:p>
        </p:txBody>
      </p:sp>
    </p:spTree>
    <p:extLst>
      <p:ext uri="{BB962C8B-B14F-4D97-AF65-F5344CB8AC3E}">
        <p14:creationId xmlns:p14="http://schemas.microsoft.com/office/powerpoint/2010/main" val="2734523558"/>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2EA84-3E80-C948-9D4D-8D3CFF92BF1C}"/>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05B0478E-99C3-9244-B3B3-5D00674FF17D}"/>
              </a:ext>
            </a:extLst>
          </p:cNvPr>
          <p:cNvSpPr>
            <a:spLocks noGrp="1"/>
          </p:cNvSpPr>
          <p:nvPr>
            <p:ph idx="1"/>
          </p:nvPr>
        </p:nvSpPr>
        <p:spPr/>
        <p:txBody>
          <a:bodyPr>
            <a:normAutofit fontScale="55000" lnSpcReduction="20000"/>
          </a:bodyPr>
          <a:lstStyle/>
          <a:p>
            <a:r>
              <a:rPr lang="en-US" dirty="0"/>
              <a:t>Baker, A., &amp; Greene, E. (1977). </a:t>
            </a:r>
            <a:r>
              <a:rPr lang="en-US" i="1" dirty="0"/>
              <a:t>Storytelling: Art and technique</a:t>
            </a:r>
            <a:r>
              <a:rPr lang="en-US" dirty="0"/>
              <a:t>. Bowker.</a:t>
            </a:r>
          </a:p>
          <a:p>
            <a:r>
              <a:rPr lang="en-US" sz="2800" dirty="0">
                <a:effectLst/>
              </a:rPr>
              <a:t>Barthes, R. (1974). </a:t>
            </a:r>
            <a:r>
              <a:rPr lang="en-US" sz="2800" i="1" dirty="0">
                <a:effectLst/>
              </a:rPr>
              <a:t>S/Z</a:t>
            </a:r>
            <a:r>
              <a:rPr lang="en-US" sz="2800" dirty="0">
                <a:effectLst/>
              </a:rPr>
              <a:t> (1st American ed.). Hill and Wang.</a:t>
            </a:r>
          </a:p>
          <a:p>
            <a:r>
              <a:rPr lang="en-US" sz="2800" dirty="0">
                <a:effectLst/>
              </a:rPr>
              <a:t>Campbell, J. (1949). The Hero with a Thousand Faces. In </a:t>
            </a:r>
            <a:r>
              <a:rPr lang="en-US" sz="2800" i="1" dirty="0">
                <a:effectLst/>
              </a:rPr>
              <a:t>The Journal of American Folklore</a:t>
            </a:r>
            <a:r>
              <a:rPr lang="en-US" sz="2800" dirty="0">
                <a:effectLst/>
              </a:rPr>
              <a:t> (Vol. 63). </a:t>
            </a:r>
            <a:r>
              <a:rPr lang="en-US" sz="2800" dirty="0">
                <a:effectLst/>
                <a:hlinkClick r:id="rId2"/>
              </a:rPr>
              <a:t>https://doi.org/10.2307/537371</a:t>
            </a:r>
            <a:endParaRPr lang="en-US" sz="2800" dirty="0">
              <a:effectLst/>
            </a:endParaRPr>
          </a:p>
          <a:p>
            <a:r>
              <a:rPr lang="en-US" dirty="0" err="1"/>
              <a:t>Lupi</a:t>
            </a:r>
            <a:r>
              <a:rPr lang="en-US" dirty="0"/>
              <a:t>, G. (2016). </a:t>
            </a:r>
            <a:r>
              <a:rPr lang="en-US" i="1" dirty="0"/>
              <a:t>Dear Data</a:t>
            </a:r>
            <a:r>
              <a:rPr lang="en-US" dirty="0"/>
              <a:t> (Princeton Architectural Press edition.). Princeton Architectural Press.</a:t>
            </a:r>
          </a:p>
          <a:p>
            <a:r>
              <a:rPr lang="en-US" dirty="0">
                <a:effectLst/>
              </a:rPr>
              <a:t>McDowell, K. (2024). Library Data Storytelling: Obstacles and Paths Forward. </a:t>
            </a:r>
            <a:r>
              <a:rPr lang="en-US" i="1" dirty="0">
                <a:effectLst/>
              </a:rPr>
              <a:t>Public Library Quarterly</a:t>
            </a:r>
            <a:r>
              <a:rPr lang="en-US" dirty="0">
                <a:effectLst/>
              </a:rPr>
              <a:t>, </a:t>
            </a:r>
            <a:r>
              <a:rPr lang="en-US" i="1" dirty="0">
                <a:effectLst/>
              </a:rPr>
              <a:t>43</a:t>
            </a:r>
            <a:r>
              <a:rPr lang="en-US" dirty="0">
                <a:effectLst/>
              </a:rPr>
              <a:t>(2), 202–222. </a:t>
            </a:r>
            <a:r>
              <a:rPr lang="en-US" dirty="0">
                <a:effectLst/>
                <a:hlinkClick r:id="rId3"/>
              </a:rPr>
              <a:t>https://doi.org/10.1080/01616846.2023.2241514</a:t>
            </a:r>
            <a:endParaRPr lang="en-US" dirty="0">
              <a:effectLst/>
            </a:endParaRPr>
          </a:p>
          <a:p>
            <a:r>
              <a:rPr lang="en-US" sz="2800" dirty="0"/>
              <a:t>McDowell, K.;  Hu, X.; and Turk</a:t>
            </a:r>
            <a:r>
              <a:rPr lang="en-US" dirty="0"/>
              <a:t>, M.</a:t>
            </a:r>
            <a:r>
              <a:rPr lang="en-US" sz="2800" dirty="0"/>
              <a:t> “Developing Library and Data Storytelling Toolkits: Scenarios and Personas.” Proceedings of the </a:t>
            </a:r>
            <a:r>
              <a:rPr lang="en-US" sz="2800" dirty="0" err="1"/>
              <a:t>iConference</a:t>
            </a:r>
            <a:r>
              <a:rPr lang="en-US" sz="2800" dirty="0"/>
              <a:t> 2024, forthcoming. </a:t>
            </a:r>
            <a:r>
              <a:rPr lang="en-US" sz="2800" dirty="0">
                <a:hlinkClick r:id="rId4"/>
              </a:rPr>
              <a:t>https://www.ischools.org/proceedings</a:t>
            </a:r>
            <a:r>
              <a:rPr lang="en-US" sz="2800" dirty="0"/>
              <a:t> </a:t>
            </a:r>
            <a:endParaRPr lang="en-US" dirty="0">
              <a:effectLst/>
            </a:endParaRPr>
          </a:p>
          <a:p>
            <a:r>
              <a:rPr lang="en-US" sz="2800" dirty="0">
                <a:effectLst/>
              </a:rPr>
              <a:t>McDowell, K. (2023). Making Sense of a Gap: Data Storytelling and Libraries. </a:t>
            </a:r>
            <a:r>
              <a:rPr lang="en-US" sz="2800" i="1" dirty="0">
                <a:effectLst/>
              </a:rPr>
              <a:t>Public Libraries Magazine</a:t>
            </a:r>
            <a:r>
              <a:rPr lang="en-US" sz="2800" dirty="0">
                <a:effectLst/>
              </a:rPr>
              <a:t>, </a:t>
            </a:r>
            <a:r>
              <a:rPr lang="en-US" sz="2800" i="1" dirty="0">
                <a:effectLst/>
              </a:rPr>
              <a:t>62</a:t>
            </a:r>
            <a:r>
              <a:rPr lang="en-US" sz="2800" dirty="0">
                <a:effectLst/>
              </a:rPr>
              <a:t>(6), 28–35.</a:t>
            </a:r>
            <a:endParaRPr lang="en-US" dirty="0"/>
          </a:p>
          <a:p>
            <a:r>
              <a:rPr lang="en-US" dirty="0"/>
              <a:t>McDowell, K. (2021). Storytelling wisdom: Story, information, and DIKW. </a:t>
            </a:r>
            <a:r>
              <a:rPr lang="en-US" i="1" dirty="0"/>
              <a:t>Journal of the Association for Information Science and Technology</a:t>
            </a:r>
            <a:r>
              <a:rPr lang="en-US" dirty="0"/>
              <a:t>, </a:t>
            </a:r>
            <a:r>
              <a:rPr lang="en-US" i="1" dirty="0"/>
              <a:t>72</a:t>
            </a:r>
            <a:r>
              <a:rPr lang="en-US" dirty="0"/>
              <a:t>(10 (Special Issue: Paradigm Shift in the Field of Information)), 1223–1233. </a:t>
            </a:r>
            <a:r>
              <a:rPr lang="en-US" dirty="0">
                <a:hlinkClick r:id="rId5"/>
              </a:rPr>
              <a:t>https://doi.org/10.1002/asi.24466</a:t>
            </a:r>
            <a:endParaRPr lang="en-US" dirty="0"/>
          </a:p>
          <a:p>
            <a:r>
              <a:rPr lang="en-US" dirty="0"/>
              <a:t>Stone, Deborah. (2020). </a:t>
            </a:r>
            <a:r>
              <a:rPr lang="en-US" i="1" dirty="0"/>
              <a:t>Counting: How We Use Numbers to Decide What Matters</a:t>
            </a:r>
            <a:r>
              <a:rPr lang="en-US" dirty="0"/>
              <a:t>. Liveright.</a:t>
            </a:r>
          </a:p>
          <a:p>
            <a:r>
              <a:rPr lang="en-US" sz="2800" dirty="0">
                <a:effectLst/>
              </a:rPr>
              <a:t>Tzvetan Todorov &amp; Arnold Weinstein. (1969). Structural Analysis of Narrative. </a:t>
            </a:r>
            <a:r>
              <a:rPr lang="en-US" sz="2800" i="1" dirty="0">
                <a:effectLst/>
              </a:rPr>
              <a:t>NOVEL: A Forum on Fiction</a:t>
            </a:r>
            <a:r>
              <a:rPr lang="en-US" sz="2800" dirty="0">
                <a:effectLst/>
              </a:rPr>
              <a:t>, </a:t>
            </a:r>
            <a:r>
              <a:rPr lang="en-US" sz="2800" i="1" dirty="0">
                <a:effectLst/>
              </a:rPr>
              <a:t>3</a:t>
            </a:r>
            <a:r>
              <a:rPr lang="en-US" sz="2800" dirty="0">
                <a:effectLst/>
              </a:rPr>
              <a:t>(1), 70–76. </a:t>
            </a:r>
            <a:r>
              <a:rPr lang="en-US" sz="2800" dirty="0">
                <a:effectLst/>
                <a:hlinkClick r:id="rId6"/>
              </a:rPr>
              <a:t>https://doi.org/10.2307/1345003</a:t>
            </a:r>
            <a:endParaRPr lang="en-US" dirty="0">
              <a:effectLst/>
            </a:endParaRPr>
          </a:p>
          <a:p>
            <a:endParaRPr lang="en-US" dirty="0">
              <a:effectLst/>
            </a:endParaRPr>
          </a:p>
          <a:p>
            <a:endParaRPr lang="en-US" dirty="0"/>
          </a:p>
        </p:txBody>
      </p:sp>
    </p:spTree>
    <p:extLst>
      <p:ext uri="{BB962C8B-B14F-4D97-AF65-F5344CB8AC3E}">
        <p14:creationId xmlns:p14="http://schemas.microsoft.com/office/powerpoint/2010/main" val="1272275597"/>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25AC23-D0F3-2443-8661-7C808082ED10}"/>
              </a:ext>
            </a:extLst>
          </p:cNvPr>
          <p:cNvSpPr>
            <a:spLocks noGrp="1"/>
          </p:cNvSpPr>
          <p:nvPr>
            <p:ph type="title"/>
          </p:nvPr>
        </p:nvSpPr>
        <p:spPr>
          <a:xfrm>
            <a:off x="5297762" y="329184"/>
            <a:ext cx="6251110" cy="1783080"/>
          </a:xfrm>
        </p:spPr>
        <p:txBody>
          <a:bodyPr anchor="b">
            <a:normAutofit/>
          </a:bodyPr>
          <a:lstStyle/>
          <a:p>
            <a:r>
              <a:rPr lang="en-US" sz="3800" dirty="0"/>
              <a:t>Dear Data: Visual Strategies for</a:t>
            </a:r>
            <a:br>
              <a:rPr lang="en-US" sz="3800" dirty="0"/>
            </a:br>
            <a:r>
              <a:rPr lang="en-US" sz="3800" dirty="0"/>
              <a:t>Developing Stories</a:t>
            </a:r>
          </a:p>
        </p:txBody>
      </p:sp>
      <p:pic>
        <p:nvPicPr>
          <p:cNvPr id="6" name="Picture 5" descr="Text&#10;&#10;Description automatically generated with low confidence">
            <a:extLst>
              <a:ext uri="{FF2B5EF4-FFF2-40B4-BE49-F238E27FC236}">
                <a16:creationId xmlns:a16="http://schemas.microsoft.com/office/drawing/2014/main" id="{18E7FC4D-6325-2194-229B-068FED980B20}"/>
              </a:ext>
            </a:extLst>
          </p:cNvPr>
          <p:cNvPicPr>
            <a:picLocks noChangeAspect="1"/>
          </p:cNvPicPr>
          <p:nvPr/>
        </p:nvPicPr>
        <p:blipFill rotWithShape="1">
          <a:blip r:embed="rId3"/>
          <a:srcRect l="2974" r="355"/>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2AF167B-F1A5-4941-A09A-4529F246C998}"/>
              </a:ext>
            </a:extLst>
          </p:cNvPr>
          <p:cNvSpPr>
            <a:spLocks noGrp="1"/>
          </p:cNvSpPr>
          <p:nvPr>
            <p:ph idx="1"/>
          </p:nvPr>
        </p:nvSpPr>
        <p:spPr>
          <a:xfrm>
            <a:off x="5297762" y="2706624"/>
            <a:ext cx="6251110" cy="3483864"/>
          </a:xfrm>
        </p:spPr>
        <p:txBody>
          <a:bodyPr>
            <a:normAutofit/>
          </a:bodyPr>
          <a:lstStyle/>
          <a:p>
            <a:r>
              <a:rPr lang="en-US" sz="2200" dirty="0"/>
              <a:t>Anything can be measured, objects to experiences and beyond</a:t>
            </a:r>
          </a:p>
          <a:p>
            <a:r>
              <a:rPr lang="en-US" sz="2200" dirty="0"/>
              <a:t>Full of creative hand-drawn data visualization</a:t>
            </a:r>
          </a:p>
        </p:txBody>
      </p:sp>
    </p:spTree>
    <p:extLst>
      <p:ext uri="{BB962C8B-B14F-4D97-AF65-F5344CB8AC3E}">
        <p14:creationId xmlns:p14="http://schemas.microsoft.com/office/powerpoint/2010/main" val="1845103818"/>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E27B3-0BD4-604D-980E-EF14559E2FBC}"/>
              </a:ext>
            </a:extLst>
          </p:cNvPr>
          <p:cNvSpPr>
            <a:spLocks noGrp="1"/>
          </p:cNvSpPr>
          <p:nvPr>
            <p:ph type="title"/>
          </p:nvPr>
        </p:nvSpPr>
        <p:spPr>
          <a:xfrm>
            <a:off x="5297762" y="329184"/>
            <a:ext cx="6251110" cy="1783080"/>
          </a:xfrm>
        </p:spPr>
        <p:txBody>
          <a:bodyPr anchor="b">
            <a:normAutofit/>
          </a:bodyPr>
          <a:lstStyle/>
          <a:p>
            <a:r>
              <a:rPr lang="en-US" sz="4200" dirty="0"/>
              <a:t>Counting </a:t>
            </a:r>
            <a:br>
              <a:rPr lang="en-US" sz="4200" dirty="0"/>
            </a:br>
            <a:r>
              <a:rPr lang="en-US" sz="4200" dirty="0"/>
              <a:t>and What Counts</a:t>
            </a:r>
          </a:p>
        </p:txBody>
      </p:sp>
      <p:pic>
        <p:nvPicPr>
          <p:cNvPr id="5" name="Picture 4" descr="A picture containing object, abacus&#10;&#10;Description automatically generated">
            <a:extLst>
              <a:ext uri="{FF2B5EF4-FFF2-40B4-BE49-F238E27FC236}">
                <a16:creationId xmlns:a16="http://schemas.microsoft.com/office/drawing/2014/main" id="{87A998FA-FC75-254E-8546-3FAF1F9A662B}"/>
              </a:ext>
            </a:extLst>
          </p:cNvPr>
          <p:cNvPicPr>
            <a:picLocks noChangeAspect="1"/>
          </p:cNvPicPr>
          <p:nvPr/>
        </p:nvPicPr>
        <p:blipFill rotWithShape="1">
          <a:blip r:embed="rId3"/>
          <a:srcRect t="1950" r="1" b="49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F970A3A6-A428-C541-B1B2-B190EF1BDE46}"/>
              </a:ext>
            </a:extLst>
          </p:cNvPr>
          <p:cNvSpPr>
            <a:spLocks noGrp="1"/>
          </p:cNvSpPr>
          <p:nvPr>
            <p:ph idx="1"/>
          </p:nvPr>
        </p:nvSpPr>
        <p:spPr>
          <a:xfrm>
            <a:off x="5297762" y="2706624"/>
            <a:ext cx="6251110" cy="3483864"/>
          </a:xfrm>
        </p:spPr>
        <p:txBody>
          <a:bodyPr>
            <a:normAutofit/>
          </a:bodyPr>
          <a:lstStyle/>
          <a:p>
            <a:r>
              <a:rPr lang="en-US" sz="2200" dirty="0"/>
              <a:t>Numbers are not more real than other kinds of data </a:t>
            </a:r>
          </a:p>
          <a:p>
            <a:pPr lvl="1"/>
            <a:r>
              <a:rPr lang="en-US" sz="2200" dirty="0"/>
              <a:t>“Counting is a lot like being a judge. Before we can </a:t>
            </a:r>
            <a:r>
              <a:rPr lang="en-US" sz="2200" i="1" dirty="0"/>
              <a:t>count up</a:t>
            </a:r>
            <a:r>
              <a:rPr lang="en-US" sz="2200" dirty="0"/>
              <a:t> ‘somethings’ we have to decide what </a:t>
            </a:r>
            <a:r>
              <a:rPr lang="en-US" sz="2200" i="1" dirty="0"/>
              <a:t>counts</a:t>
            </a:r>
            <a:r>
              <a:rPr lang="en-US" sz="2200" dirty="0"/>
              <a:t> as a something.” (p. 179)</a:t>
            </a:r>
          </a:p>
          <a:p>
            <a:r>
              <a:rPr lang="en-US" sz="2200" dirty="0"/>
              <a:t>Finding ways to measure value requires both creativity and integrity</a:t>
            </a:r>
          </a:p>
        </p:txBody>
      </p:sp>
    </p:spTree>
    <p:extLst>
      <p:ext uri="{BB962C8B-B14F-4D97-AF65-F5344CB8AC3E}">
        <p14:creationId xmlns:p14="http://schemas.microsoft.com/office/powerpoint/2010/main" val="146248687"/>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69E62-4FF8-0647-899D-C460DDE4ADD3}"/>
              </a:ext>
            </a:extLst>
          </p:cNvPr>
          <p:cNvSpPr>
            <a:spLocks noGrp="1"/>
          </p:cNvSpPr>
          <p:nvPr>
            <p:ph type="title"/>
          </p:nvPr>
        </p:nvSpPr>
        <p:spPr/>
        <p:txBody>
          <a:bodyPr/>
          <a:lstStyle/>
          <a:p>
            <a:r>
              <a:rPr lang="en-US" dirty="0"/>
              <a:t>More by Kate McDowell and Collaborators</a:t>
            </a:r>
          </a:p>
        </p:txBody>
      </p:sp>
      <p:sp>
        <p:nvSpPr>
          <p:cNvPr id="3" name="Content Placeholder 2">
            <a:extLst>
              <a:ext uri="{FF2B5EF4-FFF2-40B4-BE49-F238E27FC236}">
                <a16:creationId xmlns:a16="http://schemas.microsoft.com/office/drawing/2014/main" id="{1F97FDA1-2FC5-6948-9C6D-C8C92F8DCAA2}"/>
              </a:ext>
            </a:extLst>
          </p:cNvPr>
          <p:cNvSpPr>
            <a:spLocks noGrp="1"/>
          </p:cNvSpPr>
          <p:nvPr>
            <p:ph idx="1"/>
          </p:nvPr>
        </p:nvSpPr>
        <p:spPr/>
        <p:txBody>
          <a:bodyPr>
            <a:noAutofit/>
          </a:bodyPr>
          <a:lstStyle/>
          <a:p>
            <a:r>
              <a:rPr lang="en-US" sz="1600" dirty="0">
                <a:effectLst/>
              </a:rPr>
              <a:t>McDowell, Kate. </a:t>
            </a:r>
            <a:r>
              <a:rPr lang="en-US" sz="1600" i="1" dirty="0">
                <a:effectLst/>
              </a:rPr>
              <a:t>Book Stories: 20 Years of Library Book Plate Celebrations. </a:t>
            </a:r>
            <a:r>
              <a:rPr lang="en-US" sz="1600" dirty="0">
                <a:effectLst/>
              </a:rPr>
              <a:t>College &amp; Research Libraries, January 4, 2023. </a:t>
            </a:r>
            <a:r>
              <a:rPr lang="en-US" sz="1600" dirty="0">
                <a:effectLst/>
                <a:hlinkClick r:id="rId3"/>
              </a:rPr>
              <a:t>https://doi.org/10.5860/crl.84.1.49</a:t>
            </a:r>
            <a:r>
              <a:rPr lang="en-US" sz="1600" dirty="0">
                <a:effectLst/>
              </a:rPr>
              <a:t>. (open access)</a:t>
            </a:r>
            <a:endParaRPr lang="en-US" sz="1600" dirty="0"/>
          </a:p>
          <a:p>
            <a:r>
              <a:rPr lang="en-US" sz="1600" dirty="0"/>
              <a:t>McDowell, K. and Cooke, N. (2022, October).</a:t>
            </a:r>
            <a:r>
              <a:rPr lang="en-US" sz="1600" i="1" dirty="0"/>
              <a:t> Storytelling and Social Justice: A Pedagogical Imperative.</a:t>
            </a:r>
            <a:r>
              <a:rPr lang="en-US" sz="1600" dirty="0"/>
              <a:t> The Library Quarterly. (HTML version free until 1/1/23: </a:t>
            </a:r>
            <a:r>
              <a:rPr lang="en-US" sz="1600" dirty="0">
                <a:effectLst/>
                <a:hlinkClick r:id="rId4">
                  <a:extLst>
                    <a:ext uri="{A12FA001-AC4F-418D-AE19-62706E023703}">
                      <ahyp:hlinkClr xmlns:ahyp="http://schemas.microsoft.com/office/drawing/2018/hyperlinkcolor" val="tx"/>
                    </a:ext>
                  </a:extLst>
                </a:hlinkClick>
              </a:rPr>
              <a:t>https://doi.org/10.1086/721391</a:t>
            </a:r>
            <a:r>
              <a:rPr lang="en-US" sz="1600" dirty="0">
                <a:effectLst/>
              </a:rPr>
              <a:t> </a:t>
            </a:r>
            <a:endParaRPr lang="en-US" sz="1600" dirty="0"/>
          </a:p>
          <a:p>
            <a:r>
              <a:rPr lang="en-US" sz="1600" dirty="0"/>
              <a:t>McDowell, K. (2021, October 19). </a:t>
            </a:r>
            <a:r>
              <a:rPr lang="en-US" sz="1600" i="1" dirty="0"/>
              <a:t>Storytelling as information part 1: The S-DIKW framework</a:t>
            </a:r>
            <a:r>
              <a:rPr lang="en-US" sz="1600" dirty="0"/>
              <a:t>. Information Matters. </a:t>
            </a:r>
            <a:r>
              <a:rPr lang="en-US" sz="1600" dirty="0">
                <a:hlinkClick r:id="rId5"/>
              </a:rPr>
              <a:t>https://informationmatters.org/2021/10/storytelling-as-information-part-1-the-s-dikw-framework/</a:t>
            </a:r>
            <a:r>
              <a:rPr lang="en-US" sz="1600" dirty="0"/>
              <a:t> </a:t>
            </a:r>
            <a:r>
              <a:rPr lang="en-US" sz="1600" dirty="0">
                <a:effectLst/>
              </a:rPr>
              <a:t>(open access)</a:t>
            </a:r>
            <a:endParaRPr lang="en-US" sz="1600" dirty="0"/>
          </a:p>
          <a:p>
            <a:r>
              <a:rPr lang="en-US" sz="1600" dirty="0"/>
              <a:t>_____. (2021, October 19). </a:t>
            </a:r>
            <a:r>
              <a:rPr lang="en-US" sz="1600" i="1" dirty="0"/>
              <a:t>Storytelling as Information Part 2: Future S-DIKW Research</a:t>
            </a:r>
            <a:r>
              <a:rPr lang="en-US" sz="1600" dirty="0"/>
              <a:t>. Information Matters. </a:t>
            </a:r>
            <a:r>
              <a:rPr lang="en-US" sz="1600" dirty="0">
                <a:hlinkClick r:id="rId6"/>
              </a:rPr>
              <a:t>https://informationmatters.org/2021/10/storytelling-as-information-part-2-future-s-dikw-research/</a:t>
            </a:r>
            <a:endParaRPr lang="en-US" sz="1600" dirty="0"/>
          </a:p>
          <a:p>
            <a:r>
              <a:rPr lang="en-US" sz="1600" dirty="0"/>
              <a:t>McDowell, K., &amp; Miller, D. (2021). </a:t>
            </a:r>
            <a:r>
              <a:rPr lang="en-US" sz="1600" i="1" dirty="0"/>
              <a:t>Great storytelling: Best practices for advancement</a:t>
            </a:r>
            <a:r>
              <a:rPr lang="en-US" sz="1600" dirty="0"/>
              <a:t>. Journal of Education Advancement &amp; Marketing, 6(3), 257–267.</a:t>
            </a:r>
          </a:p>
          <a:p>
            <a:r>
              <a:rPr lang="en-US" sz="1600" dirty="0"/>
              <a:t>McDowell, K. (2020). </a:t>
            </a:r>
            <a:r>
              <a:rPr lang="en-US" sz="1600" i="1" dirty="0"/>
              <a:t>Storytelling, Young Adults, and Three Paradoxes</a:t>
            </a:r>
            <a:r>
              <a:rPr lang="en-US" sz="1600" dirty="0"/>
              <a:t>. In A. Bernier (Ed.), </a:t>
            </a:r>
            <a:r>
              <a:rPr lang="en-US" sz="1600" i="1" dirty="0"/>
              <a:t>Transforming Young Adult Services, second edition</a:t>
            </a:r>
            <a:r>
              <a:rPr lang="en-US" sz="1600" dirty="0"/>
              <a:t> (2nd ed., pp. 93–109). American Library Association-Neal Schuman.</a:t>
            </a:r>
          </a:p>
          <a:p>
            <a:r>
              <a:rPr lang="en-US" sz="1600" dirty="0"/>
              <a:t>McDowell, K. (2009). </a:t>
            </a:r>
            <a:r>
              <a:rPr lang="en-US" sz="1600" i="1" dirty="0"/>
              <a:t>Surveying the Field: The Research Model of Women in Librarianship, 1882–1898</a:t>
            </a:r>
            <a:r>
              <a:rPr lang="en-US" sz="1600" dirty="0"/>
              <a:t>. </a:t>
            </a:r>
            <a:r>
              <a:rPr lang="en-US" sz="1600" i="1" dirty="0"/>
              <a:t>The Library Quarterly</a:t>
            </a:r>
            <a:r>
              <a:rPr lang="en-US" sz="1600" dirty="0"/>
              <a:t>, </a:t>
            </a:r>
            <a:r>
              <a:rPr lang="en-US" sz="1600" i="1" dirty="0"/>
              <a:t>79</a:t>
            </a:r>
            <a:r>
              <a:rPr lang="en-US" sz="1600" dirty="0"/>
              <a:t>(3), 279–300.</a:t>
            </a:r>
          </a:p>
        </p:txBody>
      </p:sp>
    </p:spTree>
    <p:extLst>
      <p:ext uri="{BB962C8B-B14F-4D97-AF65-F5344CB8AC3E}">
        <p14:creationId xmlns:p14="http://schemas.microsoft.com/office/powerpoint/2010/main" val="3037428129"/>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F704A-D777-BD4D-8645-6BEDAD6BB03D}"/>
              </a:ext>
            </a:extLst>
          </p:cNvPr>
          <p:cNvSpPr>
            <a:spLocks noGrp="1"/>
          </p:cNvSpPr>
          <p:nvPr>
            <p:ph type="title"/>
          </p:nvPr>
        </p:nvSpPr>
        <p:spPr/>
        <p:txBody>
          <a:bodyPr/>
          <a:lstStyle/>
          <a:p>
            <a:r>
              <a:rPr lang="en-US" dirty="0"/>
              <a:t>Image credits</a:t>
            </a:r>
          </a:p>
        </p:txBody>
      </p:sp>
      <p:sp>
        <p:nvSpPr>
          <p:cNvPr id="3" name="Content Placeholder 2">
            <a:extLst>
              <a:ext uri="{FF2B5EF4-FFF2-40B4-BE49-F238E27FC236}">
                <a16:creationId xmlns:a16="http://schemas.microsoft.com/office/drawing/2014/main" id="{FF9EC943-D9AE-AA46-A428-57BBC8425993}"/>
              </a:ext>
            </a:extLst>
          </p:cNvPr>
          <p:cNvSpPr>
            <a:spLocks noGrp="1"/>
          </p:cNvSpPr>
          <p:nvPr>
            <p:ph idx="1"/>
          </p:nvPr>
        </p:nvSpPr>
        <p:spPr/>
        <p:txBody>
          <a:bodyPr>
            <a:normAutofit fontScale="85000" lnSpcReduction="20000"/>
          </a:bodyPr>
          <a:lstStyle/>
          <a:p>
            <a:r>
              <a:rPr lang="en-US" dirty="0"/>
              <a:t>“How Storytelling Affects the Brain” </a:t>
            </a:r>
            <a:r>
              <a:rPr lang="en-US" altLang="en-US" dirty="0"/>
              <a:t>From the infographic "The Science of Storytelling," by </a:t>
            </a:r>
            <a:r>
              <a:rPr lang="en-US" altLang="en-US" dirty="0" err="1"/>
              <a:t>OneSpot</a:t>
            </a:r>
            <a:r>
              <a:rPr lang="en-US" altLang="en-US" dirty="0"/>
              <a:t>, https://</a:t>
            </a:r>
            <a:r>
              <a:rPr lang="en-US" altLang="en-US" dirty="0" err="1"/>
              <a:t>www.onespot.com</a:t>
            </a:r>
            <a:r>
              <a:rPr lang="en-US" altLang="en-US" dirty="0"/>
              <a:t>/blog/infographic-the-science-of-storytelling/</a:t>
            </a:r>
            <a:endParaRPr lang="en-US" dirty="0"/>
          </a:p>
          <a:p>
            <a:r>
              <a:rPr lang="en-US" dirty="0"/>
              <a:t>Caroline </a:t>
            </a:r>
            <a:r>
              <a:rPr lang="en-US" dirty="0" err="1"/>
              <a:t>Hewins</a:t>
            </a:r>
            <a:r>
              <a:rPr lang="en-US" dirty="0"/>
              <a:t>, University of Illinois Archives, The American Library Association Archives, </a:t>
            </a:r>
            <a:r>
              <a:rPr lang="en-US" dirty="0">
                <a:hlinkClick r:id="rId3"/>
              </a:rPr>
              <a:t>https://archon.library.illinois.edu/ala/index.php?p=digitallibrary/digitalcontent&amp;id=2791</a:t>
            </a:r>
            <a:endParaRPr lang="en-US" dirty="0"/>
          </a:p>
          <a:p>
            <a:r>
              <a:rPr lang="en-US" dirty="0"/>
              <a:t>Betsy Hearne, Storytelling from Fireplace to Cyberspace conference, Betsy Hearne</a:t>
            </a:r>
          </a:p>
          <a:p>
            <a:r>
              <a:rPr lang="en-US" dirty="0"/>
              <a:t>Augusta Baker, New York Public Library, </a:t>
            </a:r>
            <a:r>
              <a:rPr lang="en-US" dirty="0">
                <a:hlinkClick r:id="rId4"/>
              </a:rPr>
              <a:t>https://www.nypl.org/blog/2021/03/01/nypls-augusta-braxton-baker-fighting-stereotypes-and-developing-diverse-collections</a:t>
            </a:r>
            <a:endParaRPr lang="en-US" dirty="0"/>
          </a:p>
          <a:p>
            <a:r>
              <a:rPr lang="en-US" dirty="0"/>
              <a:t>Other photographs from </a:t>
            </a:r>
            <a:r>
              <a:rPr lang="en-US" dirty="0" err="1"/>
              <a:t>Pixabay</a:t>
            </a:r>
            <a:r>
              <a:rPr lang="en-US" dirty="0"/>
              <a:t>, creative commons license</a:t>
            </a:r>
          </a:p>
          <a:p>
            <a:r>
              <a:rPr lang="en-US" dirty="0"/>
              <a:t>Illustrations by Hilary Pope, graphic designer</a:t>
            </a:r>
          </a:p>
        </p:txBody>
      </p:sp>
    </p:spTree>
    <p:extLst>
      <p:ext uri="{BB962C8B-B14F-4D97-AF65-F5344CB8AC3E}">
        <p14:creationId xmlns:p14="http://schemas.microsoft.com/office/powerpoint/2010/main" val="1499359458"/>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9AE56-D26A-49B0-7AE9-2DBB4D5C07F6}"/>
              </a:ext>
            </a:extLst>
          </p:cNvPr>
          <p:cNvSpPr>
            <a:spLocks noGrp="1"/>
          </p:cNvSpPr>
          <p:nvPr>
            <p:ph type="title"/>
          </p:nvPr>
        </p:nvSpPr>
        <p:spPr/>
        <p:txBody>
          <a:bodyPr/>
          <a:lstStyle/>
          <a:p>
            <a:r>
              <a:rPr lang="en-US" dirty="0"/>
              <a:t>Collaborator Acknowledgements</a:t>
            </a:r>
          </a:p>
        </p:txBody>
      </p:sp>
      <p:sp>
        <p:nvSpPr>
          <p:cNvPr id="3" name="Content Placeholder 2">
            <a:extLst>
              <a:ext uri="{FF2B5EF4-FFF2-40B4-BE49-F238E27FC236}">
                <a16:creationId xmlns:a16="http://schemas.microsoft.com/office/drawing/2014/main" id="{0D1FBA43-E812-9F49-C450-BB664A4C6C1A}"/>
              </a:ext>
            </a:extLst>
          </p:cNvPr>
          <p:cNvSpPr>
            <a:spLocks noGrp="1"/>
          </p:cNvSpPr>
          <p:nvPr>
            <p:ph idx="1"/>
          </p:nvPr>
        </p:nvSpPr>
        <p:spPr/>
        <p:txBody>
          <a:bodyPr/>
          <a:lstStyle/>
          <a:p>
            <a:r>
              <a:rPr lang="en-US" dirty="0"/>
              <a:t>Colleagues Nicole Cooke, Jennifer </a:t>
            </a:r>
            <a:r>
              <a:rPr lang="en-US" dirty="0" err="1"/>
              <a:t>Burek</a:t>
            </a:r>
            <a:r>
              <a:rPr lang="en-US" dirty="0"/>
              <a:t> Pierce, Sara </a:t>
            </a:r>
            <a:r>
              <a:rPr lang="en-US" dirty="0" err="1"/>
              <a:t>Schwebel</a:t>
            </a:r>
            <a:r>
              <a:rPr lang="en-US" dirty="0"/>
              <a:t>, </a:t>
            </a:r>
            <a:r>
              <a:rPr lang="en-US" dirty="0" err="1"/>
              <a:t>Kyungwon</a:t>
            </a:r>
            <a:r>
              <a:rPr lang="en-US" dirty="0"/>
              <a:t> Koh, Jodi Schneider, and Ben Grosser</a:t>
            </a:r>
          </a:p>
          <a:p>
            <a:r>
              <a:rPr lang="en-US" dirty="0" err="1"/>
              <a:t>Xinhui</a:t>
            </a:r>
            <a:r>
              <a:rPr lang="en-US" dirty="0"/>
              <a:t> Hu (RA for the DSTL project), co-PI Matt Turk, and the entire 40-person Core Design team and testing team for DSTL</a:t>
            </a:r>
          </a:p>
          <a:p>
            <a:r>
              <a:rPr lang="en-US" dirty="0"/>
              <a:t>The AIVC team at Illinois and PAHO, including Ian Brooks, Rebecca Kyser, and many more</a:t>
            </a:r>
          </a:p>
        </p:txBody>
      </p:sp>
    </p:spTree>
    <p:extLst>
      <p:ext uri="{BB962C8B-B14F-4D97-AF65-F5344CB8AC3E}">
        <p14:creationId xmlns:p14="http://schemas.microsoft.com/office/powerpoint/2010/main" val="3622757610"/>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56670-F35B-8B4D-AE79-049AC3E2D5F4}"/>
              </a:ext>
            </a:extLst>
          </p:cNvPr>
          <p:cNvSpPr>
            <a:spLocks noGrp="1"/>
          </p:cNvSpPr>
          <p:nvPr>
            <p:ph type="title"/>
          </p:nvPr>
        </p:nvSpPr>
        <p:spPr/>
        <p:txBody>
          <a:bodyPr/>
          <a:lstStyle/>
          <a:p>
            <a:r>
              <a:rPr lang="en-US" dirty="0"/>
              <a:t>Comfort levels: data, story, both, neither?</a:t>
            </a:r>
          </a:p>
        </p:txBody>
      </p:sp>
      <p:pic>
        <p:nvPicPr>
          <p:cNvPr id="5" name="Content Placeholder 4">
            <a:extLst>
              <a:ext uri="{FF2B5EF4-FFF2-40B4-BE49-F238E27FC236}">
                <a16:creationId xmlns:a16="http://schemas.microsoft.com/office/drawing/2014/main" id="{C1C26C45-C4CF-2F42-A9D9-7F79DBA2FD87}"/>
              </a:ext>
            </a:extLst>
          </p:cNvPr>
          <p:cNvPicPr>
            <a:picLocks noGrp="1" noChangeAspect="1"/>
          </p:cNvPicPr>
          <p:nvPr>
            <p:ph idx="1"/>
          </p:nvPr>
        </p:nvPicPr>
        <p:blipFill>
          <a:blip r:embed="rId3"/>
          <a:stretch>
            <a:fillRect/>
          </a:stretch>
        </p:blipFill>
        <p:spPr>
          <a:xfrm>
            <a:off x="3280170" y="1825625"/>
            <a:ext cx="5631660" cy="4351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91729069"/>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22F6A-6C25-2426-6462-CB5263E6140A}"/>
              </a:ext>
            </a:extLst>
          </p:cNvPr>
          <p:cNvSpPr>
            <a:spLocks noGrp="1"/>
          </p:cNvSpPr>
          <p:nvPr>
            <p:ph type="title"/>
          </p:nvPr>
        </p:nvSpPr>
        <p:spPr/>
        <p:txBody>
          <a:bodyPr/>
          <a:lstStyle/>
          <a:p>
            <a:r>
              <a:rPr lang="en-US" dirty="0"/>
              <a:t>Workshop </a:t>
            </a:r>
          </a:p>
        </p:txBody>
      </p:sp>
      <p:sp>
        <p:nvSpPr>
          <p:cNvPr id="3" name="Text Placeholder 2">
            <a:extLst>
              <a:ext uri="{FF2B5EF4-FFF2-40B4-BE49-F238E27FC236}">
                <a16:creationId xmlns:a16="http://schemas.microsoft.com/office/drawing/2014/main" id="{81B3D218-70CF-4FD1-1CFA-28A7FD2502CF}"/>
              </a:ext>
            </a:extLst>
          </p:cNvPr>
          <p:cNvSpPr>
            <a:spLocks noGrp="1"/>
          </p:cNvSpPr>
          <p:nvPr>
            <p:ph type="body" idx="1"/>
          </p:nvPr>
        </p:nvSpPr>
        <p:spPr/>
        <p:txBody>
          <a:bodyPr/>
          <a:lstStyle/>
          <a:p>
            <a:r>
              <a:rPr lang="en-US" dirty="0"/>
              <a:t>Starts at kl. 11:00</a:t>
            </a:r>
          </a:p>
        </p:txBody>
      </p:sp>
    </p:spTree>
    <p:extLst>
      <p:ext uri="{BB962C8B-B14F-4D97-AF65-F5344CB8AC3E}">
        <p14:creationId xmlns:p14="http://schemas.microsoft.com/office/powerpoint/2010/main" val="212099339"/>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469F6304-799D-14D5-A98D-9F51B9E0439E}"/>
              </a:ext>
            </a:extLst>
          </p:cNvPr>
          <p:cNvSpPr>
            <a:spLocks noGrp="1"/>
          </p:cNvSpPr>
          <p:nvPr>
            <p:ph type="ctrTitle"/>
          </p:nvPr>
        </p:nvSpPr>
        <p:spPr>
          <a:xfrm>
            <a:off x="643468" y="643467"/>
            <a:ext cx="4620584" cy="4567137"/>
          </a:xfrm>
        </p:spPr>
        <p:txBody>
          <a:bodyPr>
            <a:normAutofit/>
          </a:bodyPr>
          <a:lstStyle/>
          <a:p>
            <a:pPr algn="l"/>
            <a:r>
              <a:rPr lang="en-US" sz="4400" dirty="0">
                <a:solidFill>
                  <a:schemeClr val="accent1">
                    <a:lumMod val="75000"/>
                  </a:schemeClr>
                </a:solidFill>
                <a:effectLst/>
                <a:latin typeface="Arial Rounded MT Bold" panose="020F0704030504030204" pitchFamily="34" charset="77"/>
                <a:ea typeface="Aptos" panose="020B0004020202020204" pitchFamily="34" charset="0"/>
                <a:cs typeface="Times New Roman" panose="02020603050405020304" pitchFamily="18" charset="0"/>
              </a:rPr>
              <a:t>Troubleshooting </a:t>
            </a:r>
            <a:br>
              <a:rPr lang="en-US" sz="4400" dirty="0">
                <a:solidFill>
                  <a:schemeClr val="accent1">
                    <a:lumMod val="75000"/>
                  </a:schemeClr>
                </a:solidFill>
                <a:effectLst/>
                <a:latin typeface="Arial Rounded MT Bold" panose="020F0704030504030204" pitchFamily="34" charset="77"/>
                <a:ea typeface="Aptos" panose="020B0004020202020204" pitchFamily="34" charset="0"/>
                <a:cs typeface="Times New Roman" panose="02020603050405020304" pitchFamily="18" charset="0"/>
              </a:rPr>
            </a:br>
            <a:r>
              <a:rPr lang="en-US" sz="4400" dirty="0">
                <a:solidFill>
                  <a:schemeClr val="accent1">
                    <a:lumMod val="75000"/>
                  </a:schemeClr>
                </a:solidFill>
                <a:effectLst/>
                <a:latin typeface="Arial Rounded MT Bold" panose="020F0704030504030204" pitchFamily="34" charset="77"/>
                <a:ea typeface="Aptos" panose="020B0004020202020204" pitchFamily="34" charset="0"/>
                <a:cs typeface="Times New Roman" panose="02020603050405020304" pitchFamily="18" charset="0"/>
              </a:rPr>
              <a:t>Library Data Storytelling </a:t>
            </a:r>
            <a:br>
              <a:rPr lang="en-US" sz="4400" dirty="0">
                <a:solidFill>
                  <a:schemeClr val="accent1">
                    <a:lumMod val="75000"/>
                  </a:schemeClr>
                </a:solidFill>
                <a:effectLst/>
                <a:latin typeface="Arial Rounded MT Bold" panose="020F0704030504030204" pitchFamily="34" charset="77"/>
                <a:ea typeface="Aptos" panose="020B0004020202020204" pitchFamily="34" charset="0"/>
                <a:cs typeface="Times New Roman" panose="02020603050405020304" pitchFamily="18" charset="0"/>
              </a:rPr>
            </a:br>
            <a:r>
              <a:rPr lang="en-US" sz="4400" dirty="0">
                <a:solidFill>
                  <a:schemeClr val="accent1">
                    <a:lumMod val="75000"/>
                  </a:schemeClr>
                </a:solidFill>
                <a:effectLst/>
                <a:latin typeface="Arial Rounded MT Bold" panose="020F0704030504030204" pitchFamily="34" charset="77"/>
                <a:ea typeface="Aptos" panose="020B0004020202020204" pitchFamily="34" charset="0"/>
                <a:cs typeface="Times New Roman" panose="02020603050405020304" pitchFamily="18" charset="0"/>
              </a:rPr>
              <a:t>and Community Misinformation</a:t>
            </a:r>
            <a:r>
              <a:rPr lang="en-US" sz="4400" dirty="0">
                <a:solidFill>
                  <a:schemeClr val="accent1">
                    <a:lumMod val="75000"/>
                  </a:schemeClr>
                </a:solidFill>
                <a:effectLst/>
                <a:latin typeface="Arial Rounded MT Bold" panose="020F0704030504030204" pitchFamily="34" charset="77"/>
              </a:rPr>
              <a:t> </a:t>
            </a:r>
            <a:endParaRPr lang="en-US" sz="4400" dirty="0">
              <a:solidFill>
                <a:schemeClr val="accent1">
                  <a:lumMod val="75000"/>
                </a:schemeClr>
              </a:solidFill>
              <a:latin typeface="Arial Rounded MT Bold" panose="020F0704030504030204" pitchFamily="34" charset="77"/>
            </a:endParaRPr>
          </a:p>
        </p:txBody>
      </p:sp>
      <p:sp>
        <p:nvSpPr>
          <p:cNvPr id="7" name="Subtitle 6">
            <a:extLst>
              <a:ext uri="{FF2B5EF4-FFF2-40B4-BE49-F238E27FC236}">
                <a16:creationId xmlns:a16="http://schemas.microsoft.com/office/drawing/2014/main" id="{78222E07-B012-784E-F0C5-04F477AC96ED}"/>
              </a:ext>
            </a:extLst>
          </p:cNvPr>
          <p:cNvSpPr>
            <a:spLocks noGrp="1"/>
          </p:cNvSpPr>
          <p:nvPr>
            <p:ph type="subTitle" idx="1"/>
          </p:nvPr>
        </p:nvSpPr>
        <p:spPr>
          <a:xfrm>
            <a:off x="643467" y="5277684"/>
            <a:ext cx="4620584" cy="775494"/>
          </a:xfrm>
        </p:spPr>
        <p:txBody>
          <a:bodyPr>
            <a:normAutofit fontScale="92500" lnSpcReduction="10000"/>
          </a:bodyPr>
          <a:lstStyle/>
          <a:p>
            <a:pPr algn="l"/>
            <a:r>
              <a:rPr lang="en-US" b="1" dirty="0">
                <a:solidFill>
                  <a:schemeClr val="accent1">
                    <a:lumMod val="75000"/>
                  </a:schemeClr>
                </a:solidFill>
              </a:rPr>
              <a:t>Workshop kl. 11:00-14:00</a:t>
            </a:r>
          </a:p>
          <a:p>
            <a:pPr algn="l"/>
            <a:r>
              <a:rPr lang="en-US" b="1" dirty="0">
                <a:solidFill>
                  <a:schemeClr val="accent1">
                    <a:lumMod val="75000"/>
                  </a:schemeClr>
                </a:solidFill>
              </a:rPr>
              <a:t>(12:15 pause)</a:t>
            </a:r>
          </a:p>
        </p:txBody>
      </p:sp>
      <p:pic>
        <p:nvPicPr>
          <p:cNvPr id="4" name="Picture 3" descr="Circular jigsaw puzzle">
            <a:extLst>
              <a:ext uri="{FF2B5EF4-FFF2-40B4-BE49-F238E27FC236}">
                <a16:creationId xmlns:a16="http://schemas.microsoft.com/office/drawing/2014/main" id="{B663465A-A1B9-EEE1-0832-95093237E5D1}"/>
              </a:ext>
            </a:extLst>
          </p:cNvPr>
          <p:cNvPicPr>
            <a:picLocks noChangeAspect="1"/>
          </p:cNvPicPr>
          <p:nvPr/>
        </p:nvPicPr>
        <p:blipFill rotWithShape="1">
          <a:blip r:embed="rId3"/>
          <a:srcRect l="814" r="41148"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457949984"/>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triangle with a mouth and ear and a book&#10;&#10;Description automatically generated">
            <a:extLst>
              <a:ext uri="{FF2B5EF4-FFF2-40B4-BE49-F238E27FC236}">
                <a16:creationId xmlns:a16="http://schemas.microsoft.com/office/drawing/2014/main" id="{3E6FD93C-A37E-4459-0241-7408CA18072F}"/>
              </a:ext>
            </a:extLst>
          </p:cNvPr>
          <p:cNvPicPr>
            <a:picLocks noGrp="1" noChangeAspect="1"/>
          </p:cNvPicPr>
          <p:nvPr>
            <p:ph idx="1"/>
          </p:nvPr>
        </p:nvPicPr>
        <p:blipFill>
          <a:blip r:embed="rId2"/>
          <a:stretch>
            <a:fillRect/>
          </a:stretch>
        </p:blipFill>
        <p:spPr>
          <a:xfrm>
            <a:off x="2513320" y="643466"/>
            <a:ext cx="7165360" cy="5571067"/>
          </a:xfrm>
          <a:prstGeom prst="rect">
            <a:avLst/>
          </a:prstGeom>
        </p:spPr>
      </p:pic>
    </p:spTree>
    <p:extLst>
      <p:ext uri="{BB962C8B-B14F-4D97-AF65-F5344CB8AC3E}">
        <p14:creationId xmlns:p14="http://schemas.microsoft.com/office/powerpoint/2010/main" val="3473862004"/>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ircular jigsaw puzzle">
            <a:extLst>
              <a:ext uri="{FF2B5EF4-FFF2-40B4-BE49-F238E27FC236}">
                <a16:creationId xmlns:a16="http://schemas.microsoft.com/office/drawing/2014/main" id="{B663465A-A1B9-EEE1-0832-95093237E5D1}"/>
              </a:ext>
            </a:extLst>
          </p:cNvPr>
          <p:cNvPicPr>
            <a:picLocks noChangeAspect="1"/>
          </p:cNvPicPr>
          <p:nvPr/>
        </p:nvPicPr>
        <p:blipFill rotWithShape="1">
          <a:blip r:embed="rId3">
            <a:alphaModFix amt="50000"/>
          </a:blip>
          <a:srcRect b="15730"/>
          <a:stretch/>
        </p:blipFill>
        <p:spPr>
          <a:xfrm>
            <a:off x="20" y="1"/>
            <a:ext cx="12191980" cy="6857999"/>
          </a:xfrm>
          <a:prstGeom prst="rect">
            <a:avLst/>
          </a:prstGeom>
        </p:spPr>
      </p:pic>
      <p:sp>
        <p:nvSpPr>
          <p:cNvPr id="2" name="Title 1">
            <a:extLst>
              <a:ext uri="{FF2B5EF4-FFF2-40B4-BE49-F238E27FC236}">
                <a16:creationId xmlns:a16="http://schemas.microsoft.com/office/drawing/2014/main" id="{BFE043A8-F9A6-8944-B6AB-4379C54C9896}"/>
              </a:ext>
            </a:extLst>
          </p:cNvPr>
          <p:cNvSpPr>
            <a:spLocks noGrp="1"/>
          </p:cNvSpPr>
          <p:nvPr>
            <p:ph type="title"/>
          </p:nvPr>
        </p:nvSpPr>
        <p:spPr>
          <a:xfrm>
            <a:off x="1524000" y="1122361"/>
            <a:ext cx="9144000" cy="3834649"/>
          </a:xfrm>
        </p:spPr>
        <p:txBody>
          <a:bodyPr vert="horz" lIns="91440" tIns="45720" rIns="91440" bIns="45720" rtlCol="0" anchor="b">
            <a:normAutofit/>
          </a:bodyPr>
          <a:lstStyle/>
          <a:p>
            <a:r>
              <a:rPr lang="en-US" sz="4800" b="1" dirty="0">
                <a:solidFill>
                  <a:srgbClr val="FFFFFF"/>
                </a:solidFill>
                <a:latin typeface="Arial Rounded MT Bold" panose="020F0704030504030204" pitchFamily="34" charset="77"/>
              </a:rPr>
              <a:t>I: Introduction</a:t>
            </a:r>
            <a:br>
              <a:rPr lang="en-US" sz="4800" b="1" dirty="0">
                <a:solidFill>
                  <a:srgbClr val="FFFFFF"/>
                </a:solidFill>
                <a:latin typeface="Arial Rounded MT Bold" panose="020F0704030504030204" pitchFamily="34" charset="77"/>
              </a:rPr>
            </a:br>
            <a:r>
              <a:rPr lang="en-US" sz="4800" b="1" dirty="0">
                <a:solidFill>
                  <a:srgbClr val="FFFFFF"/>
                </a:solidFill>
                <a:latin typeface="Arial Rounded MT Bold" panose="020F0704030504030204" pitchFamily="34" charset="77"/>
              </a:rPr>
              <a:t>II: Story Seeking Data</a:t>
            </a:r>
            <a:br>
              <a:rPr lang="en-US" sz="4800" b="1" dirty="0">
                <a:solidFill>
                  <a:srgbClr val="FFFFFF"/>
                </a:solidFill>
                <a:latin typeface="Arial Rounded MT Bold" panose="020F0704030504030204" pitchFamily="34" charset="77"/>
              </a:rPr>
            </a:br>
            <a:r>
              <a:rPr lang="en-US" sz="4800" b="1" dirty="0">
                <a:solidFill>
                  <a:srgbClr val="FFFFFF"/>
                </a:solidFill>
                <a:latin typeface="Arial Rounded MT Bold" panose="020F0704030504030204" pitchFamily="34" charset="77"/>
              </a:rPr>
              <a:t>III: Misinformation Interlude</a:t>
            </a:r>
            <a:br>
              <a:rPr lang="en-US" sz="4800" b="1" dirty="0">
                <a:solidFill>
                  <a:srgbClr val="FFFFFF"/>
                </a:solidFill>
                <a:latin typeface="Arial Rounded MT Bold" panose="020F0704030504030204" pitchFamily="34" charset="77"/>
              </a:rPr>
            </a:br>
            <a:r>
              <a:rPr lang="en-US" sz="4800" b="1" dirty="0">
                <a:solidFill>
                  <a:srgbClr val="FFFFFF"/>
                </a:solidFill>
                <a:latin typeface="Arial Rounded MT Bold" panose="020F0704030504030204" pitchFamily="34" charset="77"/>
              </a:rPr>
              <a:t>IV: Data Becoming Story</a:t>
            </a:r>
          </a:p>
        </p:txBody>
      </p:sp>
    </p:spTree>
    <p:extLst>
      <p:ext uri="{BB962C8B-B14F-4D97-AF65-F5344CB8AC3E}">
        <p14:creationId xmlns:p14="http://schemas.microsoft.com/office/powerpoint/2010/main" val="11257969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D0CDE-F826-4700-91E2-1A421FF571AE}"/>
              </a:ext>
            </a:extLst>
          </p:cNvPr>
          <p:cNvSpPr>
            <a:spLocks noGrp="1"/>
          </p:cNvSpPr>
          <p:nvPr>
            <p:ph type="title"/>
          </p:nvPr>
        </p:nvSpPr>
        <p:spPr/>
        <p:txBody>
          <a:bodyPr/>
          <a:lstStyle/>
          <a:p>
            <a:r>
              <a:rPr lang="en-US" dirty="0">
                <a:solidFill>
                  <a:schemeClr val="accent2">
                    <a:lumMod val="50000"/>
                  </a:schemeClr>
                </a:solidFill>
                <a:latin typeface="Arial Rounded MT Bold" panose="020F0704030504030204" pitchFamily="34" charset="77"/>
              </a:rPr>
              <a:t>Crafting Data Stories</a:t>
            </a:r>
          </a:p>
        </p:txBody>
      </p:sp>
      <p:sp>
        <p:nvSpPr>
          <p:cNvPr id="3" name="Content Placeholder 2">
            <a:extLst>
              <a:ext uri="{FF2B5EF4-FFF2-40B4-BE49-F238E27FC236}">
                <a16:creationId xmlns:a16="http://schemas.microsoft.com/office/drawing/2014/main" id="{0A5A04DC-1CD8-2C8B-BA2F-D7F6B8263DEE}"/>
              </a:ext>
            </a:extLst>
          </p:cNvPr>
          <p:cNvSpPr>
            <a:spLocks noGrp="1"/>
          </p:cNvSpPr>
          <p:nvPr>
            <p:ph idx="1"/>
          </p:nvPr>
        </p:nvSpPr>
        <p:spPr/>
        <p:txBody>
          <a:bodyPr>
            <a:normAutofit/>
          </a:bodyPr>
          <a:lstStyle/>
          <a:p>
            <a:pPr marL="0" marR="0" lvl="0" indent="0">
              <a:spcBef>
                <a:spcPts val="0"/>
              </a:spcBef>
              <a:spcAft>
                <a:spcPts val="0"/>
              </a:spcAft>
              <a:buNone/>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What stories can you craft from data you already have?</a:t>
            </a:r>
          </a:p>
          <a:p>
            <a:pPr marL="0" marR="0" lvl="0" indent="0">
              <a:spcBef>
                <a:spcPts val="0"/>
              </a:spcBef>
              <a:spcAft>
                <a:spcPts val="0"/>
              </a:spcAft>
              <a:buNone/>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 </a:t>
            </a:r>
          </a:p>
          <a:p>
            <a:pPr marL="742950" marR="0" lvl="1" indent="-285750">
              <a:spcBef>
                <a:spcPts val="0"/>
              </a:spcBef>
              <a:spcAft>
                <a:spcPts val="0"/>
              </a:spcAft>
              <a:buFont typeface="Courier New" panose="02070309020205020404" pitchFamily="49" charset="0"/>
              <a:buChar char="o"/>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Do you have the right </a:t>
            </a:r>
            <a:r>
              <a:rPr lang="en-US" sz="3200" b="1" kern="100" dirty="0">
                <a:effectLst/>
                <a:latin typeface="Calibri" panose="020F0502020204030204" pitchFamily="34" charset="0"/>
                <a:ea typeface="Calibri" panose="020F0502020204030204" pitchFamily="34" charset="0"/>
                <a:cs typeface="Times New Roman" panose="02020603050405020304" pitchFamily="18" charset="0"/>
              </a:rPr>
              <a:t>data</a:t>
            </a: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 as evidence?</a:t>
            </a:r>
          </a:p>
          <a:p>
            <a:pPr marL="742950" marR="0" lvl="1" indent="-285750">
              <a:spcBef>
                <a:spcPts val="0"/>
              </a:spcBef>
              <a:spcAft>
                <a:spcPts val="0"/>
              </a:spcAft>
              <a:buFont typeface="Courier New" panose="02070309020205020404" pitchFamily="49" charset="0"/>
              <a:buChar char="o"/>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Who are your </a:t>
            </a:r>
            <a:r>
              <a:rPr lang="en-US" sz="3200" b="1" kern="100" dirty="0">
                <a:effectLst/>
                <a:latin typeface="Calibri" panose="020F0502020204030204" pitchFamily="34" charset="0"/>
                <a:ea typeface="Calibri" panose="020F0502020204030204" pitchFamily="34" charset="0"/>
                <a:cs typeface="Times New Roman" panose="02020603050405020304" pitchFamily="18" charset="0"/>
              </a:rPr>
              <a:t>audiences</a:t>
            </a: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 and what do you know about them?</a:t>
            </a:r>
          </a:p>
          <a:p>
            <a:pPr marL="742950" marR="0" lvl="1" indent="-285750">
              <a:spcBef>
                <a:spcPts val="0"/>
              </a:spcBef>
              <a:spcAft>
                <a:spcPts val="0"/>
              </a:spcAft>
              <a:buFont typeface="Courier New" panose="02070309020205020404" pitchFamily="49" charset="0"/>
              <a:buChar char="o"/>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What’s your </a:t>
            </a:r>
            <a:r>
              <a:rPr lang="en-US" sz="3200" b="1" kern="100" dirty="0">
                <a:effectLst/>
                <a:latin typeface="Calibri" panose="020F0502020204030204" pitchFamily="34" charset="0"/>
                <a:ea typeface="Calibri" panose="020F0502020204030204" pitchFamily="34" charset="0"/>
                <a:cs typeface="Times New Roman" panose="02020603050405020304" pitchFamily="18" charset="0"/>
              </a:rPr>
              <a:t>story</a:t>
            </a: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’s narrative</a:t>
            </a:r>
            <a:r>
              <a:rPr lang="en-US" sz="32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structure?</a:t>
            </a:r>
          </a:p>
        </p:txBody>
      </p:sp>
    </p:spTree>
    <p:extLst>
      <p:ext uri="{BB962C8B-B14F-4D97-AF65-F5344CB8AC3E}">
        <p14:creationId xmlns:p14="http://schemas.microsoft.com/office/powerpoint/2010/main" val="3849573822"/>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A8837-6CD2-BC8F-73F6-7D1274B07EC9}"/>
              </a:ext>
            </a:extLst>
          </p:cNvPr>
          <p:cNvSpPr>
            <a:spLocks noGrp="1"/>
          </p:cNvSpPr>
          <p:nvPr>
            <p:ph type="title"/>
          </p:nvPr>
        </p:nvSpPr>
        <p:spPr/>
        <p:txBody>
          <a:bodyPr/>
          <a:lstStyle/>
          <a:p>
            <a:r>
              <a:rPr lang="en-US" dirty="0"/>
              <a:t> </a:t>
            </a:r>
            <a:r>
              <a:rPr lang="en-US" dirty="0">
                <a:solidFill>
                  <a:schemeClr val="accent2">
                    <a:lumMod val="50000"/>
                  </a:schemeClr>
                </a:solidFill>
                <a:latin typeface="Arial Rounded MT Bold" panose="020F0704030504030204" pitchFamily="34" charset="77"/>
              </a:rPr>
              <a:t>Data Stories for Advocacy</a:t>
            </a:r>
          </a:p>
        </p:txBody>
      </p:sp>
      <p:sp>
        <p:nvSpPr>
          <p:cNvPr id="3" name="Content Placeholder 2">
            <a:extLst>
              <a:ext uri="{FF2B5EF4-FFF2-40B4-BE49-F238E27FC236}">
                <a16:creationId xmlns:a16="http://schemas.microsoft.com/office/drawing/2014/main" id="{01FDFFC9-D8DB-6E54-663C-79013CB0DE8D}"/>
              </a:ext>
            </a:extLst>
          </p:cNvPr>
          <p:cNvSpPr>
            <a:spLocks noGrp="1"/>
          </p:cNvSpPr>
          <p:nvPr>
            <p:ph idx="1"/>
          </p:nvPr>
        </p:nvSpPr>
        <p:spPr/>
        <p:txBody>
          <a:bodyPr/>
          <a:lstStyle/>
          <a:p>
            <a:pPr marL="0" indent="0">
              <a:buNone/>
            </a:pPr>
            <a:r>
              <a:rPr lang="en-US" dirty="0"/>
              <a:t>What kinds of motivations and goals do you have for your data stories?</a:t>
            </a:r>
          </a:p>
          <a:p>
            <a:endParaRPr lang="en-US" dirty="0"/>
          </a:p>
          <a:p>
            <a:pPr marL="742950" marR="0" lvl="1" indent="-285750">
              <a:spcBef>
                <a:spcPts val="0"/>
              </a:spcBef>
              <a:spcAft>
                <a:spcPts val="0"/>
              </a:spcAft>
              <a:buFont typeface="Courier New" panose="02070309020205020404" pitchFamily="49" charset="0"/>
              <a:buChar char="o"/>
            </a:pPr>
            <a:r>
              <a:rPr lang="en-US" sz="3600" b="1" kern="100" dirty="0">
                <a:effectLst/>
                <a:latin typeface="Calibri" panose="020F0502020204030204" pitchFamily="34" charset="0"/>
                <a:ea typeface="Calibri" panose="020F0502020204030204" pitchFamily="34" charset="0"/>
                <a:cs typeface="Times New Roman" panose="02020603050405020304" pitchFamily="18" charset="0"/>
              </a:rPr>
              <a:t>Motivations</a:t>
            </a:r>
          </a:p>
          <a:p>
            <a:pPr marL="1200150" lvl="2" indent="-285750">
              <a:spcBef>
                <a:spcPts val="0"/>
              </a:spcBef>
              <a:buFont typeface="Courier New" panose="02070309020205020404" pitchFamily="49" charset="0"/>
              <a:buChar char="o"/>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justification, benchmark, achievement</a:t>
            </a:r>
          </a:p>
          <a:p>
            <a:pPr marL="914400" lvl="2" indent="0">
              <a:spcBef>
                <a:spcPts val="0"/>
              </a:spcBef>
              <a:buNone/>
            </a:pP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3600" b="1" kern="100" dirty="0">
                <a:effectLst/>
                <a:latin typeface="Calibri" panose="020F0502020204030204" pitchFamily="34" charset="0"/>
                <a:ea typeface="Calibri" panose="020F0502020204030204" pitchFamily="34" charset="0"/>
                <a:cs typeface="Times New Roman" panose="02020603050405020304" pitchFamily="18" charset="0"/>
              </a:rPr>
              <a:t>Goals</a:t>
            </a:r>
          </a:p>
          <a:p>
            <a:pPr marL="1200150" lvl="2" indent="-285750">
              <a:spcBef>
                <a:spcPts val="0"/>
              </a:spcBef>
              <a:buFont typeface="Courier New" panose="02070309020205020404" pitchFamily="49" charset="0"/>
              <a:buChar char="o"/>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Understand &amp; serve real needs</a:t>
            </a:r>
          </a:p>
          <a:p>
            <a:pPr marL="1200150" lvl="2" indent="-285750">
              <a:spcBef>
                <a:spcPts val="0"/>
              </a:spcBef>
              <a:buFont typeface="Courier New" panose="02070309020205020404" pitchFamily="49" charset="0"/>
              <a:buChar char="o"/>
            </a:pPr>
            <a:r>
              <a:rPr lang="en-US" sz="3200" kern="100" dirty="0">
                <a:latin typeface="Calibri" panose="020F0502020204030204" pitchFamily="34" charset="0"/>
                <a:ea typeface="Calibri" panose="020F0502020204030204" pitchFamily="34" charset="0"/>
                <a:cs typeface="Times New Roman" panose="02020603050405020304" pitchFamily="18" charset="0"/>
              </a:rPr>
              <a:t>B</a:t>
            </a: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uild on strengths/address deficits</a:t>
            </a:r>
          </a:p>
          <a:p>
            <a:endParaRPr lang="en-US" dirty="0"/>
          </a:p>
        </p:txBody>
      </p:sp>
    </p:spTree>
    <p:extLst>
      <p:ext uri="{BB962C8B-B14F-4D97-AF65-F5344CB8AC3E}">
        <p14:creationId xmlns:p14="http://schemas.microsoft.com/office/powerpoint/2010/main" val="3794011322"/>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F84D26-BE82-449E-BFDB-1083AD0633F3}"/>
              </a:ext>
            </a:extLst>
          </p:cNvPr>
          <p:cNvSpPr>
            <a:spLocks noGrp="1"/>
          </p:cNvSpPr>
          <p:nvPr>
            <p:ph type="title"/>
          </p:nvPr>
        </p:nvSpPr>
        <p:spPr>
          <a:xfrm>
            <a:off x="838200" y="184805"/>
            <a:ext cx="10515600" cy="1505883"/>
          </a:xfrm>
        </p:spPr>
        <p:txBody>
          <a:bodyPr vert="horz" lIns="91440" tIns="45720" rIns="91440" bIns="45720" rtlCol="0" anchor="ctr">
            <a:normAutofit/>
          </a:bodyPr>
          <a:lstStyle/>
          <a:p>
            <a:r>
              <a:rPr lang="en-US" sz="5200" kern="1200" dirty="0">
                <a:solidFill>
                  <a:schemeClr val="accent2">
                    <a:lumMod val="50000"/>
                  </a:schemeClr>
                </a:solidFill>
                <a:latin typeface="Arial Rounded MT Bold" panose="020F0704030504030204" pitchFamily="34" charset="77"/>
              </a:rPr>
              <a:t>Narrative Structures</a:t>
            </a:r>
          </a:p>
        </p:txBody>
      </p:sp>
      <p:sp>
        <p:nvSpPr>
          <p:cNvPr id="3" name="Rectangle 1">
            <a:extLst>
              <a:ext uri="{FF2B5EF4-FFF2-40B4-BE49-F238E27FC236}">
                <a16:creationId xmlns:a16="http://schemas.microsoft.com/office/drawing/2014/main" id="{7F5C664E-86E3-8641-FDA2-D1D3613CBE44}"/>
              </a:ext>
            </a:extLst>
          </p:cNvPr>
          <p:cNvSpPr>
            <a:spLocks noChangeArrowheads="1"/>
          </p:cNvSpPr>
          <p:nvPr/>
        </p:nvSpPr>
        <p:spPr bwMode="auto">
          <a:xfrm>
            <a:off x="1526084" y="2187167"/>
            <a:ext cx="9718593" cy="665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722376">
              <a:spcAft>
                <a:spcPts val="600"/>
              </a:spcAft>
            </a:pPr>
            <a:r>
              <a:rPr lang="en-US" altLang="en-US" sz="1422" kern="1200">
                <a:solidFill>
                  <a:srgbClr val="000000"/>
                </a:solidFill>
                <a:latin typeface="Times" pitchFamily="2" charset="0"/>
                <a:ea typeface="+mn-ea"/>
                <a:cs typeface="+mn-cs"/>
              </a:rPr>
              <a:t> </a:t>
            </a:r>
            <a:endParaRPr lang="en-US" altLang="en-US" sz="1422" kern="120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ts val="60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4" name="Table 3">
            <a:extLst>
              <a:ext uri="{FF2B5EF4-FFF2-40B4-BE49-F238E27FC236}">
                <a16:creationId xmlns:a16="http://schemas.microsoft.com/office/drawing/2014/main" id="{0655C216-D8A0-B3F4-6689-5A88D1992C53}"/>
              </a:ext>
            </a:extLst>
          </p:cNvPr>
          <p:cNvGraphicFramePr>
            <a:graphicFrameLocks noGrp="1"/>
          </p:cNvGraphicFramePr>
          <p:nvPr/>
        </p:nvGraphicFramePr>
        <p:xfrm>
          <a:off x="947322" y="1701791"/>
          <a:ext cx="9718594" cy="4398620"/>
        </p:xfrm>
        <a:graphic>
          <a:graphicData uri="http://schemas.openxmlformats.org/drawingml/2006/table">
            <a:tbl>
              <a:tblPr firstRow="1" firstCol="1" bandRow="1">
                <a:tableStyleId>{5C22544A-7EE6-4342-B048-85BDC9FD1C3A}</a:tableStyleId>
              </a:tblPr>
              <a:tblGrid>
                <a:gridCol w="3238840">
                  <a:extLst>
                    <a:ext uri="{9D8B030D-6E8A-4147-A177-3AD203B41FA5}">
                      <a16:colId xmlns:a16="http://schemas.microsoft.com/office/drawing/2014/main" val="2772884765"/>
                    </a:ext>
                  </a:extLst>
                </a:gridCol>
                <a:gridCol w="3239877">
                  <a:extLst>
                    <a:ext uri="{9D8B030D-6E8A-4147-A177-3AD203B41FA5}">
                      <a16:colId xmlns:a16="http://schemas.microsoft.com/office/drawing/2014/main" val="1893358541"/>
                    </a:ext>
                  </a:extLst>
                </a:gridCol>
                <a:gridCol w="3239877">
                  <a:extLst>
                    <a:ext uri="{9D8B030D-6E8A-4147-A177-3AD203B41FA5}">
                      <a16:colId xmlns:a16="http://schemas.microsoft.com/office/drawing/2014/main" val="1229188375"/>
                    </a:ext>
                  </a:extLst>
                </a:gridCol>
              </a:tblGrid>
              <a:tr h="503498">
                <a:tc>
                  <a:txBody>
                    <a:bodyPr/>
                    <a:lstStyle/>
                    <a:p>
                      <a:pPr marL="0" marR="0">
                        <a:spcBef>
                          <a:spcPts val="0"/>
                        </a:spcBef>
                        <a:spcAft>
                          <a:spcPts val="0"/>
                        </a:spcAft>
                      </a:pPr>
                      <a:r>
                        <a:rPr lang="en-US" sz="2400" kern="0" dirty="0">
                          <a:effectLst/>
                        </a:rPr>
                        <a:t>Narrative Structure</a:t>
                      </a:r>
                      <a:endParaRPr lang="en-US" sz="24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1B849C"/>
                    </a:solidFill>
                  </a:tcPr>
                </a:tc>
                <a:tc>
                  <a:txBody>
                    <a:bodyPr/>
                    <a:lstStyle/>
                    <a:p>
                      <a:pPr marL="0" marR="0">
                        <a:spcBef>
                          <a:spcPts val="0"/>
                        </a:spcBef>
                        <a:spcAft>
                          <a:spcPts val="0"/>
                        </a:spcAft>
                      </a:pPr>
                      <a:r>
                        <a:rPr lang="en-US" sz="2400" kern="0" dirty="0">
                          <a:effectLst/>
                        </a:rPr>
                        <a:t>Originating Theory</a:t>
                      </a:r>
                      <a:endParaRPr lang="en-US" sz="24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1B849C"/>
                    </a:solidFill>
                  </a:tcPr>
                </a:tc>
                <a:tc>
                  <a:txBody>
                    <a:bodyPr/>
                    <a:lstStyle/>
                    <a:p>
                      <a:pPr marL="0" marR="0">
                        <a:spcBef>
                          <a:spcPts val="0"/>
                        </a:spcBef>
                        <a:spcAft>
                          <a:spcPts val="0"/>
                        </a:spcAft>
                      </a:pPr>
                      <a:r>
                        <a:rPr lang="en-US" sz="2400" kern="0" dirty="0">
                          <a:effectLst/>
                        </a:rPr>
                        <a:t>Emotional Impact</a:t>
                      </a:r>
                      <a:endParaRPr lang="en-US" sz="24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1B849C"/>
                    </a:solidFill>
                  </a:tcPr>
                </a:tc>
                <a:extLst>
                  <a:ext uri="{0D108BD9-81ED-4DB2-BD59-A6C34878D82A}">
                    <a16:rowId xmlns:a16="http://schemas.microsoft.com/office/drawing/2014/main" val="2062067188"/>
                  </a:ext>
                </a:extLst>
              </a:tr>
              <a:tr h="1198499">
                <a:tc>
                  <a:txBody>
                    <a:bodyPr/>
                    <a:lstStyle/>
                    <a:p>
                      <a:pPr marL="0" marR="0">
                        <a:spcBef>
                          <a:spcPts val="0"/>
                        </a:spcBef>
                        <a:spcAft>
                          <a:spcPts val="0"/>
                        </a:spcAft>
                      </a:pPr>
                      <a:r>
                        <a:rPr lang="en-US" sz="2400" kern="0" dirty="0">
                          <a:effectLst/>
                        </a:rPr>
                        <a:t>Transformation</a:t>
                      </a:r>
                      <a:endParaRPr lang="en-US" sz="24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1B849C"/>
                    </a:solidFill>
                  </a:tcPr>
                </a:tc>
                <a:tc>
                  <a:txBody>
                    <a:bodyPr/>
                    <a:lstStyle/>
                    <a:p>
                      <a:pPr marL="0" marR="0">
                        <a:spcBef>
                          <a:spcPts val="0"/>
                        </a:spcBef>
                        <a:spcAft>
                          <a:spcPts val="0"/>
                        </a:spcAft>
                      </a:pPr>
                      <a:r>
                        <a:rPr lang="en-US" sz="2000" kern="0" dirty="0">
                          <a:effectLst/>
                        </a:rPr>
                        <a:t>Campbell, </a:t>
                      </a:r>
                    </a:p>
                    <a:p>
                      <a:pPr marL="0" marR="0">
                        <a:spcBef>
                          <a:spcPts val="0"/>
                        </a:spcBef>
                        <a:spcAft>
                          <a:spcPts val="0"/>
                        </a:spcAft>
                      </a:pPr>
                      <a:r>
                        <a:rPr lang="en-US" sz="2000" i="1" kern="0" dirty="0">
                          <a:effectLst/>
                        </a:rPr>
                        <a:t>The Hero with a Thousand Faces</a:t>
                      </a:r>
                      <a:endParaRPr lang="en-US" sz="2000" i="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solidFill>
                  </a:tcPr>
                </a:tc>
                <a:tc>
                  <a:txBody>
                    <a:bodyPr/>
                    <a:lstStyle/>
                    <a:p>
                      <a:pPr marL="0" marR="0">
                        <a:spcBef>
                          <a:spcPts val="0"/>
                        </a:spcBef>
                        <a:spcAft>
                          <a:spcPts val="0"/>
                        </a:spcAft>
                      </a:pPr>
                      <a:r>
                        <a:rPr lang="en-US" sz="2000" kern="0" dirty="0">
                          <a:effectLst/>
                        </a:rPr>
                        <a:t>Awe at transformation, joy of watching a hero triumph</a:t>
                      </a:r>
                      <a:endParaRPr lang="en-US" sz="20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2714761172"/>
                  </a:ext>
                </a:extLst>
              </a:tr>
              <a:tr h="1198499">
                <a:tc>
                  <a:txBody>
                    <a:bodyPr/>
                    <a:lstStyle/>
                    <a:p>
                      <a:pPr marL="0" marR="0">
                        <a:spcBef>
                          <a:spcPts val="0"/>
                        </a:spcBef>
                        <a:spcAft>
                          <a:spcPts val="0"/>
                        </a:spcAft>
                      </a:pPr>
                      <a:r>
                        <a:rPr lang="en-US" sz="2400" kern="0" dirty="0">
                          <a:effectLst/>
                        </a:rPr>
                        <a:t>Continuity</a:t>
                      </a:r>
                      <a:endParaRPr lang="en-US" sz="24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1B849C"/>
                    </a:solidFill>
                  </a:tcPr>
                </a:tc>
                <a:tc>
                  <a:txBody>
                    <a:bodyPr/>
                    <a:lstStyle/>
                    <a:p>
                      <a:pPr marL="0" marR="0">
                        <a:spcBef>
                          <a:spcPts val="0"/>
                        </a:spcBef>
                        <a:spcAft>
                          <a:spcPts val="0"/>
                        </a:spcAft>
                      </a:pPr>
                      <a:r>
                        <a:rPr lang="en-US" sz="2000" kern="0" dirty="0">
                          <a:effectLst/>
                        </a:rPr>
                        <a:t>Todorov and Weinstein “Structural Analysis of Narrative”</a:t>
                      </a:r>
                      <a:endParaRPr lang="en-US" sz="20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1B96B4">
                        <a:alpha val="21961"/>
                      </a:srgbClr>
                    </a:solidFill>
                  </a:tcPr>
                </a:tc>
                <a:tc>
                  <a:txBody>
                    <a:bodyPr/>
                    <a:lstStyle/>
                    <a:p>
                      <a:pPr marL="0" marR="0">
                        <a:spcBef>
                          <a:spcPts val="0"/>
                        </a:spcBef>
                        <a:spcAft>
                          <a:spcPts val="0"/>
                        </a:spcAft>
                      </a:pPr>
                      <a:r>
                        <a:rPr lang="en-US" sz="2000" kern="0" dirty="0">
                          <a:effectLst/>
                        </a:rPr>
                        <a:t>Stability and resilience despite challenges</a:t>
                      </a:r>
                      <a:endParaRPr lang="en-US" sz="20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1B96B4">
                        <a:alpha val="21961"/>
                      </a:srgbClr>
                    </a:solidFill>
                  </a:tcPr>
                </a:tc>
                <a:extLst>
                  <a:ext uri="{0D108BD9-81ED-4DB2-BD59-A6C34878D82A}">
                    <a16:rowId xmlns:a16="http://schemas.microsoft.com/office/drawing/2014/main" val="2206281072"/>
                  </a:ext>
                </a:extLst>
              </a:tr>
              <a:tr h="1498124">
                <a:tc>
                  <a:txBody>
                    <a:bodyPr/>
                    <a:lstStyle/>
                    <a:p>
                      <a:pPr marL="0" marR="0">
                        <a:spcBef>
                          <a:spcPts val="0"/>
                        </a:spcBef>
                        <a:spcAft>
                          <a:spcPts val="0"/>
                        </a:spcAft>
                      </a:pPr>
                      <a:r>
                        <a:rPr lang="en-US" sz="2400" kern="0" dirty="0">
                          <a:effectLst/>
                        </a:rPr>
                        <a:t>Discovery</a:t>
                      </a:r>
                      <a:endParaRPr lang="en-US" sz="24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1B849C"/>
                    </a:solidFill>
                  </a:tcPr>
                </a:tc>
                <a:tc>
                  <a:txBody>
                    <a:bodyPr/>
                    <a:lstStyle/>
                    <a:p>
                      <a:pPr marL="0" marR="0">
                        <a:spcBef>
                          <a:spcPts val="0"/>
                        </a:spcBef>
                        <a:spcAft>
                          <a:spcPts val="0"/>
                        </a:spcAft>
                      </a:pPr>
                      <a:r>
                        <a:rPr lang="en-US" sz="2000" kern="0" dirty="0">
                          <a:effectLst/>
                        </a:rPr>
                        <a:t>Roland Barthes </a:t>
                      </a:r>
                    </a:p>
                    <a:p>
                      <a:pPr marL="0" marR="0">
                        <a:spcBef>
                          <a:spcPts val="0"/>
                        </a:spcBef>
                        <a:spcAft>
                          <a:spcPts val="0"/>
                        </a:spcAft>
                      </a:pPr>
                      <a:r>
                        <a:rPr lang="en-US" sz="2000" i="1" kern="0" dirty="0">
                          <a:effectLst/>
                        </a:rPr>
                        <a:t>S/Z</a:t>
                      </a:r>
                      <a:endParaRPr lang="en-US" sz="2000" i="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solidFill>
                  </a:tcPr>
                </a:tc>
                <a:tc>
                  <a:txBody>
                    <a:bodyPr/>
                    <a:lstStyle/>
                    <a:p>
                      <a:pPr marL="0" marR="0">
                        <a:spcBef>
                          <a:spcPts val="0"/>
                        </a:spcBef>
                        <a:spcAft>
                          <a:spcPts val="0"/>
                        </a:spcAft>
                      </a:pPr>
                      <a:r>
                        <a:rPr lang="en-US" sz="2000" kern="0" dirty="0">
                          <a:effectLst/>
                        </a:rPr>
                        <a:t>Mystery, suspense, intrigue, and satisfaction of coming to understanding</a:t>
                      </a:r>
                      <a:endParaRPr lang="en-US" sz="20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3314448946"/>
                  </a:ext>
                </a:extLst>
              </a:tr>
            </a:tbl>
          </a:graphicData>
        </a:graphic>
      </p:graphicFrame>
    </p:spTree>
    <p:extLst>
      <p:ext uri="{BB962C8B-B14F-4D97-AF65-F5344CB8AC3E}">
        <p14:creationId xmlns:p14="http://schemas.microsoft.com/office/powerpoint/2010/main" val="1640631457"/>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magnifying glass with a light bulb inside&#10;&#10;Description automatically generated with medium confidence">
            <a:extLst>
              <a:ext uri="{FF2B5EF4-FFF2-40B4-BE49-F238E27FC236}">
                <a16:creationId xmlns:a16="http://schemas.microsoft.com/office/drawing/2014/main" id="{428FE027-B8EF-30B1-A579-FFA89E0BF23D}"/>
              </a:ext>
            </a:extLst>
          </p:cNvPr>
          <p:cNvPicPr>
            <a:picLocks noChangeAspect="1"/>
          </p:cNvPicPr>
          <p:nvPr/>
        </p:nvPicPr>
        <p:blipFill>
          <a:blip r:embed="rId3"/>
          <a:stretch>
            <a:fillRect/>
          </a:stretch>
        </p:blipFill>
        <p:spPr>
          <a:xfrm>
            <a:off x="8216731" y="1573887"/>
            <a:ext cx="3517119" cy="3517119"/>
          </a:xfrm>
          <a:prstGeom prst="rect">
            <a:avLst/>
          </a:prstGeom>
        </p:spPr>
      </p:pic>
      <p:pic>
        <p:nvPicPr>
          <p:cNvPr id="6" name="Picture 5" descr="An orange arrows on a black background&#10;&#10;Description automatically generated with medium confidence">
            <a:extLst>
              <a:ext uri="{FF2B5EF4-FFF2-40B4-BE49-F238E27FC236}">
                <a16:creationId xmlns:a16="http://schemas.microsoft.com/office/drawing/2014/main" id="{1C695365-6EAD-A8D6-3275-4122FDC4DF4C}"/>
              </a:ext>
            </a:extLst>
          </p:cNvPr>
          <p:cNvPicPr>
            <a:picLocks noChangeAspect="1"/>
          </p:cNvPicPr>
          <p:nvPr/>
        </p:nvPicPr>
        <p:blipFill>
          <a:blip r:embed="rId4"/>
          <a:stretch>
            <a:fillRect/>
          </a:stretch>
        </p:blipFill>
        <p:spPr>
          <a:xfrm>
            <a:off x="212405" y="1889174"/>
            <a:ext cx="3537345" cy="2487610"/>
          </a:xfrm>
          <a:prstGeom prst="rect">
            <a:avLst/>
          </a:prstGeom>
        </p:spPr>
      </p:pic>
      <p:pic>
        <p:nvPicPr>
          <p:cNvPr id="10" name="Picture 9" descr="A picture containing orange, design&#10;&#10;Description automatically generated">
            <a:extLst>
              <a:ext uri="{FF2B5EF4-FFF2-40B4-BE49-F238E27FC236}">
                <a16:creationId xmlns:a16="http://schemas.microsoft.com/office/drawing/2014/main" id="{BFB0759A-36BF-E326-3ACC-0621F252D5B3}"/>
              </a:ext>
            </a:extLst>
          </p:cNvPr>
          <p:cNvPicPr>
            <a:picLocks noChangeAspect="1"/>
          </p:cNvPicPr>
          <p:nvPr/>
        </p:nvPicPr>
        <p:blipFill>
          <a:blip r:embed="rId5"/>
          <a:stretch>
            <a:fillRect/>
          </a:stretch>
        </p:blipFill>
        <p:spPr>
          <a:xfrm>
            <a:off x="4258029" y="1413907"/>
            <a:ext cx="3517081" cy="3438144"/>
          </a:xfrm>
          <a:prstGeom prst="rect">
            <a:avLst/>
          </a:prstGeom>
        </p:spPr>
      </p:pic>
      <p:sp>
        <p:nvSpPr>
          <p:cNvPr id="11" name="TextBox 10">
            <a:extLst>
              <a:ext uri="{FF2B5EF4-FFF2-40B4-BE49-F238E27FC236}">
                <a16:creationId xmlns:a16="http://schemas.microsoft.com/office/drawing/2014/main" id="{070D58E1-4DA0-66EF-009F-5B67A351755E}"/>
              </a:ext>
            </a:extLst>
          </p:cNvPr>
          <p:cNvSpPr txBox="1"/>
          <p:nvPr/>
        </p:nvSpPr>
        <p:spPr>
          <a:xfrm>
            <a:off x="581725" y="5284114"/>
            <a:ext cx="2462854" cy="646331"/>
          </a:xfrm>
          <a:prstGeom prst="rect">
            <a:avLst/>
          </a:prstGeom>
          <a:noFill/>
        </p:spPr>
        <p:txBody>
          <a:bodyPr wrap="none" rtlCol="0">
            <a:spAutoFit/>
          </a:bodyPr>
          <a:lstStyle/>
          <a:p>
            <a:r>
              <a:rPr lang="en-US" sz="3600" dirty="0">
                <a:solidFill>
                  <a:schemeClr val="accent2">
                    <a:lumMod val="75000"/>
                  </a:schemeClr>
                </a:solidFill>
                <a:latin typeface="Arial Rounded MT Bold" panose="020F0704030504030204" pitchFamily="34" charset="77"/>
              </a:rPr>
              <a:t>Continuity</a:t>
            </a:r>
          </a:p>
        </p:txBody>
      </p:sp>
      <p:sp>
        <p:nvSpPr>
          <p:cNvPr id="12" name="TextBox 11">
            <a:extLst>
              <a:ext uri="{FF2B5EF4-FFF2-40B4-BE49-F238E27FC236}">
                <a16:creationId xmlns:a16="http://schemas.microsoft.com/office/drawing/2014/main" id="{A680C726-F3BF-88E6-3659-B39391ECEF39}"/>
              </a:ext>
            </a:extLst>
          </p:cNvPr>
          <p:cNvSpPr txBox="1"/>
          <p:nvPr/>
        </p:nvSpPr>
        <p:spPr>
          <a:xfrm>
            <a:off x="4218705" y="5284114"/>
            <a:ext cx="3595728" cy="646331"/>
          </a:xfrm>
          <a:prstGeom prst="rect">
            <a:avLst/>
          </a:prstGeom>
          <a:noFill/>
        </p:spPr>
        <p:txBody>
          <a:bodyPr wrap="none" rtlCol="0">
            <a:spAutoFit/>
          </a:bodyPr>
          <a:lstStyle/>
          <a:p>
            <a:r>
              <a:rPr lang="en-US" sz="3600" dirty="0">
                <a:solidFill>
                  <a:schemeClr val="accent2">
                    <a:lumMod val="75000"/>
                  </a:schemeClr>
                </a:solidFill>
                <a:latin typeface="Arial Rounded MT Bold" panose="020F0704030504030204" pitchFamily="34" charset="77"/>
              </a:rPr>
              <a:t>Transformation</a:t>
            </a:r>
            <a:endParaRPr lang="en-US" sz="1600" dirty="0">
              <a:solidFill>
                <a:schemeClr val="accent2">
                  <a:lumMod val="75000"/>
                </a:schemeClr>
              </a:solidFill>
              <a:latin typeface="Arial Rounded MT Bold" panose="020F0704030504030204" pitchFamily="34" charset="77"/>
            </a:endParaRPr>
          </a:p>
        </p:txBody>
      </p:sp>
      <p:sp>
        <p:nvSpPr>
          <p:cNvPr id="13" name="TextBox 12">
            <a:extLst>
              <a:ext uri="{FF2B5EF4-FFF2-40B4-BE49-F238E27FC236}">
                <a16:creationId xmlns:a16="http://schemas.microsoft.com/office/drawing/2014/main" id="{EC6F941F-E7B8-693D-4A3A-55E5053BEFC7}"/>
              </a:ext>
            </a:extLst>
          </p:cNvPr>
          <p:cNvSpPr txBox="1"/>
          <p:nvPr/>
        </p:nvSpPr>
        <p:spPr>
          <a:xfrm>
            <a:off x="8988559" y="5284113"/>
            <a:ext cx="2418291" cy="646331"/>
          </a:xfrm>
          <a:prstGeom prst="rect">
            <a:avLst/>
          </a:prstGeom>
          <a:noFill/>
        </p:spPr>
        <p:txBody>
          <a:bodyPr wrap="none" rtlCol="0">
            <a:spAutoFit/>
          </a:bodyPr>
          <a:lstStyle/>
          <a:p>
            <a:r>
              <a:rPr lang="en-US" sz="3600" dirty="0">
                <a:solidFill>
                  <a:schemeClr val="accent2">
                    <a:lumMod val="75000"/>
                  </a:schemeClr>
                </a:solidFill>
                <a:latin typeface="Arial Rounded MT Bold" panose="020F0704030504030204" pitchFamily="34" charset="77"/>
              </a:rPr>
              <a:t>Discovery</a:t>
            </a:r>
          </a:p>
        </p:txBody>
      </p:sp>
      <p:sp>
        <p:nvSpPr>
          <p:cNvPr id="3" name="TextBox 2">
            <a:extLst>
              <a:ext uri="{FF2B5EF4-FFF2-40B4-BE49-F238E27FC236}">
                <a16:creationId xmlns:a16="http://schemas.microsoft.com/office/drawing/2014/main" id="{CC0A074A-320F-5CC8-7166-A26BB627BF22}"/>
              </a:ext>
            </a:extLst>
          </p:cNvPr>
          <p:cNvSpPr txBox="1"/>
          <p:nvPr/>
        </p:nvSpPr>
        <p:spPr>
          <a:xfrm>
            <a:off x="1104275" y="481891"/>
            <a:ext cx="9983449" cy="707886"/>
          </a:xfrm>
          <a:prstGeom prst="rect">
            <a:avLst/>
          </a:prstGeom>
          <a:noFill/>
        </p:spPr>
        <p:txBody>
          <a:bodyPr wrap="square" rtlCol="0">
            <a:spAutoFit/>
          </a:bodyPr>
          <a:lstStyle/>
          <a:p>
            <a:pPr algn="ctr"/>
            <a:r>
              <a:rPr lang="en-US" sz="4000" dirty="0">
                <a:solidFill>
                  <a:schemeClr val="accent2">
                    <a:lumMod val="75000"/>
                  </a:schemeClr>
                </a:solidFill>
                <a:latin typeface="Arial Rounded MT Bold" panose="020F0704030504030204" pitchFamily="34" charset="77"/>
              </a:rPr>
              <a:t>Structure Narratives</a:t>
            </a:r>
          </a:p>
        </p:txBody>
      </p:sp>
    </p:spTree>
    <p:extLst>
      <p:ext uri="{BB962C8B-B14F-4D97-AF65-F5344CB8AC3E}">
        <p14:creationId xmlns:p14="http://schemas.microsoft.com/office/powerpoint/2010/main" val="598356669"/>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09C2C-7D4D-4892-A9E4-B178527FAEBF}"/>
              </a:ext>
            </a:extLst>
          </p:cNvPr>
          <p:cNvSpPr>
            <a:spLocks noGrp="1"/>
          </p:cNvSpPr>
          <p:nvPr>
            <p:ph type="title"/>
          </p:nvPr>
        </p:nvSpPr>
        <p:spPr/>
        <p:txBody>
          <a:bodyPr/>
          <a:lstStyle/>
          <a:p>
            <a:r>
              <a:rPr lang="en-US" dirty="0">
                <a:solidFill>
                  <a:schemeClr val="accent2">
                    <a:lumMod val="50000"/>
                  </a:schemeClr>
                </a:solidFill>
                <a:latin typeface="Arial Rounded MT Bold" panose="020F0704030504030204" pitchFamily="34" charset="77"/>
              </a:rPr>
              <a:t>Library Data Stories</a:t>
            </a:r>
            <a:br>
              <a:rPr lang="en-US" dirty="0">
                <a:solidFill>
                  <a:schemeClr val="accent2">
                    <a:lumMod val="50000"/>
                  </a:schemeClr>
                </a:solidFill>
                <a:latin typeface="Arial Rounded MT Bold" panose="020F0704030504030204" pitchFamily="34" charset="77"/>
              </a:rPr>
            </a:br>
            <a:r>
              <a:rPr lang="en-US" dirty="0">
                <a:solidFill>
                  <a:schemeClr val="accent2">
                    <a:lumMod val="50000"/>
                  </a:schemeClr>
                </a:solidFill>
                <a:latin typeface="Arial Rounded MT Bold" panose="020F0704030504030204" pitchFamily="34" charset="77"/>
              </a:rPr>
              <a:t>that Reach Audiences</a:t>
            </a:r>
          </a:p>
        </p:txBody>
      </p:sp>
      <p:sp>
        <p:nvSpPr>
          <p:cNvPr id="3" name="Content Placeholder 2">
            <a:extLst>
              <a:ext uri="{FF2B5EF4-FFF2-40B4-BE49-F238E27FC236}">
                <a16:creationId xmlns:a16="http://schemas.microsoft.com/office/drawing/2014/main" id="{B500D432-5712-5981-0DDC-52F6E72BBB29}"/>
              </a:ext>
            </a:extLst>
          </p:cNvPr>
          <p:cNvSpPr>
            <a:spLocks noGrp="1"/>
          </p:cNvSpPr>
          <p:nvPr>
            <p:ph idx="1"/>
          </p:nvPr>
        </p:nvSpPr>
        <p:spPr/>
        <p:txBody>
          <a:bodyPr/>
          <a:lstStyle/>
          <a:p>
            <a:pPr marL="0" indent="0">
              <a:buNone/>
            </a:pPr>
            <a:endParaRPr lang="en-US" dirty="0"/>
          </a:p>
          <a:p>
            <a:r>
              <a:rPr lang="en-US" sz="4000" dirty="0"/>
              <a:t>Knowledge levels</a:t>
            </a:r>
          </a:p>
          <a:p>
            <a:r>
              <a:rPr lang="en-US" sz="4000" dirty="0"/>
              <a:t>Demographics</a:t>
            </a:r>
            <a:endParaRPr lang="en-US" sz="3600" dirty="0"/>
          </a:p>
          <a:p>
            <a:r>
              <a:rPr lang="en-US" sz="4000" dirty="0"/>
              <a:t>Attitudes</a:t>
            </a:r>
          </a:p>
          <a:p>
            <a:pPr lvl="1"/>
            <a:r>
              <a:rPr lang="en-US" sz="3600" dirty="0"/>
              <a:t>Positive, negative, mixed, indifferent, polarized</a:t>
            </a:r>
          </a:p>
          <a:p>
            <a:endParaRPr lang="en-US" dirty="0"/>
          </a:p>
        </p:txBody>
      </p:sp>
    </p:spTree>
    <p:extLst>
      <p:ext uri="{BB962C8B-B14F-4D97-AF65-F5344CB8AC3E}">
        <p14:creationId xmlns:p14="http://schemas.microsoft.com/office/powerpoint/2010/main" val="2215873178"/>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5F11B-8499-2478-D918-282A409EB9EC}"/>
              </a:ext>
            </a:extLst>
          </p:cNvPr>
          <p:cNvSpPr>
            <a:spLocks noGrp="1"/>
          </p:cNvSpPr>
          <p:nvPr>
            <p:ph type="title"/>
          </p:nvPr>
        </p:nvSpPr>
        <p:spPr/>
        <p:txBody>
          <a:bodyPr/>
          <a:lstStyle/>
          <a:p>
            <a:r>
              <a:rPr lang="en-US" dirty="0">
                <a:solidFill>
                  <a:schemeClr val="accent2">
                    <a:lumMod val="50000"/>
                  </a:schemeClr>
                </a:solidFill>
                <a:latin typeface="Arial Rounded MT Bold" panose="020F0704030504030204" pitchFamily="34" charset="77"/>
              </a:rPr>
              <a:t>Qualities of Audiences</a:t>
            </a:r>
          </a:p>
        </p:txBody>
      </p:sp>
      <p:sp>
        <p:nvSpPr>
          <p:cNvPr id="3" name="Content Placeholder 2">
            <a:extLst>
              <a:ext uri="{FF2B5EF4-FFF2-40B4-BE49-F238E27FC236}">
                <a16:creationId xmlns:a16="http://schemas.microsoft.com/office/drawing/2014/main" id="{43E2A618-B6B5-AC0F-5A01-150800854302}"/>
              </a:ext>
            </a:extLst>
          </p:cNvPr>
          <p:cNvSpPr>
            <a:spLocks noGrp="1"/>
          </p:cNvSpPr>
          <p:nvPr>
            <p:ph idx="1"/>
          </p:nvPr>
        </p:nvSpPr>
        <p:spPr/>
        <p:txBody>
          <a:bodyPr>
            <a:normAutofit/>
          </a:bodyPr>
          <a:lstStyle/>
          <a:p>
            <a:r>
              <a:rPr lang="en-US" dirty="0"/>
              <a:t>Knowledge levels</a:t>
            </a:r>
          </a:p>
          <a:p>
            <a:pPr lvl="1"/>
            <a:r>
              <a:rPr lang="en-US" sz="2000" dirty="0"/>
              <a:t>Of organizational context</a:t>
            </a:r>
          </a:p>
          <a:p>
            <a:pPr lvl="1"/>
            <a:r>
              <a:rPr lang="en-US" sz="2000" dirty="0"/>
              <a:t>Of data, in general and in context</a:t>
            </a:r>
          </a:p>
          <a:p>
            <a:r>
              <a:rPr lang="en-US" dirty="0"/>
              <a:t>Demographic Data</a:t>
            </a:r>
          </a:p>
          <a:p>
            <a:pPr marL="742950" marR="0" lvl="1" indent="-285750">
              <a:spcBef>
                <a:spcPts val="0"/>
              </a:spcBef>
              <a:spcAft>
                <a:spcPts val="0"/>
              </a:spcAft>
              <a:buFont typeface="Arial" panose="020B0604020202020204" pitchFamily="34" charset="0"/>
              <a:buChar char="•"/>
              <a:tabLst>
                <a:tab pos="914400" algn="l"/>
              </a:tabLst>
            </a:pPr>
            <a:r>
              <a:rPr lang="en-US" sz="2000" kern="100" dirty="0">
                <a:ea typeface="Aptos" panose="020B0004020202020204" pitchFamily="34" charset="0"/>
                <a:cs typeface="Times New Roman" panose="02020603050405020304" pitchFamily="18" charset="0"/>
              </a:rPr>
              <a:t>N</a:t>
            </a:r>
            <a:r>
              <a:rPr lang="en-US" sz="2000" kern="100" dirty="0">
                <a:effectLst/>
                <a:ea typeface="Aptos" panose="020B0004020202020204" pitchFamily="34" charset="0"/>
                <a:cs typeface="Times New Roman" panose="02020603050405020304" pitchFamily="18" charset="0"/>
              </a:rPr>
              <a:t>umbers of </a:t>
            </a:r>
            <a:r>
              <a:rPr lang="en-US" sz="2000" kern="100" dirty="0">
                <a:ea typeface="Aptos" panose="020B0004020202020204" pitchFamily="34" charset="0"/>
                <a:cs typeface="Times New Roman" panose="02020603050405020304" pitchFamily="18" charset="0"/>
              </a:rPr>
              <a:t>people</a:t>
            </a:r>
            <a:r>
              <a:rPr lang="en-US" sz="2000" kern="100" dirty="0">
                <a:effectLst/>
                <a:ea typeface="Aptos" panose="020B0004020202020204" pitchFamily="34" charset="0"/>
                <a:cs typeface="Times New Roman" panose="02020603050405020304" pitchFamily="18" charset="0"/>
              </a:rPr>
              <a:t>, patrons or students</a:t>
            </a:r>
          </a:p>
          <a:p>
            <a:pPr marL="742950" marR="0" lvl="1" indent="-285750">
              <a:spcBef>
                <a:spcPts val="0"/>
              </a:spcBef>
              <a:spcAft>
                <a:spcPts val="0"/>
              </a:spcAft>
              <a:buFont typeface="Arial" panose="020B0604020202020204" pitchFamily="34" charset="0"/>
              <a:buChar char="•"/>
              <a:tabLst>
                <a:tab pos="914400" algn="l"/>
              </a:tabLst>
            </a:pPr>
            <a:r>
              <a:rPr lang="en-US" sz="2000" kern="100" dirty="0">
                <a:effectLst/>
                <a:ea typeface="Aptos" panose="020B0004020202020204" pitchFamily="34" charset="0"/>
                <a:cs typeface="Times New Roman" panose="02020603050405020304" pitchFamily="18" charset="0"/>
              </a:rPr>
              <a:t>Languages spoken</a:t>
            </a:r>
          </a:p>
          <a:p>
            <a:pPr marL="742950" marR="0" lvl="1" indent="-285750">
              <a:spcBef>
                <a:spcPts val="0"/>
              </a:spcBef>
              <a:spcAft>
                <a:spcPts val="0"/>
              </a:spcAft>
              <a:buFont typeface="Arial" panose="020B0604020202020204" pitchFamily="34" charset="0"/>
              <a:buChar char="•"/>
              <a:tabLst>
                <a:tab pos="914400" algn="l"/>
              </a:tabLst>
            </a:pPr>
            <a:r>
              <a:rPr lang="en-US" sz="2000" kern="100" dirty="0">
                <a:effectLst/>
                <a:ea typeface="Aptos" panose="020B0004020202020204" pitchFamily="34" charset="0"/>
                <a:cs typeface="Times New Roman" panose="02020603050405020304" pitchFamily="18" charset="0"/>
              </a:rPr>
              <a:t>Household income levels</a:t>
            </a:r>
          </a:p>
          <a:p>
            <a:pPr marL="742950" marR="0" lvl="1" indent="-285750">
              <a:spcBef>
                <a:spcPts val="0"/>
              </a:spcBef>
              <a:spcAft>
                <a:spcPts val="0"/>
              </a:spcAft>
              <a:buFont typeface="Arial" panose="020B0604020202020204" pitchFamily="34" charset="0"/>
              <a:buChar char="•"/>
              <a:tabLst>
                <a:tab pos="914400" algn="l"/>
              </a:tabLst>
            </a:pPr>
            <a:r>
              <a:rPr lang="en-US" sz="2000" kern="100" dirty="0">
                <a:effectLst/>
                <a:ea typeface="Aptos" panose="020B0004020202020204" pitchFamily="34" charset="0"/>
                <a:cs typeface="Times New Roman" panose="02020603050405020304" pitchFamily="18" charset="0"/>
              </a:rPr>
              <a:t>Neighborhoods or other geographic factors</a:t>
            </a:r>
            <a:r>
              <a:rPr lang="en-US" sz="2000" kern="100" dirty="0">
                <a:ea typeface="Aptos" panose="020B0004020202020204" pitchFamily="34" charset="0"/>
                <a:cs typeface="Times New Roman" panose="02020603050405020304" pitchFamily="18" charset="0"/>
              </a:rPr>
              <a:t> (</a:t>
            </a:r>
            <a:r>
              <a:rPr lang="en-US" sz="2000" kern="100" dirty="0">
                <a:effectLst/>
                <a:ea typeface="Aptos" panose="020B0004020202020204" pitchFamily="34" charset="0"/>
                <a:cs typeface="Times New Roman" panose="02020603050405020304" pitchFamily="18" charset="0"/>
              </a:rPr>
              <a:t>colleges within a university)</a:t>
            </a:r>
          </a:p>
          <a:p>
            <a:pPr marL="742950" marR="0" lvl="1" indent="-285750">
              <a:spcBef>
                <a:spcPts val="0"/>
              </a:spcBef>
              <a:spcAft>
                <a:spcPts val="0"/>
              </a:spcAft>
              <a:buFont typeface="Arial" panose="020B0604020202020204" pitchFamily="34" charset="0"/>
              <a:buChar char="•"/>
              <a:tabLst>
                <a:tab pos="914400" algn="l"/>
              </a:tabLst>
            </a:pPr>
            <a:r>
              <a:rPr lang="en-US" sz="2000" kern="100" dirty="0">
                <a:effectLst/>
                <a:ea typeface="Aptos" panose="020B0004020202020204" pitchFamily="34" charset="0"/>
                <a:cs typeface="Times New Roman" panose="02020603050405020304" pitchFamily="18" charset="0"/>
              </a:rPr>
              <a:t>Age ranges</a:t>
            </a:r>
          </a:p>
          <a:p>
            <a:pPr marL="742950" marR="0" lvl="1" indent="-285750">
              <a:spcBef>
                <a:spcPts val="0"/>
              </a:spcBef>
              <a:spcAft>
                <a:spcPts val="0"/>
              </a:spcAft>
              <a:buFont typeface="Arial" panose="020B0604020202020204" pitchFamily="34" charset="0"/>
              <a:buChar char="•"/>
              <a:tabLst>
                <a:tab pos="914400" algn="l"/>
              </a:tabLst>
            </a:pPr>
            <a:r>
              <a:rPr lang="en-US" sz="2000" kern="100" dirty="0">
                <a:effectLst/>
                <a:ea typeface="Aptos" panose="020B0004020202020204" pitchFamily="34" charset="0"/>
                <a:cs typeface="Times New Roman" panose="02020603050405020304" pitchFamily="18" charset="0"/>
              </a:rPr>
              <a:t>Cultural groups </a:t>
            </a:r>
            <a:r>
              <a:rPr lang="en-US" sz="2000" kern="100" dirty="0">
                <a:ea typeface="Aptos" panose="020B0004020202020204" pitchFamily="34" charset="0"/>
                <a:cs typeface="Times New Roman" panose="02020603050405020304" pitchFamily="18" charset="0"/>
              </a:rPr>
              <a:t>(</a:t>
            </a:r>
            <a:r>
              <a:rPr lang="en-US" sz="2000" kern="100" dirty="0">
                <a:effectLst/>
                <a:ea typeface="Aptos" panose="020B0004020202020204" pitchFamily="34" charset="0"/>
                <a:cs typeface="Times New Roman" panose="02020603050405020304" pitchFamily="18" charset="0"/>
              </a:rPr>
              <a:t>ethnic, religious, social, </a:t>
            </a:r>
            <a:r>
              <a:rPr lang="en-US" sz="2000" kern="100" dirty="0">
                <a:ea typeface="Aptos" panose="020B0004020202020204" pitchFamily="34" charset="0"/>
                <a:cs typeface="Times New Roman" panose="02020603050405020304" pitchFamily="18" charset="0"/>
              </a:rPr>
              <a:t>etc.)</a:t>
            </a:r>
            <a:endParaRPr lang="en-US" sz="2000" kern="100" dirty="0">
              <a:effectLst/>
              <a:ea typeface="Aptos" panose="020B000402020202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2000" kern="100" dirty="0">
                <a:effectLst/>
                <a:ea typeface="Aptos" panose="020B0004020202020204" pitchFamily="34" charset="0"/>
                <a:cs typeface="Times New Roman" panose="02020603050405020304" pitchFamily="18" charset="0"/>
              </a:rPr>
              <a:t>Employment (sectors and industries)</a:t>
            </a:r>
          </a:p>
        </p:txBody>
      </p:sp>
    </p:spTree>
    <p:extLst>
      <p:ext uri="{BB962C8B-B14F-4D97-AF65-F5344CB8AC3E}">
        <p14:creationId xmlns:p14="http://schemas.microsoft.com/office/powerpoint/2010/main" val="3708357381"/>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ECFE5C1-9EB1-F743-8E74-876A1C4D0B78}"/>
              </a:ext>
            </a:extLst>
          </p:cNvPr>
          <p:cNvSpPr>
            <a:spLocks noGrp="1"/>
          </p:cNvSpPr>
          <p:nvPr>
            <p:ph type="ctrTitle"/>
          </p:nvPr>
        </p:nvSpPr>
        <p:spPr>
          <a:xfrm>
            <a:off x="2555631" y="1441938"/>
            <a:ext cx="7080738" cy="3974124"/>
          </a:xfrm>
        </p:spPr>
        <p:txBody>
          <a:bodyPr vert="horz" lIns="91440" tIns="45720" rIns="91440" bIns="45720" rtlCol="0" anchor="ctr">
            <a:normAutofit/>
          </a:bodyPr>
          <a:lstStyle/>
          <a:p>
            <a:r>
              <a:rPr lang="en-US" sz="5400" b="1" dirty="0">
                <a:solidFill>
                  <a:schemeClr val="accent1"/>
                </a:solidFill>
                <a:latin typeface="Arial Rounded MT Bold" panose="020F0704030504030204" pitchFamily="34" charset="77"/>
              </a:rPr>
              <a:t>Data Storytelling</a:t>
            </a:r>
            <a:br>
              <a:rPr lang="en-US" sz="4600" dirty="0">
                <a:solidFill>
                  <a:schemeClr val="bg1">
                    <a:lumMod val="95000"/>
                    <a:lumOff val="5000"/>
                  </a:schemeClr>
                </a:solidFill>
              </a:rPr>
            </a:br>
            <a:r>
              <a:rPr lang="en-US" sz="4600" dirty="0">
                <a:solidFill>
                  <a:schemeClr val="bg1">
                    <a:lumMod val="95000"/>
                    <a:lumOff val="5000"/>
                  </a:schemeClr>
                </a:solidFill>
              </a:rPr>
              <a:t>means any presentation of data using narrative strategies in story form</a:t>
            </a:r>
            <a:br>
              <a:rPr lang="en-US" sz="4600" dirty="0">
                <a:solidFill>
                  <a:schemeClr val="bg1">
                    <a:lumMod val="95000"/>
                    <a:lumOff val="5000"/>
                  </a:schemeClr>
                </a:solidFill>
              </a:rPr>
            </a:br>
            <a:endParaRPr lang="en-US" sz="4600" dirty="0">
              <a:solidFill>
                <a:schemeClr val="bg1">
                  <a:lumMod val="95000"/>
                  <a:lumOff val="5000"/>
                </a:schemeClr>
              </a:solidFill>
            </a:endParaRPr>
          </a:p>
        </p:txBody>
      </p:sp>
    </p:spTree>
    <p:extLst>
      <p:ext uri="{BB962C8B-B14F-4D97-AF65-F5344CB8AC3E}">
        <p14:creationId xmlns:p14="http://schemas.microsoft.com/office/powerpoint/2010/main" val="11533246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A64CE-F5A9-594F-7C99-3E3751636ADC}"/>
              </a:ext>
            </a:extLst>
          </p:cNvPr>
          <p:cNvSpPr>
            <a:spLocks noGrp="1"/>
          </p:cNvSpPr>
          <p:nvPr>
            <p:ph type="title"/>
          </p:nvPr>
        </p:nvSpPr>
        <p:spPr>
          <a:xfrm>
            <a:off x="841248" y="334644"/>
            <a:ext cx="10509504" cy="1076914"/>
          </a:xfrm>
        </p:spPr>
        <p:txBody>
          <a:bodyPr vert="horz" lIns="91440" tIns="45720" rIns="91440" bIns="45720" rtlCol="0" anchor="ctr">
            <a:normAutofit/>
          </a:bodyPr>
          <a:lstStyle/>
          <a:p>
            <a:r>
              <a:rPr lang="en-US" sz="4000" kern="1200" dirty="0">
                <a:solidFill>
                  <a:schemeClr val="accent2">
                    <a:lumMod val="75000"/>
                  </a:schemeClr>
                </a:solidFill>
                <a:latin typeface="Arial Rounded MT Bold" panose="020F0704030504030204" pitchFamily="34" charset="77"/>
              </a:rPr>
              <a:t>Quick Guide to Audience Attitudes</a:t>
            </a:r>
          </a:p>
        </p:txBody>
      </p:sp>
      <p:graphicFrame>
        <p:nvGraphicFramePr>
          <p:cNvPr id="4" name="Content Placeholder 3">
            <a:extLst>
              <a:ext uri="{FF2B5EF4-FFF2-40B4-BE49-F238E27FC236}">
                <a16:creationId xmlns:a16="http://schemas.microsoft.com/office/drawing/2014/main" id="{CCEFB1D1-4ADA-FA2E-1744-536673D8A7FA}"/>
              </a:ext>
            </a:extLst>
          </p:cNvPr>
          <p:cNvGraphicFramePr>
            <a:graphicFrameLocks noGrp="1"/>
          </p:cNvGraphicFramePr>
          <p:nvPr>
            <p:ph idx="1"/>
          </p:nvPr>
        </p:nvGraphicFramePr>
        <p:xfrm>
          <a:off x="841248" y="1512994"/>
          <a:ext cx="10905068" cy="4956125"/>
        </p:xfrm>
        <a:graphic>
          <a:graphicData uri="http://schemas.openxmlformats.org/drawingml/2006/table">
            <a:tbl>
              <a:tblPr firstRow="1" firstCol="1" bandRow="1"/>
              <a:tblGrid>
                <a:gridCol w="1650730">
                  <a:extLst>
                    <a:ext uri="{9D8B030D-6E8A-4147-A177-3AD203B41FA5}">
                      <a16:colId xmlns:a16="http://schemas.microsoft.com/office/drawing/2014/main" val="1493059237"/>
                    </a:ext>
                  </a:extLst>
                </a:gridCol>
                <a:gridCol w="1858059">
                  <a:extLst>
                    <a:ext uri="{9D8B030D-6E8A-4147-A177-3AD203B41FA5}">
                      <a16:colId xmlns:a16="http://schemas.microsoft.com/office/drawing/2014/main" val="3811131868"/>
                    </a:ext>
                  </a:extLst>
                </a:gridCol>
                <a:gridCol w="1804643">
                  <a:extLst>
                    <a:ext uri="{9D8B030D-6E8A-4147-A177-3AD203B41FA5}">
                      <a16:colId xmlns:a16="http://schemas.microsoft.com/office/drawing/2014/main" val="1232317849"/>
                    </a:ext>
                  </a:extLst>
                </a:gridCol>
                <a:gridCol w="5591636">
                  <a:extLst>
                    <a:ext uri="{9D8B030D-6E8A-4147-A177-3AD203B41FA5}">
                      <a16:colId xmlns:a16="http://schemas.microsoft.com/office/drawing/2014/main" val="3764083905"/>
                    </a:ext>
                  </a:extLst>
                </a:gridCol>
              </a:tblGrid>
              <a:tr h="267525">
                <a:tc>
                  <a:txBody>
                    <a:bodyPr/>
                    <a:lstStyle/>
                    <a:p>
                      <a:pPr marL="0" marR="0" algn="l" fontAlgn="t">
                        <a:spcBef>
                          <a:spcPts val="0"/>
                        </a:spcBef>
                        <a:spcAft>
                          <a:spcPts val="0"/>
                        </a:spcAft>
                      </a:pPr>
                      <a:r>
                        <a:rPr lang="en-US" sz="1600" b="1" i="0" u="none" strike="noStrike" dirty="0">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Attitude</a:t>
                      </a:r>
                      <a:endParaRPr lang="en-US" sz="2400" b="0" i="0" u="none" strike="noStrike" dirty="0">
                        <a:effectLst/>
                        <a:latin typeface="Arial" panose="020B0604020202020204" pitchFamily="34" charset="0"/>
                      </a:endParaRPr>
                    </a:p>
                  </a:txBody>
                  <a:tcPr marL="80124" marR="80124" marT="111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spcBef>
                          <a:spcPts val="0"/>
                        </a:spcBef>
                        <a:spcAft>
                          <a:spcPts val="0"/>
                        </a:spcAft>
                      </a:pPr>
                      <a:r>
                        <a:rPr lang="en-US" sz="1600" b="1" i="0" u="none" strike="noStrike">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Shared reality?</a:t>
                      </a:r>
                      <a:endParaRPr lang="en-US" sz="2400" b="0" i="0" u="none" strike="noStrike">
                        <a:effectLst/>
                        <a:latin typeface="Arial" panose="020B0604020202020204" pitchFamily="34" charset="0"/>
                      </a:endParaRPr>
                    </a:p>
                  </a:txBody>
                  <a:tcPr marL="80124" marR="80124" marT="111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spcBef>
                          <a:spcPts val="0"/>
                        </a:spcBef>
                        <a:spcAft>
                          <a:spcPts val="0"/>
                        </a:spcAft>
                      </a:pPr>
                      <a:r>
                        <a:rPr lang="en-US" sz="1600" b="1" i="0" u="none" strike="noStrike">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Tone</a:t>
                      </a:r>
                      <a:endParaRPr lang="en-US" sz="2400" b="0" i="0" u="none" strike="noStrike">
                        <a:effectLst/>
                        <a:latin typeface="Arial" panose="020B0604020202020204" pitchFamily="34" charset="0"/>
                      </a:endParaRPr>
                    </a:p>
                  </a:txBody>
                  <a:tcPr marL="80124" marR="80124" marT="111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spcBef>
                          <a:spcPts val="0"/>
                        </a:spcBef>
                        <a:spcAft>
                          <a:spcPts val="0"/>
                        </a:spcAft>
                      </a:pPr>
                      <a:r>
                        <a:rPr lang="en-US" sz="1600" b="1" i="0" u="none" strike="noStrike">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Tactics</a:t>
                      </a:r>
                      <a:endParaRPr lang="en-US" sz="2400" b="0" i="0" u="none" strike="noStrike">
                        <a:effectLst/>
                        <a:latin typeface="Arial" panose="020B0604020202020204" pitchFamily="34" charset="0"/>
                      </a:endParaRPr>
                    </a:p>
                  </a:txBody>
                  <a:tcPr marL="80124" marR="80124" marT="111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01924359"/>
                  </a:ext>
                </a:extLst>
              </a:tr>
              <a:tr h="694853">
                <a:tc>
                  <a:txBody>
                    <a:bodyPr/>
                    <a:lstStyle/>
                    <a:p>
                      <a:pPr marL="0" marR="0" algn="l" fontAlgn="t">
                        <a:spcBef>
                          <a:spcPts val="0"/>
                        </a:spcBef>
                        <a:spcAft>
                          <a:spcPts val="0"/>
                        </a:spcAft>
                      </a:pPr>
                      <a:r>
                        <a:rPr lang="en-US" sz="1600" b="1" i="0" u="none" strike="noStrike">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Positive</a:t>
                      </a:r>
                      <a:endParaRPr lang="en-US" sz="2400" b="1" i="0" u="none" strike="noStrike">
                        <a:effectLst/>
                        <a:latin typeface="Arial" panose="020B0604020202020204" pitchFamily="34" charset="0"/>
                      </a:endParaRPr>
                    </a:p>
                  </a:txBody>
                  <a:tcPr marL="80124" marR="80124" marT="111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4">
                  <a:txBody>
                    <a:bodyPr/>
                    <a:lstStyle/>
                    <a:p>
                      <a:pPr marL="0" marR="0" algn="l" fontAlgn="t">
                        <a:spcBef>
                          <a:spcPts val="0"/>
                        </a:spcBef>
                        <a:spcAft>
                          <a:spcPts val="0"/>
                        </a:spcAft>
                      </a:pPr>
                      <a:r>
                        <a:rPr lang="en-US" sz="1600" b="0" i="0" u="none" strike="noStrike" dirty="0">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2400" b="0" i="0" u="none" strike="noStrike" dirty="0">
                        <a:effectLst/>
                        <a:latin typeface="Arial" panose="020B0604020202020204" pitchFamily="34" charset="0"/>
                      </a:endParaRPr>
                    </a:p>
                    <a:p>
                      <a:pPr marL="0" marR="0" algn="l" fontAlgn="t">
                        <a:spcBef>
                          <a:spcPts val="0"/>
                        </a:spcBef>
                        <a:spcAft>
                          <a:spcPts val="0"/>
                        </a:spcAft>
                      </a:pPr>
                      <a:r>
                        <a:rPr lang="en-US" sz="1600" b="0" i="0" u="none" strike="noStrike" dirty="0">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2400" b="0" i="0" u="none" strike="noStrike" dirty="0">
                        <a:effectLst/>
                        <a:latin typeface="Arial" panose="020B0604020202020204" pitchFamily="34" charset="0"/>
                      </a:endParaRPr>
                    </a:p>
                    <a:p>
                      <a:pPr marL="0" marR="0" algn="l" fontAlgn="t">
                        <a:spcBef>
                          <a:spcPts val="0"/>
                        </a:spcBef>
                        <a:spcAft>
                          <a:spcPts val="0"/>
                        </a:spcAft>
                      </a:pPr>
                      <a:r>
                        <a:rPr lang="en-US" sz="1600" b="0" i="0" u="none" strike="noStrike" dirty="0">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2400" b="0" i="0" u="none" strike="noStrike" dirty="0">
                        <a:effectLst/>
                        <a:latin typeface="Arial" panose="020B0604020202020204" pitchFamily="34" charset="0"/>
                      </a:endParaRPr>
                    </a:p>
                    <a:p>
                      <a:pPr marL="0" marR="0" algn="l" fontAlgn="t">
                        <a:spcBef>
                          <a:spcPts val="0"/>
                        </a:spcBef>
                        <a:spcAft>
                          <a:spcPts val="0"/>
                        </a:spcAft>
                      </a:pPr>
                      <a:r>
                        <a:rPr lang="en-US" sz="1600" b="0" i="0" u="none" strike="noStrike" dirty="0">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2400" b="0" i="0" u="none" strike="noStrike" dirty="0">
                        <a:effectLst/>
                        <a:latin typeface="Arial" panose="020B0604020202020204" pitchFamily="34" charset="0"/>
                      </a:endParaRPr>
                    </a:p>
                    <a:p>
                      <a:pPr marL="0" marR="0" algn="l" fontAlgn="t">
                        <a:spcBef>
                          <a:spcPts val="0"/>
                        </a:spcBef>
                        <a:spcAft>
                          <a:spcPts val="0"/>
                        </a:spcAft>
                      </a:pPr>
                      <a:r>
                        <a:rPr lang="en-US" sz="1600" b="0" i="0" u="none" strike="noStrike" dirty="0">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Yes</a:t>
                      </a:r>
                      <a:endParaRPr lang="en-US" sz="2400" b="0" i="0" u="none" strike="noStrike" dirty="0">
                        <a:effectLst/>
                        <a:latin typeface="Arial" panose="020B0604020202020204" pitchFamily="34" charset="0"/>
                      </a:endParaRPr>
                    </a:p>
                  </a:txBody>
                  <a:tcPr marL="106832" marR="106832" marT="53416" marB="534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spcBef>
                          <a:spcPts val="0"/>
                        </a:spcBef>
                        <a:spcAft>
                          <a:spcPts val="0"/>
                        </a:spcAft>
                      </a:pPr>
                      <a:r>
                        <a:rPr lang="en-US" sz="1600" b="0" i="0" u="none" strike="noStrike">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Open</a:t>
                      </a:r>
                      <a:endParaRPr lang="en-US" sz="2400" b="0" i="0" u="none" strike="noStrike">
                        <a:effectLst/>
                        <a:latin typeface="Arial" panose="020B0604020202020204" pitchFamily="34" charset="0"/>
                      </a:endParaRPr>
                    </a:p>
                  </a:txBody>
                  <a:tcPr marL="80124" marR="80124" marT="111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spcBef>
                          <a:spcPts val="0"/>
                        </a:spcBef>
                        <a:spcAft>
                          <a:spcPts val="0"/>
                        </a:spcAft>
                      </a:pPr>
                      <a:r>
                        <a:rPr lang="en-US" sz="1600" b="0" i="0" u="none" strike="noStrike">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Build trust.</a:t>
                      </a:r>
                      <a:endParaRPr lang="en-US" sz="2400" b="0" i="0" u="none" strike="noStrike">
                        <a:effectLst/>
                        <a:latin typeface="Arial" panose="020B0604020202020204" pitchFamily="34" charset="0"/>
                      </a:endParaRPr>
                    </a:p>
                    <a:p>
                      <a:pPr marL="0" marR="0" algn="l" fontAlgn="t">
                        <a:spcBef>
                          <a:spcPts val="0"/>
                        </a:spcBef>
                        <a:spcAft>
                          <a:spcPts val="0"/>
                        </a:spcAft>
                      </a:pPr>
                      <a:r>
                        <a:rPr lang="en-US" sz="1600" b="0" i="0" u="none" strike="noStrike">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Don’t take audience sympathy for granted.</a:t>
                      </a:r>
                      <a:endParaRPr lang="en-US" sz="2400" b="0" i="0" u="none" strike="noStrike">
                        <a:effectLst/>
                        <a:latin typeface="Arial" panose="020B0604020202020204" pitchFamily="34" charset="0"/>
                      </a:endParaRPr>
                    </a:p>
                    <a:p>
                      <a:pPr marL="0" marR="0" algn="l" fontAlgn="t">
                        <a:spcBef>
                          <a:spcPts val="0"/>
                        </a:spcBef>
                        <a:spcAft>
                          <a:spcPts val="0"/>
                        </a:spcAft>
                      </a:pPr>
                      <a:r>
                        <a:rPr lang="en-US" sz="1600" b="0" i="0" u="none" strike="noStrike">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Make the story easy to retell.</a:t>
                      </a:r>
                      <a:endParaRPr lang="en-US" sz="2400" b="0" i="0" u="none" strike="noStrike">
                        <a:effectLst/>
                        <a:latin typeface="Arial" panose="020B0604020202020204" pitchFamily="34" charset="0"/>
                      </a:endParaRPr>
                    </a:p>
                  </a:txBody>
                  <a:tcPr marL="80124" marR="80124" marT="111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27704941"/>
                  </a:ext>
                </a:extLst>
              </a:tr>
              <a:tr h="908517">
                <a:tc>
                  <a:txBody>
                    <a:bodyPr/>
                    <a:lstStyle/>
                    <a:p>
                      <a:pPr marL="0" marR="0" algn="l" fontAlgn="t">
                        <a:spcBef>
                          <a:spcPts val="0"/>
                        </a:spcBef>
                        <a:spcAft>
                          <a:spcPts val="0"/>
                        </a:spcAft>
                      </a:pPr>
                      <a:r>
                        <a:rPr lang="en-US" sz="1600" b="1" i="0" u="none" strike="noStrike">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Negative</a:t>
                      </a:r>
                      <a:endParaRPr lang="en-US" sz="2400" b="1" i="0" u="none" strike="noStrike">
                        <a:effectLst/>
                        <a:latin typeface="Arial" panose="020B0604020202020204" pitchFamily="34" charset="0"/>
                      </a:endParaRPr>
                    </a:p>
                  </a:txBody>
                  <a:tcPr marL="80124" marR="80124" marT="111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US"/>
                    </a:p>
                  </a:txBody>
                  <a:tcPr/>
                </a:tc>
                <a:tc>
                  <a:txBody>
                    <a:bodyPr/>
                    <a:lstStyle/>
                    <a:p>
                      <a:pPr marL="0" marR="0" algn="l" fontAlgn="t">
                        <a:spcBef>
                          <a:spcPts val="0"/>
                        </a:spcBef>
                        <a:spcAft>
                          <a:spcPts val="0"/>
                        </a:spcAft>
                      </a:pPr>
                      <a:r>
                        <a:rPr lang="en-US" sz="1600" b="0" i="0" u="none" strike="noStrike">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Calm</a:t>
                      </a:r>
                      <a:endParaRPr lang="en-US" sz="2400" b="0" i="0" u="none" strike="noStrike">
                        <a:effectLst/>
                        <a:latin typeface="Arial" panose="020B0604020202020204" pitchFamily="34" charset="0"/>
                      </a:endParaRPr>
                    </a:p>
                  </a:txBody>
                  <a:tcPr marL="80124" marR="80124" marT="111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spcBef>
                          <a:spcPts val="0"/>
                        </a:spcBef>
                        <a:spcAft>
                          <a:spcPts val="0"/>
                        </a:spcAft>
                      </a:pPr>
                      <a:r>
                        <a:rPr lang="en-US" sz="1600" b="0" i="0" u="none" strike="noStrike">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Focus on persuasion.</a:t>
                      </a:r>
                      <a:endParaRPr lang="en-US" sz="2400" b="0" i="0" u="none" strike="noStrike">
                        <a:effectLst/>
                        <a:latin typeface="Arial" panose="020B0604020202020204" pitchFamily="34" charset="0"/>
                      </a:endParaRPr>
                    </a:p>
                    <a:p>
                      <a:pPr marL="0" marR="0" algn="l" fontAlgn="t">
                        <a:spcBef>
                          <a:spcPts val="0"/>
                        </a:spcBef>
                        <a:spcAft>
                          <a:spcPts val="0"/>
                        </a:spcAft>
                      </a:pPr>
                      <a:r>
                        <a:rPr lang="en-US" sz="1600" b="0" i="0" u="none" strike="noStrike">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Restate concerns in positive terms to build common ground.</a:t>
                      </a:r>
                      <a:endParaRPr lang="en-US" sz="2400" b="0" i="0" u="none" strike="noStrike">
                        <a:effectLst/>
                        <a:latin typeface="Arial" panose="020B0604020202020204" pitchFamily="34" charset="0"/>
                      </a:endParaRPr>
                    </a:p>
                    <a:p>
                      <a:pPr marL="0" marR="0" algn="l" fontAlgn="t">
                        <a:spcBef>
                          <a:spcPts val="0"/>
                        </a:spcBef>
                        <a:spcAft>
                          <a:spcPts val="0"/>
                        </a:spcAft>
                      </a:pPr>
                      <a:r>
                        <a:rPr lang="en-US" sz="1600" b="0" i="0" u="none" strike="noStrike">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Find compromises, even if disagreements continue.</a:t>
                      </a:r>
                      <a:endParaRPr lang="en-US" sz="2400" b="0" i="0" u="none" strike="noStrike">
                        <a:effectLst/>
                        <a:latin typeface="Arial" panose="020B0604020202020204" pitchFamily="34" charset="0"/>
                      </a:endParaRPr>
                    </a:p>
                    <a:p>
                      <a:pPr marL="0" marR="0" algn="l" fontAlgn="t">
                        <a:spcBef>
                          <a:spcPts val="0"/>
                        </a:spcBef>
                        <a:spcAft>
                          <a:spcPts val="0"/>
                        </a:spcAft>
                      </a:pPr>
                      <a:r>
                        <a:rPr lang="en-US" sz="1600" b="0" i="0" u="none" strike="noStrike">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Slow down to de-escalate conflict.</a:t>
                      </a:r>
                      <a:endParaRPr lang="en-US" sz="2400" b="0" i="0" u="none" strike="noStrike">
                        <a:effectLst/>
                        <a:latin typeface="Arial" panose="020B0604020202020204" pitchFamily="34" charset="0"/>
                      </a:endParaRPr>
                    </a:p>
                  </a:txBody>
                  <a:tcPr marL="80124" marR="80124" marT="111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88649790"/>
                  </a:ext>
                </a:extLst>
              </a:tr>
              <a:tr h="481189">
                <a:tc>
                  <a:txBody>
                    <a:bodyPr/>
                    <a:lstStyle/>
                    <a:p>
                      <a:pPr marL="0" marR="0" algn="l" fontAlgn="t">
                        <a:spcBef>
                          <a:spcPts val="0"/>
                        </a:spcBef>
                        <a:spcAft>
                          <a:spcPts val="0"/>
                        </a:spcAft>
                      </a:pPr>
                      <a:r>
                        <a:rPr lang="en-US" sz="1600" b="1" i="0" u="none" strike="noStrike">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Mixed</a:t>
                      </a:r>
                      <a:endParaRPr lang="en-US" sz="2400" b="1" i="0" u="none" strike="noStrike">
                        <a:effectLst/>
                        <a:latin typeface="Arial" panose="020B0604020202020204" pitchFamily="34" charset="0"/>
                      </a:endParaRPr>
                    </a:p>
                  </a:txBody>
                  <a:tcPr marL="80124" marR="80124" marT="111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US"/>
                    </a:p>
                  </a:txBody>
                  <a:tcPr/>
                </a:tc>
                <a:tc>
                  <a:txBody>
                    <a:bodyPr/>
                    <a:lstStyle/>
                    <a:p>
                      <a:pPr marL="0" marR="0" algn="l" fontAlgn="t">
                        <a:spcBef>
                          <a:spcPts val="0"/>
                        </a:spcBef>
                        <a:spcAft>
                          <a:spcPts val="0"/>
                        </a:spcAft>
                      </a:pPr>
                      <a:r>
                        <a:rPr lang="en-US" sz="1600" b="0" i="0" u="none" strike="noStrike">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Open and calm</a:t>
                      </a:r>
                      <a:endParaRPr lang="en-US" sz="2400" b="0" i="0" u="none" strike="noStrike">
                        <a:effectLst/>
                        <a:latin typeface="Arial" panose="020B0604020202020204" pitchFamily="34" charset="0"/>
                      </a:endParaRPr>
                    </a:p>
                  </a:txBody>
                  <a:tcPr marL="80124" marR="80124" marT="111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spcBef>
                          <a:spcPts val="0"/>
                        </a:spcBef>
                        <a:spcAft>
                          <a:spcPts val="0"/>
                        </a:spcAft>
                      </a:pPr>
                      <a:r>
                        <a:rPr lang="en-US" sz="1600" b="0" i="0" u="none" strike="noStrike">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If some are persuaded, consider the story they need to tell about why.</a:t>
                      </a:r>
                      <a:endParaRPr lang="en-US" sz="2400" b="0" i="0" u="none" strike="noStrike">
                        <a:effectLst/>
                        <a:latin typeface="Arial" panose="020B0604020202020204" pitchFamily="34" charset="0"/>
                      </a:endParaRPr>
                    </a:p>
                    <a:p>
                      <a:pPr marL="0" marR="0" algn="l" fontAlgn="t">
                        <a:spcBef>
                          <a:spcPts val="0"/>
                        </a:spcBef>
                        <a:spcAft>
                          <a:spcPts val="0"/>
                        </a:spcAft>
                      </a:pPr>
                      <a:r>
                        <a:rPr lang="en-US" sz="1600" b="0" i="0" u="none" strike="noStrike">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2400" b="0" i="0" u="none" strike="noStrike">
                        <a:effectLst/>
                        <a:latin typeface="Arial" panose="020B0604020202020204" pitchFamily="34" charset="0"/>
                      </a:endParaRPr>
                    </a:p>
                  </a:txBody>
                  <a:tcPr marL="80124" marR="80124" marT="111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47766438"/>
                  </a:ext>
                </a:extLst>
              </a:tr>
              <a:tr h="908517">
                <a:tc>
                  <a:txBody>
                    <a:bodyPr/>
                    <a:lstStyle/>
                    <a:p>
                      <a:pPr marL="0" marR="0" algn="l" fontAlgn="t">
                        <a:spcBef>
                          <a:spcPts val="0"/>
                        </a:spcBef>
                        <a:spcAft>
                          <a:spcPts val="0"/>
                        </a:spcAft>
                      </a:pPr>
                      <a:r>
                        <a:rPr lang="en-US" sz="1600" b="1" i="0" u="none" strike="noStrike" dirty="0">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Indifferent</a:t>
                      </a:r>
                      <a:endParaRPr lang="en-US" sz="2800" b="1" i="0" u="none" strike="noStrike" dirty="0">
                        <a:effectLst/>
                        <a:latin typeface="Arial" panose="020B0604020202020204" pitchFamily="34" charset="0"/>
                      </a:endParaRPr>
                    </a:p>
                  </a:txBody>
                  <a:tcPr marL="80124" marR="80124" marT="111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US"/>
                    </a:p>
                  </a:txBody>
                  <a:tcPr/>
                </a:tc>
                <a:tc>
                  <a:txBody>
                    <a:bodyPr/>
                    <a:lstStyle/>
                    <a:p>
                      <a:pPr marL="0" marR="0" algn="l" fontAlgn="t">
                        <a:spcBef>
                          <a:spcPts val="0"/>
                        </a:spcBef>
                        <a:spcAft>
                          <a:spcPts val="0"/>
                        </a:spcAft>
                      </a:pPr>
                      <a:r>
                        <a:rPr lang="en-US" sz="1600" b="0" i="0" u="none" strike="noStrike" dirty="0">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Curious</a:t>
                      </a:r>
                      <a:endParaRPr lang="en-US" sz="2800" b="0" i="0" u="none" strike="noStrike" dirty="0">
                        <a:effectLst/>
                        <a:latin typeface="Arial" panose="020B0604020202020204" pitchFamily="34" charset="0"/>
                      </a:endParaRPr>
                    </a:p>
                  </a:txBody>
                  <a:tcPr marL="80124" marR="80124" marT="111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spcBef>
                          <a:spcPts val="0"/>
                        </a:spcBef>
                        <a:spcAft>
                          <a:spcPts val="0"/>
                        </a:spcAft>
                      </a:pPr>
                      <a:r>
                        <a:rPr lang="en-US" sz="1600" b="0" i="0" u="none" strike="noStrike">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Start with why it matters for these specific people.</a:t>
                      </a:r>
                      <a:endParaRPr lang="en-US" sz="2400" b="0" i="0" u="none" strike="noStrike">
                        <a:effectLst/>
                        <a:latin typeface="Arial" panose="020B0604020202020204" pitchFamily="34" charset="0"/>
                      </a:endParaRPr>
                    </a:p>
                    <a:p>
                      <a:pPr marL="0" marR="0" algn="l" fontAlgn="t">
                        <a:spcBef>
                          <a:spcPts val="0"/>
                        </a:spcBef>
                        <a:spcAft>
                          <a:spcPts val="0"/>
                        </a:spcAft>
                      </a:pPr>
                      <a:r>
                        <a:rPr lang="en-US" sz="1600" b="0" i="0" u="none" strike="noStrike">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Model the interest that you hope to instill.</a:t>
                      </a:r>
                      <a:endParaRPr lang="en-US" sz="2400" b="0" i="0" u="none" strike="noStrike">
                        <a:effectLst/>
                        <a:latin typeface="Arial" panose="020B0604020202020204" pitchFamily="34" charset="0"/>
                      </a:endParaRPr>
                    </a:p>
                    <a:p>
                      <a:pPr marL="0" marR="0" algn="l" fontAlgn="t">
                        <a:spcBef>
                          <a:spcPts val="0"/>
                        </a:spcBef>
                        <a:spcAft>
                          <a:spcPts val="0"/>
                        </a:spcAft>
                      </a:pPr>
                      <a:r>
                        <a:rPr lang="en-US" sz="1600" b="0" i="0" u="none" strike="noStrike">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Keep it simple.</a:t>
                      </a:r>
                      <a:endParaRPr lang="en-US" sz="2400" b="0" i="0" u="none" strike="noStrike">
                        <a:effectLst/>
                        <a:latin typeface="Arial" panose="020B0604020202020204" pitchFamily="34" charset="0"/>
                      </a:endParaRPr>
                    </a:p>
                    <a:p>
                      <a:pPr marL="0" marR="0" algn="l" fontAlgn="t">
                        <a:spcBef>
                          <a:spcPts val="0"/>
                        </a:spcBef>
                        <a:spcAft>
                          <a:spcPts val="0"/>
                        </a:spcAft>
                      </a:pPr>
                      <a:r>
                        <a:rPr lang="en-US" sz="1600" b="0" i="0" u="none" strike="noStrike">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Ask questions and wait for responses.</a:t>
                      </a:r>
                      <a:endParaRPr lang="en-US" sz="2400" b="0" i="0" u="none" strike="noStrike">
                        <a:effectLst/>
                        <a:latin typeface="Arial" panose="020B0604020202020204" pitchFamily="34" charset="0"/>
                      </a:endParaRPr>
                    </a:p>
                  </a:txBody>
                  <a:tcPr marL="80124" marR="80124" marT="111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81410012"/>
                  </a:ext>
                </a:extLst>
              </a:tr>
              <a:tr h="1122181">
                <a:tc>
                  <a:txBody>
                    <a:bodyPr/>
                    <a:lstStyle/>
                    <a:p>
                      <a:pPr marL="0" marR="0" algn="l" fontAlgn="t">
                        <a:spcBef>
                          <a:spcPts val="0"/>
                        </a:spcBef>
                        <a:spcAft>
                          <a:spcPts val="0"/>
                        </a:spcAft>
                      </a:pPr>
                      <a:r>
                        <a:rPr lang="en-US" sz="1600" b="1" i="0" u="none" strike="noStrike" dirty="0">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2400" b="1" i="0" u="none" strike="noStrike" dirty="0">
                        <a:effectLst/>
                        <a:latin typeface="Arial" panose="020B0604020202020204" pitchFamily="34" charset="0"/>
                      </a:endParaRPr>
                    </a:p>
                    <a:p>
                      <a:pPr marL="0" marR="0" algn="l" fontAlgn="t">
                        <a:spcBef>
                          <a:spcPts val="0"/>
                        </a:spcBef>
                        <a:spcAft>
                          <a:spcPts val="0"/>
                        </a:spcAft>
                      </a:pPr>
                      <a:r>
                        <a:rPr lang="en-US" sz="1600" b="1" i="0" u="none" strike="noStrike" dirty="0">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Polarized</a:t>
                      </a:r>
                      <a:endParaRPr lang="en-US" sz="2400" b="1" i="0" u="none" strike="noStrike" dirty="0">
                        <a:effectLst/>
                        <a:latin typeface="Arial" panose="020B0604020202020204" pitchFamily="34" charset="0"/>
                      </a:endParaRPr>
                    </a:p>
                  </a:txBody>
                  <a:tcPr marL="80124" marR="80124" marT="111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spcBef>
                          <a:spcPts val="0"/>
                        </a:spcBef>
                        <a:spcAft>
                          <a:spcPts val="0"/>
                        </a:spcAft>
                      </a:pPr>
                      <a:r>
                        <a:rPr lang="en-US" sz="1600" b="0" i="0" u="none" strike="noStrike" dirty="0">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2400" b="0" i="0" u="none" strike="noStrike" dirty="0">
                        <a:effectLst/>
                        <a:latin typeface="Arial" panose="020B0604020202020204" pitchFamily="34" charset="0"/>
                      </a:endParaRPr>
                    </a:p>
                    <a:p>
                      <a:pPr marL="0" marR="0" algn="l" fontAlgn="t">
                        <a:spcBef>
                          <a:spcPts val="0"/>
                        </a:spcBef>
                        <a:spcAft>
                          <a:spcPts val="0"/>
                        </a:spcAft>
                      </a:pPr>
                      <a:r>
                        <a:rPr lang="en-US" sz="1600" b="0" i="0" u="none" strike="noStrike" dirty="0">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No</a:t>
                      </a:r>
                      <a:endParaRPr lang="en-US" sz="2400" b="0" i="0" u="none" strike="noStrike" dirty="0">
                        <a:effectLst/>
                        <a:latin typeface="Arial" panose="020B0604020202020204" pitchFamily="34" charset="0"/>
                      </a:endParaRPr>
                    </a:p>
                  </a:txBody>
                  <a:tcPr marL="80124" marR="80124" marT="111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spcBef>
                          <a:spcPts val="0"/>
                        </a:spcBef>
                        <a:spcAft>
                          <a:spcPts val="0"/>
                        </a:spcAft>
                      </a:pPr>
                      <a:r>
                        <a:rPr lang="en-US" sz="1600" b="0" i="0" u="none" strike="noStrike">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2400" b="0" i="0" u="none" strike="noStrike">
                        <a:effectLst/>
                        <a:latin typeface="Arial" panose="020B0604020202020204" pitchFamily="34" charset="0"/>
                      </a:endParaRPr>
                    </a:p>
                    <a:p>
                      <a:pPr marL="0" marR="0" algn="l" fontAlgn="t">
                        <a:spcBef>
                          <a:spcPts val="0"/>
                        </a:spcBef>
                        <a:spcAft>
                          <a:spcPts val="0"/>
                        </a:spcAft>
                      </a:pPr>
                      <a:r>
                        <a:rPr lang="en-US" sz="1600" b="0" i="0" u="none" strike="noStrike">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Non-reactive</a:t>
                      </a:r>
                      <a:endParaRPr lang="en-US" sz="2400" b="0" i="0" u="none" strike="noStrike">
                        <a:effectLst/>
                        <a:latin typeface="Arial" panose="020B0604020202020204" pitchFamily="34" charset="0"/>
                      </a:endParaRPr>
                    </a:p>
                  </a:txBody>
                  <a:tcPr marL="80124" marR="80124" marT="111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spcBef>
                          <a:spcPts val="0"/>
                        </a:spcBef>
                        <a:spcAft>
                          <a:spcPts val="0"/>
                        </a:spcAft>
                      </a:pPr>
                      <a:r>
                        <a:rPr lang="en-US" sz="1600" b="0" i="0" u="none" strike="noStrike" dirty="0">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Stay on message.</a:t>
                      </a:r>
                      <a:endParaRPr lang="en-US" sz="2400" b="0" i="0" u="none" strike="noStrike" dirty="0">
                        <a:effectLst/>
                        <a:latin typeface="Arial" panose="020B0604020202020204" pitchFamily="34" charset="0"/>
                      </a:endParaRPr>
                    </a:p>
                    <a:p>
                      <a:pPr marL="0" marR="0" algn="l" fontAlgn="t">
                        <a:spcBef>
                          <a:spcPts val="0"/>
                        </a:spcBef>
                        <a:spcAft>
                          <a:spcPts val="0"/>
                        </a:spcAft>
                      </a:pPr>
                      <a:r>
                        <a:rPr lang="en-US" sz="1600" b="0" i="0" u="none" strike="noStrike" dirty="0">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Do not repeat false information.</a:t>
                      </a:r>
                      <a:endParaRPr lang="en-US" sz="2400" b="0" i="0" u="none" strike="noStrike" dirty="0">
                        <a:effectLst/>
                        <a:latin typeface="Arial" panose="020B0604020202020204" pitchFamily="34" charset="0"/>
                      </a:endParaRPr>
                    </a:p>
                    <a:p>
                      <a:pPr marL="0" marR="0" algn="l" fontAlgn="t">
                        <a:spcBef>
                          <a:spcPts val="0"/>
                        </a:spcBef>
                        <a:spcAft>
                          <a:spcPts val="0"/>
                        </a:spcAft>
                      </a:pPr>
                      <a:r>
                        <a:rPr lang="en-US" sz="1600" b="0" i="0" u="none" strike="noStrike" dirty="0">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Consider the value of debate strategically.</a:t>
                      </a:r>
                      <a:endParaRPr lang="en-US" sz="2400" b="0" i="0" u="none" strike="noStrike" dirty="0">
                        <a:effectLst/>
                        <a:latin typeface="Arial" panose="020B0604020202020204" pitchFamily="34" charset="0"/>
                      </a:endParaRPr>
                    </a:p>
                    <a:p>
                      <a:pPr marL="0" marR="0" algn="l" fontAlgn="t">
                        <a:spcBef>
                          <a:spcPts val="0"/>
                        </a:spcBef>
                        <a:spcAft>
                          <a:spcPts val="0"/>
                        </a:spcAft>
                      </a:pPr>
                      <a:r>
                        <a:rPr lang="en-US" sz="1600" b="0" i="0" u="none" strike="noStrike" dirty="0">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If the intent is to confuse the voters, avoid debate.</a:t>
                      </a:r>
                      <a:endParaRPr lang="en-US" sz="2400" b="0" i="0" u="none" strike="noStrike" dirty="0">
                        <a:effectLst/>
                        <a:latin typeface="Arial" panose="020B0604020202020204" pitchFamily="34" charset="0"/>
                      </a:endParaRPr>
                    </a:p>
                    <a:p>
                      <a:pPr marL="0" marR="0" algn="l" fontAlgn="t">
                        <a:spcBef>
                          <a:spcPts val="0"/>
                        </a:spcBef>
                        <a:spcAft>
                          <a:spcPts val="0"/>
                        </a:spcAft>
                      </a:pPr>
                      <a:r>
                        <a:rPr lang="en-US" sz="1600" b="0" i="0" u="none" strike="noStrike" dirty="0">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2400" b="0" i="0" u="none" strike="noStrike" dirty="0">
                        <a:effectLst/>
                        <a:latin typeface="Arial" panose="020B0604020202020204" pitchFamily="34" charset="0"/>
                      </a:endParaRPr>
                    </a:p>
                  </a:txBody>
                  <a:tcPr marL="80124" marR="80124" marT="111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97782821"/>
                  </a:ext>
                </a:extLst>
              </a:tr>
            </a:tbl>
          </a:graphicData>
        </a:graphic>
      </p:graphicFrame>
      <p:pic>
        <p:nvPicPr>
          <p:cNvPr id="6" name="Content Placeholder 6" descr="A picture containing symbol, font, graphics, logo&#10;&#10;Description automatically generated">
            <a:extLst>
              <a:ext uri="{FF2B5EF4-FFF2-40B4-BE49-F238E27FC236}">
                <a16:creationId xmlns:a16="http://schemas.microsoft.com/office/drawing/2014/main" id="{8E4C47D0-116E-CDF2-C6FB-329B0497FBB7}"/>
              </a:ext>
            </a:extLst>
          </p:cNvPr>
          <p:cNvPicPr>
            <a:picLocks noChangeAspect="1"/>
          </p:cNvPicPr>
          <p:nvPr/>
        </p:nvPicPr>
        <p:blipFill>
          <a:blip r:embed="rId2"/>
          <a:stretch>
            <a:fillRect/>
          </a:stretch>
        </p:blipFill>
        <p:spPr>
          <a:xfrm>
            <a:off x="3177054" y="2517321"/>
            <a:ext cx="695934" cy="695934"/>
          </a:xfrm>
          <a:prstGeom prst="rect">
            <a:avLst/>
          </a:prstGeom>
        </p:spPr>
      </p:pic>
      <p:pic>
        <p:nvPicPr>
          <p:cNvPr id="7" name="Picture 6" descr="A picture containing symbol, graphics, font, clipart&#10;&#10;Description automatically generated">
            <a:extLst>
              <a:ext uri="{FF2B5EF4-FFF2-40B4-BE49-F238E27FC236}">
                <a16:creationId xmlns:a16="http://schemas.microsoft.com/office/drawing/2014/main" id="{AABB91F1-241F-6E75-8207-B15D0036F7AA}"/>
              </a:ext>
            </a:extLst>
          </p:cNvPr>
          <p:cNvPicPr>
            <a:picLocks noChangeAspect="1"/>
          </p:cNvPicPr>
          <p:nvPr/>
        </p:nvPicPr>
        <p:blipFill>
          <a:blip r:embed="rId3"/>
          <a:stretch>
            <a:fillRect/>
          </a:stretch>
        </p:blipFill>
        <p:spPr>
          <a:xfrm>
            <a:off x="3177054" y="3435088"/>
            <a:ext cx="695934" cy="695934"/>
          </a:xfrm>
          <a:prstGeom prst="rect">
            <a:avLst/>
          </a:prstGeom>
        </p:spPr>
      </p:pic>
    </p:spTree>
    <p:extLst>
      <p:ext uri="{BB962C8B-B14F-4D97-AF65-F5344CB8AC3E}">
        <p14:creationId xmlns:p14="http://schemas.microsoft.com/office/powerpoint/2010/main" val="3875242365"/>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F2BE0-F9C5-36C8-3527-D8B6ACD44558}"/>
              </a:ext>
            </a:extLst>
          </p:cNvPr>
          <p:cNvSpPr>
            <a:spLocks noGrp="1"/>
          </p:cNvSpPr>
          <p:nvPr>
            <p:ph type="title"/>
          </p:nvPr>
        </p:nvSpPr>
        <p:spPr/>
        <p:txBody>
          <a:bodyPr/>
          <a:lstStyle/>
          <a:p>
            <a:r>
              <a:rPr lang="en-US" dirty="0">
                <a:solidFill>
                  <a:schemeClr val="accent2">
                    <a:lumMod val="50000"/>
                  </a:schemeClr>
                </a:solidFill>
                <a:latin typeface="Arial Rounded MT Bold" panose="020F0704030504030204" pitchFamily="34" charset="77"/>
              </a:rPr>
              <a:t>Goals and Motivations</a:t>
            </a:r>
          </a:p>
        </p:txBody>
      </p:sp>
      <p:graphicFrame>
        <p:nvGraphicFramePr>
          <p:cNvPr id="4" name="Content Placeholder 3">
            <a:extLst>
              <a:ext uri="{FF2B5EF4-FFF2-40B4-BE49-F238E27FC236}">
                <a16:creationId xmlns:a16="http://schemas.microsoft.com/office/drawing/2014/main" id="{A1EBCAC1-65DB-914B-3DE2-D462BB5F094F}"/>
              </a:ext>
            </a:extLst>
          </p:cNvPr>
          <p:cNvGraphicFramePr>
            <a:graphicFrameLocks noGrp="1"/>
          </p:cNvGraphicFramePr>
          <p:nvPr>
            <p:ph idx="1"/>
          </p:nvPr>
        </p:nvGraphicFramePr>
        <p:xfrm>
          <a:off x="838200" y="1574878"/>
          <a:ext cx="10515600" cy="5114925"/>
        </p:xfrm>
        <a:graphic>
          <a:graphicData uri="http://schemas.openxmlformats.org/drawingml/2006/table">
            <a:tbl>
              <a:tblPr firstRow="1" firstCol="1" bandRow="1">
                <a:tableStyleId>{5C22544A-7EE6-4342-B048-85BDC9FD1C3A}</a:tableStyleId>
              </a:tblPr>
              <a:tblGrid>
                <a:gridCol w="2628900">
                  <a:extLst>
                    <a:ext uri="{9D8B030D-6E8A-4147-A177-3AD203B41FA5}">
                      <a16:colId xmlns:a16="http://schemas.microsoft.com/office/drawing/2014/main" val="3084651869"/>
                    </a:ext>
                  </a:extLst>
                </a:gridCol>
                <a:gridCol w="2628900">
                  <a:extLst>
                    <a:ext uri="{9D8B030D-6E8A-4147-A177-3AD203B41FA5}">
                      <a16:colId xmlns:a16="http://schemas.microsoft.com/office/drawing/2014/main" val="933742040"/>
                    </a:ext>
                  </a:extLst>
                </a:gridCol>
                <a:gridCol w="2628900">
                  <a:extLst>
                    <a:ext uri="{9D8B030D-6E8A-4147-A177-3AD203B41FA5}">
                      <a16:colId xmlns:a16="http://schemas.microsoft.com/office/drawing/2014/main" val="3466579411"/>
                    </a:ext>
                  </a:extLst>
                </a:gridCol>
                <a:gridCol w="2628900">
                  <a:extLst>
                    <a:ext uri="{9D8B030D-6E8A-4147-A177-3AD203B41FA5}">
                      <a16:colId xmlns:a16="http://schemas.microsoft.com/office/drawing/2014/main" val="2829357881"/>
                    </a:ext>
                  </a:extLst>
                </a:gridCol>
              </a:tblGrid>
              <a:tr h="839207">
                <a:tc>
                  <a:txBody>
                    <a:bodyPr/>
                    <a:lstStyle/>
                    <a:p>
                      <a:pPr algn="ctr"/>
                      <a:r>
                        <a:rPr lang="en-US" sz="2800" dirty="0"/>
                        <a:t>Goals</a:t>
                      </a:r>
                    </a:p>
                  </a:txBody>
                  <a:tcPr>
                    <a:solidFill>
                      <a:schemeClr val="accent1"/>
                    </a:solidFill>
                  </a:tcPr>
                </a:tc>
                <a:tc>
                  <a:txBody>
                    <a:bodyPr/>
                    <a:lstStyle/>
                    <a:p>
                      <a:pPr algn="ctr"/>
                      <a:r>
                        <a:rPr lang="en-US" sz="2800" dirty="0"/>
                        <a:t>Motivation:</a:t>
                      </a:r>
                    </a:p>
                    <a:p>
                      <a:pPr algn="ctr"/>
                      <a:r>
                        <a:rPr lang="en-US" sz="2800" dirty="0"/>
                        <a:t>Justification</a:t>
                      </a:r>
                    </a:p>
                  </a:txBody>
                  <a:tcPr>
                    <a:solidFill>
                      <a:schemeClr val="accent1"/>
                    </a:solidFill>
                  </a:tcPr>
                </a:tc>
                <a:tc>
                  <a:txBody>
                    <a:bodyPr/>
                    <a:lstStyle/>
                    <a:p>
                      <a:pPr algn="ctr"/>
                      <a:r>
                        <a:rPr lang="en-US" sz="2800" dirty="0"/>
                        <a:t>Motivation:</a:t>
                      </a:r>
                    </a:p>
                    <a:p>
                      <a:pPr algn="ctr"/>
                      <a:r>
                        <a:rPr lang="en-US" sz="2800" dirty="0"/>
                        <a:t>Benchmark</a:t>
                      </a:r>
                    </a:p>
                  </a:txBody>
                  <a:tcPr>
                    <a:solidFill>
                      <a:schemeClr val="accent1"/>
                    </a:solidFill>
                  </a:tcPr>
                </a:tc>
                <a:tc>
                  <a:txBody>
                    <a:bodyPr/>
                    <a:lstStyle/>
                    <a:p>
                      <a:pPr algn="ctr"/>
                      <a:r>
                        <a:rPr lang="en-US" sz="2800" dirty="0"/>
                        <a:t>Motivation:</a:t>
                      </a:r>
                    </a:p>
                    <a:p>
                      <a:pPr algn="ctr"/>
                      <a:r>
                        <a:rPr lang="en-US" sz="2800" dirty="0"/>
                        <a:t>Achievement</a:t>
                      </a:r>
                    </a:p>
                  </a:txBody>
                  <a:tcPr>
                    <a:solidFill>
                      <a:schemeClr val="accent1"/>
                    </a:solidFill>
                  </a:tcPr>
                </a:tc>
                <a:extLst>
                  <a:ext uri="{0D108BD9-81ED-4DB2-BD59-A6C34878D82A}">
                    <a16:rowId xmlns:a16="http://schemas.microsoft.com/office/drawing/2014/main" val="256266378"/>
                  </a:ext>
                </a:extLst>
              </a:tr>
              <a:tr h="839207">
                <a:tc>
                  <a:txBody>
                    <a:bodyPr/>
                    <a:lstStyle/>
                    <a:p>
                      <a:pPr algn="ctr"/>
                      <a:r>
                        <a:rPr lang="en-US" sz="2800" dirty="0"/>
                        <a:t>Understanding real needs</a:t>
                      </a:r>
                    </a:p>
                    <a:p>
                      <a:pPr algn="ctr"/>
                      <a:endParaRPr lang="en-US" sz="2800" dirty="0"/>
                    </a:p>
                  </a:txBody>
                  <a:tcPr>
                    <a:solidFill>
                      <a:schemeClr val="accent1"/>
                    </a:solidFill>
                  </a:tcPr>
                </a:tc>
                <a:tc>
                  <a:txBody>
                    <a:bodyPr/>
                    <a:lstStyle/>
                    <a:p>
                      <a:pPr algn="l" rtl="0" fontAlgn="ctr"/>
                      <a:r>
                        <a:rPr lang="en-US" sz="1400" b="0" i="0" u="none" strike="noStrike" dirty="0">
                          <a:solidFill>
                            <a:srgbClr val="000000"/>
                          </a:solidFill>
                          <a:effectLst/>
                          <a:latin typeface="Calibri" panose="020F0502020204030204" pitchFamily="34" charset="0"/>
                        </a:rPr>
                        <a:t>Use evidence of needs to justify resources (investments, time, money).          </a:t>
                      </a:r>
                    </a:p>
                  </a:txBody>
                  <a:tcPr marL="9525" marR="9525" marT="9525" anchor="ctr"/>
                </a:tc>
                <a:tc>
                  <a:txBody>
                    <a:bodyPr/>
                    <a:lstStyle/>
                    <a:p>
                      <a:pPr algn="l" rtl="0" fontAlgn="ctr"/>
                      <a:r>
                        <a:rPr lang="en-US" sz="1400" b="0" i="0" u="none" strike="noStrike">
                          <a:solidFill>
                            <a:srgbClr val="000000"/>
                          </a:solidFill>
                          <a:effectLst/>
                          <a:latin typeface="Calibri" panose="020F0502020204030204" pitchFamily="34" charset="0"/>
                        </a:rPr>
                        <a:t>Use evidence of needs to compare with outside standards or trends.      </a:t>
                      </a:r>
                    </a:p>
                  </a:txBody>
                  <a:tcPr marL="9525" marR="9525" marT="9525" anchor="ctr"/>
                </a:tc>
                <a:tc>
                  <a:txBody>
                    <a:bodyPr/>
                    <a:lstStyle/>
                    <a:p>
                      <a:pPr algn="l" rtl="0" fontAlgn="ctr"/>
                      <a:r>
                        <a:rPr lang="en-US" sz="1400" b="0" i="0" u="none" strike="noStrike" dirty="0">
                          <a:solidFill>
                            <a:srgbClr val="000000"/>
                          </a:solidFill>
                          <a:effectLst/>
                          <a:latin typeface="Calibri" panose="020F0502020204030204" pitchFamily="34" charset="0"/>
                        </a:rPr>
                        <a:t>Demonstrate that needs are understood and next steps to meet needs are clear.      </a:t>
                      </a:r>
                    </a:p>
                  </a:txBody>
                  <a:tcPr marL="9525" marR="9525" marT="9525" anchor="ctr"/>
                </a:tc>
                <a:extLst>
                  <a:ext uri="{0D108BD9-81ED-4DB2-BD59-A6C34878D82A}">
                    <a16:rowId xmlns:a16="http://schemas.microsoft.com/office/drawing/2014/main" val="3140925485"/>
                  </a:ext>
                </a:extLst>
              </a:tr>
              <a:tr h="839207">
                <a:tc>
                  <a:txBody>
                    <a:bodyPr/>
                    <a:lstStyle/>
                    <a:p>
                      <a:pPr algn="ctr"/>
                      <a:r>
                        <a:rPr lang="en-US" sz="2800" dirty="0"/>
                        <a:t>Serving real needs</a:t>
                      </a:r>
                    </a:p>
                  </a:txBody>
                  <a:tcPr>
                    <a:solidFill>
                      <a:schemeClr val="accent1"/>
                    </a:solidFill>
                  </a:tcPr>
                </a:tc>
                <a:tc>
                  <a:txBody>
                    <a:bodyPr/>
                    <a:lstStyle/>
                    <a:p>
                      <a:pPr algn="l" fontAlgn="b"/>
                      <a:r>
                        <a:rPr lang="en-US" sz="1400" b="0" i="0" u="none" strike="noStrike" dirty="0">
                          <a:solidFill>
                            <a:srgbClr val="000000"/>
                          </a:solidFill>
                          <a:effectLst/>
                          <a:latin typeface="Calibri" panose="020F0502020204030204" pitchFamily="34" charset="0"/>
                        </a:rPr>
                        <a:t>Design or maintain services based on evidence of needs.</a:t>
                      </a:r>
                    </a:p>
                  </a:txBody>
                  <a:tcPr marL="9525" marR="9525" marT="9525" anchor="b"/>
                </a:tc>
                <a:tc>
                  <a:txBody>
                    <a:bodyPr/>
                    <a:lstStyle/>
                    <a:p>
                      <a:pPr algn="l" fontAlgn="b"/>
                      <a:r>
                        <a:rPr lang="en-US" sz="1400" b="0" i="0" u="none" strike="noStrike" dirty="0">
                          <a:solidFill>
                            <a:srgbClr val="000000"/>
                          </a:solidFill>
                          <a:effectLst/>
                          <a:latin typeface="Calibri" panose="020F0502020204030204" pitchFamily="34" charset="0"/>
                        </a:rPr>
                        <a:t>Use evidence of needs met through services to compare with outside standards or trends.       </a:t>
                      </a:r>
                    </a:p>
                  </a:txBody>
                  <a:tcPr marL="9525" marR="9525" marT="9525" anchor="b"/>
                </a:tc>
                <a:tc>
                  <a:txBody>
                    <a:bodyPr/>
                    <a:lstStyle/>
                    <a:p>
                      <a:pPr algn="l" fontAlgn="b"/>
                      <a:r>
                        <a:rPr lang="en-US" sz="1400" b="0" i="0" u="none" strike="noStrike" dirty="0">
                          <a:solidFill>
                            <a:srgbClr val="000000"/>
                          </a:solidFill>
                          <a:effectLst/>
                          <a:latin typeface="Calibri" panose="020F0502020204030204" pitchFamily="34" charset="0"/>
                        </a:rPr>
                        <a:t>Demonstrate that services are successfully meeting needs.      </a:t>
                      </a:r>
                    </a:p>
                  </a:txBody>
                  <a:tcPr marL="9525" marR="9525" marT="9525" anchor="b"/>
                </a:tc>
                <a:extLst>
                  <a:ext uri="{0D108BD9-81ED-4DB2-BD59-A6C34878D82A}">
                    <a16:rowId xmlns:a16="http://schemas.microsoft.com/office/drawing/2014/main" val="2359996034"/>
                  </a:ext>
                </a:extLst>
              </a:tr>
              <a:tr h="839207">
                <a:tc>
                  <a:txBody>
                    <a:bodyPr/>
                    <a:lstStyle/>
                    <a:p>
                      <a:pPr algn="ctr"/>
                      <a:r>
                        <a:rPr lang="en-US" sz="2800" dirty="0"/>
                        <a:t>Build on strengths</a:t>
                      </a:r>
                    </a:p>
                  </a:txBody>
                  <a:tcPr>
                    <a:solidFill>
                      <a:schemeClr val="accent1"/>
                    </a:solidFill>
                  </a:tcPr>
                </a:tc>
                <a:tc>
                  <a:txBody>
                    <a:bodyPr/>
                    <a:lstStyle/>
                    <a:p>
                      <a:pPr algn="l" fontAlgn="b"/>
                      <a:r>
                        <a:rPr lang="en-US" sz="1400" b="0" i="0" u="none" strike="noStrike">
                          <a:solidFill>
                            <a:srgbClr val="000000"/>
                          </a:solidFill>
                          <a:effectLst/>
                          <a:latin typeface="Calibri" panose="020F0502020204030204" pitchFamily="34" charset="0"/>
                        </a:rPr>
                        <a:t>Use assessment of strenghts to justify resources that sustain or expand those strengths.</a:t>
                      </a:r>
                    </a:p>
                  </a:txBody>
                  <a:tcPr marL="9525" marR="9525" marT="9525" anchor="b"/>
                </a:tc>
                <a:tc>
                  <a:txBody>
                    <a:bodyPr/>
                    <a:lstStyle/>
                    <a:p>
                      <a:pPr algn="l" fontAlgn="b"/>
                      <a:r>
                        <a:rPr lang="en-US" sz="1400" b="0" i="0" u="none" strike="noStrike" dirty="0">
                          <a:solidFill>
                            <a:srgbClr val="000000"/>
                          </a:solidFill>
                          <a:effectLst/>
                          <a:latin typeface="Calibri" panose="020F0502020204030204" pitchFamily="34" charset="0"/>
                        </a:rPr>
                        <a:t>Use evidence of strengths to compare with outside standards or trends and contribute to the larger library community.</a:t>
                      </a:r>
                    </a:p>
                  </a:txBody>
                  <a:tcPr marL="9525" marR="9525" marT="9525" anchor="b"/>
                </a:tc>
                <a:tc>
                  <a:txBody>
                    <a:bodyPr/>
                    <a:lstStyle/>
                    <a:p>
                      <a:pPr algn="l" fontAlgn="b"/>
                      <a:r>
                        <a:rPr lang="en-US" sz="1400" b="0" i="0" u="none" strike="noStrike" dirty="0">
                          <a:solidFill>
                            <a:srgbClr val="000000"/>
                          </a:solidFill>
                          <a:effectLst/>
                          <a:latin typeface="Calibri" panose="020F0502020204030204" pitchFamily="34" charset="0"/>
                        </a:rPr>
                        <a:t>Demonstrate that investments to build on strengths are effective and valuable.</a:t>
                      </a:r>
                    </a:p>
                  </a:txBody>
                  <a:tcPr marL="9525" marR="9525" marT="9525" anchor="b"/>
                </a:tc>
                <a:extLst>
                  <a:ext uri="{0D108BD9-81ED-4DB2-BD59-A6C34878D82A}">
                    <a16:rowId xmlns:a16="http://schemas.microsoft.com/office/drawing/2014/main" val="3895575730"/>
                  </a:ext>
                </a:extLst>
              </a:tr>
              <a:tr h="608423">
                <a:tc>
                  <a:txBody>
                    <a:bodyPr/>
                    <a:lstStyle/>
                    <a:p>
                      <a:pPr algn="ctr"/>
                      <a:r>
                        <a:rPr lang="en-US" sz="2800" dirty="0"/>
                        <a:t>Address deficits</a:t>
                      </a:r>
                    </a:p>
                  </a:txBody>
                  <a:tcPr>
                    <a:solidFill>
                      <a:schemeClr val="accent1"/>
                    </a:solidFill>
                  </a:tcPr>
                </a:tc>
                <a:tc>
                  <a:txBody>
                    <a:bodyPr/>
                    <a:lstStyle/>
                    <a:p>
                      <a:pPr algn="l" fontAlgn="b"/>
                      <a:r>
                        <a:rPr lang="en-US" sz="1400" b="0" i="0" u="none" strike="noStrike">
                          <a:solidFill>
                            <a:srgbClr val="000000"/>
                          </a:solidFill>
                          <a:effectLst/>
                          <a:latin typeface="Calibri" panose="020F0502020204030204" pitchFamily="34" charset="0"/>
                        </a:rPr>
                        <a:t>Use assessment of deficits to justify resources that can make improvements.</a:t>
                      </a:r>
                    </a:p>
                  </a:txBody>
                  <a:tcPr marL="9525" marR="9525" marT="9525" anchor="b"/>
                </a:tc>
                <a:tc>
                  <a:txBody>
                    <a:bodyPr/>
                    <a:lstStyle/>
                    <a:p>
                      <a:pPr algn="l" fontAlgn="b"/>
                      <a:r>
                        <a:rPr lang="en-US" sz="1400" b="0" i="0" u="none" strike="noStrike">
                          <a:solidFill>
                            <a:srgbClr val="000000"/>
                          </a:solidFill>
                          <a:effectLst/>
                          <a:latin typeface="Calibri" panose="020F0502020204030204" pitchFamily="34" charset="0"/>
                        </a:rPr>
                        <a:t>Use evidence of deficits to compare with outside standards or trends and keep up with the larger library community.</a:t>
                      </a:r>
                    </a:p>
                  </a:txBody>
                  <a:tcPr marL="9525" marR="9525" marT="9525" anchor="b"/>
                </a:tc>
                <a:tc>
                  <a:txBody>
                    <a:bodyPr/>
                    <a:lstStyle/>
                    <a:p>
                      <a:pPr algn="l" fontAlgn="b"/>
                      <a:r>
                        <a:rPr lang="en-US" sz="1400" b="0" i="0" u="none" strike="noStrike" dirty="0">
                          <a:solidFill>
                            <a:srgbClr val="000000"/>
                          </a:solidFill>
                          <a:effectLst/>
                          <a:latin typeface="Calibri" panose="020F0502020204030204" pitchFamily="34" charset="0"/>
                        </a:rPr>
                        <a:t>Demonstrate that investments to address deficits are effective and valuable.</a:t>
                      </a:r>
                    </a:p>
                  </a:txBody>
                  <a:tcPr marL="9525" marR="9525" marT="9525" anchor="b"/>
                </a:tc>
                <a:extLst>
                  <a:ext uri="{0D108BD9-81ED-4DB2-BD59-A6C34878D82A}">
                    <a16:rowId xmlns:a16="http://schemas.microsoft.com/office/drawing/2014/main" val="1767705500"/>
                  </a:ext>
                </a:extLst>
              </a:tr>
            </a:tbl>
          </a:graphicData>
        </a:graphic>
      </p:graphicFrame>
    </p:spTree>
    <p:extLst>
      <p:ext uri="{BB962C8B-B14F-4D97-AF65-F5344CB8AC3E}">
        <p14:creationId xmlns:p14="http://schemas.microsoft.com/office/powerpoint/2010/main" val="3038675137"/>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8AFFE-34AC-244D-82F4-486353EA84C4}"/>
              </a:ext>
            </a:extLst>
          </p:cNvPr>
          <p:cNvSpPr>
            <a:spLocks noGrp="1"/>
          </p:cNvSpPr>
          <p:nvPr>
            <p:ph type="title"/>
          </p:nvPr>
        </p:nvSpPr>
        <p:spPr>
          <a:xfrm>
            <a:off x="572493" y="238539"/>
            <a:ext cx="11018520" cy="1434415"/>
          </a:xfrm>
        </p:spPr>
        <p:txBody>
          <a:bodyPr vert="horz" lIns="91440" tIns="45720" rIns="91440" bIns="45720" rtlCol="0" anchor="b">
            <a:normAutofit/>
          </a:bodyPr>
          <a:lstStyle/>
          <a:p>
            <a:pPr lvl="0"/>
            <a:r>
              <a:rPr lang="en-US" sz="4800" b="1" dirty="0">
                <a:solidFill>
                  <a:srgbClr val="00B1BB"/>
                </a:solidFill>
                <a:latin typeface="Arial Rounded MT Bold" panose="020F0704030504030204" pitchFamily="34" charset="77"/>
              </a:rPr>
              <a:t>Storytelling Wisdom </a:t>
            </a:r>
            <a:br>
              <a:rPr lang="en-US" sz="4800" b="1" dirty="0">
                <a:solidFill>
                  <a:srgbClr val="00B1BB"/>
                </a:solidFill>
                <a:latin typeface="Arial Rounded MT Bold" panose="020F0704030504030204" pitchFamily="34" charset="77"/>
              </a:rPr>
            </a:br>
            <a:r>
              <a:rPr lang="en-US" sz="4800" b="1" dirty="0">
                <a:solidFill>
                  <a:srgbClr val="00B1BB"/>
                </a:solidFill>
                <a:latin typeface="Arial Rounded MT Bold" panose="020F0704030504030204" pitchFamily="34" charset="77"/>
              </a:rPr>
              <a:t>and S-DIKW</a:t>
            </a:r>
          </a:p>
        </p:txBody>
      </p:sp>
      <p:sp>
        <p:nvSpPr>
          <p:cNvPr id="3" name="Content Placeholder 2">
            <a:extLst>
              <a:ext uri="{FF2B5EF4-FFF2-40B4-BE49-F238E27FC236}">
                <a16:creationId xmlns:a16="http://schemas.microsoft.com/office/drawing/2014/main" id="{35005559-91AB-D342-B8C3-041BC5169D4E}"/>
              </a:ext>
            </a:extLst>
          </p:cNvPr>
          <p:cNvSpPr>
            <a:spLocks noGrp="1"/>
          </p:cNvSpPr>
          <p:nvPr>
            <p:ph sz="half" idx="2"/>
          </p:nvPr>
        </p:nvSpPr>
        <p:spPr>
          <a:xfrm>
            <a:off x="572492" y="1779104"/>
            <a:ext cx="7103165" cy="3798736"/>
          </a:xfrm>
        </p:spPr>
        <p:txBody>
          <a:bodyPr vert="horz" lIns="91440" tIns="45720" rIns="91440" bIns="45720" rtlCol="0" anchor="t">
            <a:normAutofit/>
          </a:bodyPr>
          <a:lstStyle/>
          <a:p>
            <a:pPr marL="0" lvl="0" indent="0">
              <a:buNone/>
            </a:pPr>
            <a:endParaRPr lang="en-US" sz="2400" b="1" dirty="0"/>
          </a:p>
          <a:p>
            <a:pPr lvl="0"/>
            <a:r>
              <a:rPr lang="en-US" b="1" dirty="0"/>
              <a:t>S-Data	 	</a:t>
            </a:r>
            <a:r>
              <a:rPr lang="en-US" dirty="0"/>
              <a:t>Basis of information in story</a:t>
            </a:r>
          </a:p>
          <a:p>
            <a:pPr lvl="0"/>
            <a:r>
              <a:rPr lang="en-US" b="1" dirty="0"/>
              <a:t>S-Information 	</a:t>
            </a:r>
            <a:r>
              <a:rPr lang="en-US" dirty="0"/>
              <a:t>Data interpretation with 				context as story</a:t>
            </a:r>
          </a:p>
          <a:p>
            <a:pPr lvl="0"/>
            <a:r>
              <a:rPr lang="en-US" b="1" dirty="0"/>
              <a:t>S-Knowledge 	</a:t>
            </a:r>
            <a:r>
              <a:rPr lang="en-US" dirty="0"/>
              <a:t>Actionable information in 			story </a:t>
            </a:r>
          </a:p>
          <a:p>
            <a:pPr lvl="0"/>
            <a:r>
              <a:rPr lang="en-US" b="1" dirty="0"/>
              <a:t>S-Wisdom 		</a:t>
            </a:r>
            <a:r>
              <a:rPr lang="en-US" dirty="0"/>
              <a:t>Which story to tell when, 			how, to whom, and more</a:t>
            </a:r>
            <a:endParaRPr lang="en-US" sz="1100" dirty="0">
              <a:effectLst/>
            </a:endParaRPr>
          </a:p>
        </p:txBody>
      </p:sp>
      <p:pic>
        <p:nvPicPr>
          <p:cNvPr id="9" name="Picture 8" descr="Diagram&#10;&#10;Description automatically generated">
            <a:extLst>
              <a:ext uri="{FF2B5EF4-FFF2-40B4-BE49-F238E27FC236}">
                <a16:creationId xmlns:a16="http://schemas.microsoft.com/office/drawing/2014/main" id="{01774CB3-C18B-644F-83D6-DA5E10279EAA}"/>
              </a:ext>
            </a:extLst>
          </p:cNvPr>
          <p:cNvPicPr>
            <a:picLocks noChangeAspect="1"/>
          </p:cNvPicPr>
          <p:nvPr/>
        </p:nvPicPr>
        <p:blipFill rotWithShape="1">
          <a:blip r:embed="rId3"/>
          <a:srcRect l="12657" r="12543"/>
          <a:stretch/>
        </p:blipFill>
        <p:spPr>
          <a:xfrm>
            <a:off x="7675658" y="2093976"/>
            <a:ext cx="3941064" cy="4096512"/>
          </a:xfrm>
          <a:prstGeom prst="rect">
            <a:avLst/>
          </a:prstGeom>
        </p:spPr>
      </p:pic>
      <p:sp>
        <p:nvSpPr>
          <p:cNvPr id="5" name="TextBox 4">
            <a:extLst>
              <a:ext uri="{FF2B5EF4-FFF2-40B4-BE49-F238E27FC236}">
                <a16:creationId xmlns:a16="http://schemas.microsoft.com/office/drawing/2014/main" id="{49756FFD-4853-DE21-C089-CE2478F639C5}"/>
              </a:ext>
            </a:extLst>
          </p:cNvPr>
          <p:cNvSpPr txBox="1"/>
          <p:nvPr/>
        </p:nvSpPr>
        <p:spPr>
          <a:xfrm>
            <a:off x="572492" y="5821156"/>
            <a:ext cx="6093822" cy="738664"/>
          </a:xfrm>
          <a:prstGeom prst="rect">
            <a:avLst/>
          </a:prstGeom>
          <a:noFill/>
        </p:spPr>
        <p:txBody>
          <a:bodyPr wrap="square">
            <a:spAutoFit/>
          </a:bodyPr>
          <a:lstStyle/>
          <a:p>
            <a:r>
              <a:rPr lang="en-US" sz="1400" dirty="0">
                <a:effectLst/>
              </a:rPr>
              <a:t>McDowell, K. (2021). Storytelling wisdom: Story, information, and DIKW. </a:t>
            </a:r>
            <a:r>
              <a:rPr lang="en-US" sz="1400" i="1" dirty="0">
                <a:effectLst/>
              </a:rPr>
              <a:t>Journal of the Association for Information Science and Technology</a:t>
            </a:r>
            <a:r>
              <a:rPr lang="en-US" sz="1400" dirty="0">
                <a:effectLst/>
              </a:rPr>
              <a:t>, </a:t>
            </a:r>
            <a:r>
              <a:rPr lang="en-US" sz="1400" i="1" dirty="0">
                <a:effectLst/>
              </a:rPr>
              <a:t>72 </a:t>
            </a:r>
            <a:r>
              <a:rPr lang="en-US" sz="1400" dirty="0">
                <a:effectLst/>
              </a:rPr>
              <a:t>(10) (Special Issue: Paradigm Shift in the Field of Information), 1223–1233. </a:t>
            </a:r>
            <a:endParaRPr lang="en-US" dirty="0"/>
          </a:p>
        </p:txBody>
      </p:sp>
    </p:spTree>
    <p:extLst>
      <p:ext uri="{BB962C8B-B14F-4D97-AF65-F5344CB8AC3E}">
        <p14:creationId xmlns:p14="http://schemas.microsoft.com/office/powerpoint/2010/main" val="2362989912"/>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238DA-9DF3-C650-B6A6-17A1B439772A}"/>
              </a:ext>
            </a:extLst>
          </p:cNvPr>
          <p:cNvSpPr>
            <a:spLocks noGrp="1"/>
          </p:cNvSpPr>
          <p:nvPr>
            <p:ph type="title"/>
          </p:nvPr>
        </p:nvSpPr>
        <p:spPr/>
        <p:txBody>
          <a:bodyPr/>
          <a:lstStyle/>
          <a:p>
            <a:r>
              <a:rPr lang="en-US" dirty="0">
                <a:solidFill>
                  <a:srgbClr val="46C0CE"/>
                </a:solidFill>
                <a:latin typeface="Arial Rounded MT Bold" panose="020F0704030504030204" pitchFamily="34" charset="77"/>
              </a:rPr>
              <a:t>Story needs character(s) and plot</a:t>
            </a:r>
          </a:p>
        </p:txBody>
      </p:sp>
      <p:sp>
        <p:nvSpPr>
          <p:cNvPr id="3" name="Content Placeholder 2">
            <a:extLst>
              <a:ext uri="{FF2B5EF4-FFF2-40B4-BE49-F238E27FC236}">
                <a16:creationId xmlns:a16="http://schemas.microsoft.com/office/drawing/2014/main" id="{EA978E18-8A8D-35EF-A7C9-04D3050DDE8F}"/>
              </a:ext>
            </a:extLst>
          </p:cNvPr>
          <p:cNvSpPr>
            <a:spLocks noGrp="1"/>
          </p:cNvSpPr>
          <p:nvPr>
            <p:ph idx="1"/>
          </p:nvPr>
        </p:nvSpPr>
        <p:spPr/>
        <p:txBody>
          <a:bodyPr/>
          <a:lstStyle/>
          <a:p>
            <a:r>
              <a:rPr lang="en-US" sz="3600" dirty="0"/>
              <a:t>Main character is what the audience will follow</a:t>
            </a:r>
          </a:p>
          <a:p>
            <a:r>
              <a:rPr lang="en-US" sz="3600" dirty="0"/>
              <a:t>Plot is the sequence of events or discoveries</a:t>
            </a:r>
          </a:p>
          <a:p>
            <a:pPr lvl="1"/>
            <a:r>
              <a:rPr lang="en-US" sz="3200" dirty="0"/>
              <a:t>Act I: Initial situation</a:t>
            </a:r>
          </a:p>
          <a:p>
            <a:pPr lvl="1"/>
            <a:r>
              <a:rPr lang="en-US" sz="3200" dirty="0"/>
              <a:t>Act II: Problem</a:t>
            </a:r>
          </a:p>
          <a:p>
            <a:pPr lvl="1"/>
            <a:r>
              <a:rPr lang="en-US" sz="3200" dirty="0"/>
              <a:t>Act III: Steps taken and solution (or not)</a:t>
            </a:r>
          </a:p>
          <a:p>
            <a:pPr marL="0" indent="0">
              <a:buNone/>
            </a:pPr>
            <a:endParaRPr lang="en-US" sz="1800" dirty="0"/>
          </a:p>
          <a:p>
            <a:pPr marL="0" indent="0">
              <a:buNone/>
            </a:pPr>
            <a:endParaRPr lang="en-US" sz="1800" dirty="0"/>
          </a:p>
          <a:p>
            <a:pPr marL="0" indent="0">
              <a:buNone/>
            </a:pPr>
            <a:r>
              <a:rPr lang="en-US" sz="1800" dirty="0"/>
              <a:t>Lo </a:t>
            </a:r>
            <a:r>
              <a:rPr lang="en-US" sz="1800" dirty="0" err="1"/>
              <a:t>Duca</a:t>
            </a:r>
            <a:r>
              <a:rPr lang="en-US" sz="1800" dirty="0"/>
              <a:t>, Angelica and Kate McDowell. “</a:t>
            </a:r>
            <a:r>
              <a:rPr lang="en-US" sz="1800" i="0" u="none" strike="noStrike" dirty="0">
                <a:solidFill>
                  <a:srgbClr val="000000"/>
                </a:solidFill>
                <a:effectLst/>
                <a:latin typeface="Calibri" panose="020F0502020204030204" pitchFamily="34" charset="0"/>
              </a:rPr>
              <a:t>Using the S-DIKW Framework to Transform Data Visualization into Data Storytelling” (under review)</a:t>
            </a:r>
            <a:endParaRPr lang="en-US" sz="1800" dirty="0"/>
          </a:p>
        </p:txBody>
      </p:sp>
    </p:spTree>
    <p:extLst>
      <p:ext uri="{BB962C8B-B14F-4D97-AF65-F5344CB8AC3E}">
        <p14:creationId xmlns:p14="http://schemas.microsoft.com/office/powerpoint/2010/main" val="541617881"/>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ircular jigsaw puzzle">
            <a:extLst>
              <a:ext uri="{FF2B5EF4-FFF2-40B4-BE49-F238E27FC236}">
                <a16:creationId xmlns:a16="http://schemas.microsoft.com/office/drawing/2014/main" id="{B663465A-A1B9-EEE1-0832-95093237E5D1}"/>
              </a:ext>
            </a:extLst>
          </p:cNvPr>
          <p:cNvPicPr>
            <a:picLocks noChangeAspect="1"/>
          </p:cNvPicPr>
          <p:nvPr/>
        </p:nvPicPr>
        <p:blipFill rotWithShape="1">
          <a:blip r:embed="rId3"/>
          <a:srcRect t="979" b="14751"/>
          <a:stretch/>
        </p:blipFill>
        <p:spPr>
          <a:xfrm>
            <a:off x="-3047" y="10"/>
            <a:ext cx="12191999" cy="6857990"/>
          </a:xfrm>
          <a:prstGeom prst="rect">
            <a:avLst/>
          </a:prstGeom>
        </p:spPr>
      </p:pic>
      <p:sp>
        <p:nvSpPr>
          <p:cNvPr id="2" name="Title 1">
            <a:extLst>
              <a:ext uri="{FF2B5EF4-FFF2-40B4-BE49-F238E27FC236}">
                <a16:creationId xmlns:a16="http://schemas.microsoft.com/office/drawing/2014/main" id="{BFE043A8-F9A6-8944-B6AB-4379C54C9896}"/>
              </a:ext>
            </a:extLst>
          </p:cNvPr>
          <p:cNvSpPr>
            <a:spLocks noGrp="1"/>
          </p:cNvSpPr>
          <p:nvPr>
            <p:ph type="title"/>
          </p:nvPr>
        </p:nvSpPr>
        <p:spPr>
          <a:xfrm>
            <a:off x="1063752" y="1257649"/>
            <a:ext cx="10058400" cy="2961425"/>
          </a:xfrm>
          <a:effectLst>
            <a:outerShdw blurRad="50800" dist="38100" dir="2700000" algn="tl" rotWithShape="0">
              <a:prstClr val="black">
                <a:alpha val="40000"/>
              </a:prstClr>
            </a:outerShdw>
          </a:effectLst>
        </p:spPr>
        <p:txBody>
          <a:bodyPr vert="horz" lIns="91440" tIns="45720" rIns="91440" bIns="45720" rtlCol="0" anchor="b">
            <a:normAutofit/>
          </a:bodyPr>
          <a:lstStyle/>
          <a:p>
            <a:r>
              <a:rPr lang="en-US" sz="7200" b="1" dirty="0">
                <a:solidFill>
                  <a:srgbClr val="FFFFFF"/>
                </a:solidFill>
                <a:latin typeface="Arial Rounded MT Bold" panose="020F0704030504030204" pitchFamily="34" charset="77"/>
              </a:rPr>
              <a:t>II: Story seeking data</a:t>
            </a:r>
          </a:p>
        </p:txBody>
      </p:sp>
    </p:spTree>
    <p:extLst>
      <p:ext uri="{BB962C8B-B14F-4D97-AF65-F5344CB8AC3E}">
        <p14:creationId xmlns:p14="http://schemas.microsoft.com/office/powerpoint/2010/main" val="392365742"/>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A0A96-24CB-A021-21F9-94909C35047D}"/>
              </a:ext>
            </a:extLst>
          </p:cNvPr>
          <p:cNvSpPr>
            <a:spLocks noGrp="1"/>
          </p:cNvSpPr>
          <p:nvPr>
            <p:ph type="title"/>
          </p:nvPr>
        </p:nvSpPr>
        <p:spPr/>
        <p:txBody>
          <a:bodyPr/>
          <a:lstStyle/>
          <a:p>
            <a:r>
              <a:rPr lang="en-US" dirty="0">
                <a:solidFill>
                  <a:srgbClr val="00B0F0"/>
                </a:solidFill>
                <a:latin typeface="Arial Rounded MT Bold" panose="020F0704030504030204" pitchFamily="34" charset="77"/>
              </a:rPr>
              <a:t>Case Study: Story Without Data</a:t>
            </a:r>
          </a:p>
        </p:txBody>
      </p:sp>
      <p:sp>
        <p:nvSpPr>
          <p:cNvPr id="3" name="Content Placeholder 2">
            <a:extLst>
              <a:ext uri="{FF2B5EF4-FFF2-40B4-BE49-F238E27FC236}">
                <a16:creationId xmlns:a16="http://schemas.microsoft.com/office/drawing/2014/main" id="{BCADF151-B3F9-D2D0-FAE2-7B35EF90A7AF}"/>
              </a:ext>
            </a:extLst>
          </p:cNvPr>
          <p:cNvSpPr>
            <a:spLocks noGrp="1"/>
          </p:cNvSpPr>
          <p:nvPr>
            <p:ph idx="1"/>
          </p:nvPr>
        </p:nvSpPr>
        <p:spPr/>
        <p:txBody>
          <a:bodyPr/>
          <a:lstStyle/>
          <a:p>
            <a:r>
              <a:rPr lang="en-US" dirty="0"/>
              <a:t>Automatic invoicing of school teachers classroom use borrowing for lost/damaged books</a:t>
            </a:r>
          </a:p>
          <a:p>
            <a:r>
              <a:rPr lang="en-US" dirty="0"/>
              <a:t>What data are relevant?</a:t>
            </a:r>
          </a:p>
          <a:p>
            <a:pPr lvl="1"/>
            <a:r>
              <a:rPr lang="en-US" dirty="0"/>
              <a:t>____________________</a:t>
            </a:r>
          </a:p>
        </p:txBody>
      </p:sp>
    </p:spTree>
    <p:extLst>
      <p:ext uri="{BB962C8B-B14F-4D97-AF65-F5344CB8AC3E}">
        <p14:creationId xmlns:p14="http://schemas.microsoft.com/office/powerpoint/2010/main" val="1067311356"/>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A0A96-24CB-A021-21F9-94909C35047D}"/>
              </a:ext>
            </a:extLst>
          </p:cNvPr>
          <p:cNvSpPr>
            <a:spLocks noGrp="1"/>
          </p:cNvSpPr>
          <p:nvPr>
            <p:ph type="title"/>
          </p:nvPr>
        </p:nvSpPr>
        <p:spPr/>
        <p:txBody>
          <a:bodyPr/>
          <a:lstStyle/>
          <a:p>
            <a:r>
              <a:rPr lang="en-US" dirty="0">
                <a:solidFill>
                  <a:srgbClr val="00B0F0"/>
                </a:solidFill>
                <a:latin typeface="Arial Rounded MT Bold" panose="020F0704030504030204" pitchFamily="34" charset="77"/>
              </a:rPr>
              <a:t>Case Study: Story Without Data</a:t>
            </a:r>
          </a:p>
        </p:txBody>
      </p:sp>
      <p:sp>
        <p:nvSpPr>
          <p:cNvPr id="3" name="Content Placeholder 2">
            <a:extLst>
              <a:ext uri="{FF2B5EF4-FFF2-40B4-BE49-F238E27FC236}">
                <a16:creationId xmlns:a16="http://schemas.microsoft.com/office/drawing/2014/main" id="{BCADF151-B3F9-D2D0-FAE2-7B35EF90A7AF}"/>
              </a:ext>
            </a:extLst>
          </p:cNvPr>
          <p:cNvSpPr>
            <a:spLocks noGrp="1"/>
          </p:cNvSpPr>
          <p:nvPr>
            <p:ph idx="1"/>
          </p:nvPr>
        </p:nvSpPr>
        <p:spPr/>
        <p:txBody>
          <a:bodyPr>
            <a:normAutofit fontScale="92500" lnSpcReduction="10000"/>
          </a:bodyPr>
          <a:lstStyle/>
          <a:p>
            <a:r>
              <a:rPr lang="en-US" sz="2100" dirty="0"/>
              <a:t>School teachers borrowing books for classroom use</a:t>
            </a:r>
          </a:p>
          <a:p>
            <a:pPr lvl="1"/>
            <a:r>
              <a:rPr lang="en-US" sz="1700" b="0" i="0" u="none" strike="noStrike" dirty="0">
                <a:solidFill>
                  <a:srgbClr val="000000"/>
                </a:solidFill>
                <a:effectLst/>
              </a:rPr>
              <a:t>Teachers often borrow hundreds of books at once, and we did 20000 loans to institutions/schools last year.</a:t>
            </a:r>
          </a:p>
          <a:p>
            <a:pPr lvl="1"/>
            <a:r>
              <a:rPr lang="en-US" sz="1700" b="0" i="0" u="none" strike="noStrike" dirty="0">
                <a:solidFill>
                  <a:srgbClr val="000000"/>
                </a:solidFill>
                <a:effectLst/>
              </a:rPr>
              <a:t>Schools are facing hard cuts. Schools have school libraries, which probably are underfinanced. </a:t>
            </a:r>
          </a:p>
          <a:p>
            <a:pPr lvl="1"/>
            <a:r>
              <a:rPr lang="en-US" sz="1700" b="0" i="0" u="none" strike="noStrike" dirty="0">
                <a:solidFill>
                  <a:srgbClr val="000000"/>
                </a:solidFill>
                <a:effectLst/>
              </a:rPr>
              <a:t>Book replacement costs real money. </a:t>
            </a:r>
            <a:endParaRPr lang="en-US" sz="1700" dirty="0"/>
          </a:p>
          <a:p>
            <a:pPr lvl="1"/>
            <a:r>
              <a:rPr lang="en-US" sz="1700" b="0" i="0" u="none" strike="noStrike" dirty="0">
                <a:solidFill>
                  <a:srgbClr val="000000"/>
                </a:solidFill>
                <a:effectLst/>
              </a:rPr>
              <a:t>Should the library should automatically invoice schools/</a:t>
            </a:r>
            <a:r>
              <a:rPr lang="en-US" sz="1700" b="0" i="0" u="none" strike="noStrike" dirty="0" err="1">
                <a:solidFill>
                  <a:srgbClr val="000000"/>
                </a:solidFill>
                <a:effectLst/>
              </a:rPr>
              <a:t>barnhagekindergartens</a:t>
            </a:r>
            <a:r>
              <a:rPr lang="en-US" sz="1700" dirty="0">
                <a:solidFill>
                  <a:srgbClr val="000000"/>
                </a:solidFill>
              </a:rPr>
              <a:t> for</a:t>
            </a:r>
            <a:r>
              <a:rPr lang="en-US" sz="1700" b="0" i="0" u="none" strike="noStrike" dirty="0">
                <a:solidFill>
                  <a:srgbClr val="000000"/>
                </a:solidFill>
                <a:effectLst/>
              </a:rPr>
              <a:t> lost/damaged books?</a:t>
            </a:r>
          </a:p>
          <a:p>
            <a:r>
              <a:rPr lang="en-US" sz="2100" b="0" i="0" u="none" strike="noStrike" dirty="0">
                <a:solidFill>
                  <a:srgbClr val="000000"/>
                </a:solidFill>
                <a:effectLst/>
              </a:rPr>
              <a:t>Previously done on a manual basis (time consuming)</a:t>
            </a:r>
          </a:p>
          <a:p>
            <a:pPr lvl="1"/>
            <a:r>
              <a:rPr lang="en-US" sz="1700" dirty="0">
                <a:solidFill>
                  <a:srgbClr val="000000"/>
                </a:solidFill>
              </a:rPr>
              <a:t>P</a:t>
            </a:r>
            <a:r>
              <a:rPr lang="en-US" sz="1700" b="0" i="0" u="none" strike="noStrike" dirty="0">
                <a:solidFill>
                  <a:srgbClr val="000000"/>
                </a:solidFill>
                <a:effectLst/>
              </a:rPr>
              <a:t>robably (no exact data) lost a lot of money, invoiced very few</a:t>
            </a:r>
          </a:p>
          <a:p>
            <a:r>
              <a:rPr lang="en-US" sz="2100" b="0" i="0" u="none" strike="noStrike" dirty="0">
                <a:solidFill>
                  <a:srgbClr val="000000"/>
                </a:solidFill>
                <a:effectLst/>
              </a:rPr>
              <a:t>Last year, introduced automatic invoicing to save time and money, and to treat everyone equally</a:t>
            </a:r>
          </a:p>
          <a:p>
            <a:pPr lvl="1"/>
            <a:r>
              <a:rPr lang="en-US" sz="1700" b="0" i="0" u="none" strike="noStrike" dirty="0">
                <a:solidFill>
                  <a:srgbClr val="000000"/>
                </a:solidFill>
                <a:effectLst/>
              </a:rPr>
              <a:t>This </a:t>
            </a:r>
            <a:r>
              <a:rPr lang="en-US" sz="1700" dirty="0">
                <a:solidFill>
                  <a:srgbClr val="000000"/>
                </a:solidFill>
              </a:rPr>
              <a:t>may be</a:t>
            </a:r>
            <a:r>
              <a:rPr lang="en-US" sz="1700" b="0" i="0" u="none" strike="noStrike" dirty="0">
                <a:solidFill>
                  <a:srgbClr val="000000"/>
                </a:solidFill>
                <a:effectLst/>
              </a:rPr>
              <a:t> damaging the relationship between the library and the schools</a:t>
            </a:r>
          </a:p>
          <a:p>
            <a:pPr lvl="1"/>
            <a:r>
              <a:rPr lang="en-US" sz="1700" dirty="0">
                <a:solidFill>
                  <a:srgbClr val="000000"/>
                </a:solidFill>
              </a:rPr>
              <a:t>Concern that </a:t>
            </a:r>
            <a:r>
              <a:rPr lang="en-US" sz="1700" b="0" i="0" u="none" strike="noStrike" dirty="0">
                <a:solidFill>
                  <a:srgbClr val="000000"/>
                </a:solidFill>
                <a:effectLst/>
              </a:rPr>
              <a:t>loans will go down because teachers are afraid of the cost if they lose or damage books. </a:t>
            </a:r>
          </a:p>
          <a:p>
            <a:pPr marL="0" indent="0">
              <a:buNone/>
            </a:pPr>
            <a:r>
              <a:rPr lang="en-US" sz="1800" dirty="0">
                <a:solidFill>
                  <a:srgbClr val="000000"/>
                </a:solidFill>
                <a:latin typeface="Aptos" panose="020B0004020202020204" pitchFamily="34" charset="0"/>
              </a:rPr>
              <a:t>“</a:t>
            </a:r>
            <a:r>
              <a:rPr lang="en-US" sz="1800" b="0" i="0" u="none" strike="noStrike" dirty="0">
                <a:solidFill>
                  <a:srgbClr val="000000"/>
                </a:solidFill>
                <a:effectLst/>
                <a:latin typeface="Aptos" panose="020B0004020202020204" pitchFamily="34" charset="0"/>
              </a:rPr>
              <a:t>This decision concerns budgeting, goals, feelings, digitalization of processes,  a new and old practice, and our  main mission, as stimulation reading for children is the most important thing we do!” </a:t>
            </a:r>
            <a:endParaRPr lang="en-US" dirty="0"/>
          </a:p>
          <a:p>
            <a:r>
              <a:rPr lang="en-US" dirty="0"/>
              <a:t>What data are relevant?</a:t>
            </a:r>
          </a:p>
          <a:p>
            <a:pPr lvl="1"/>
            <a:r>
              <a:rPr lang="en-US" dirty="0"/>
              <a:t>____________________</a:t>
            </a:r>
          </a:p>
        </p:txBody>
      </p:sp>
    </p:spTree>
    <p:extLst>
      <p:ext uri="{BB962C8B-B14F-4D97-AF65-F5344CB8AC3E}">
        <p14:creationId xmlns:p14="http://schemas.microsoft.com/office/powerpoint/2010/main" val="2058214292"/>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7F97D-3C7A-2DA1-E2F8-84E39C3164F4}"/>
              </a:ext>
            </a:extLst>
          </p:cNvPr>
          <p:cNvSpPr>
            <a:spLocks noGrp="1"/>
          </p:cNvSpPr>
          <p:nvPr>
            <p:ph type="title"/>
          </p:nvPr>
        </p:nvSpPr>
        <p:spPr/>
        <p:txBody>
          <a:bodyPr/>
          <a:lstStyle/>
          <a:p>
            <a:r>
              <a:rPr lang="en-US" dirty="0">
                <a:solidFill>
                  <a:srgbClr val="00B0F0"/>
                </a:solidFill>
                <a:latin typeface="Arial Rounded MT Bold" panose="020F0704030504030204" pitchFamily="34" charset="77"/>
              </a:rPr>
              <a:t>S-Data: Main Character</a:t>
            </a:r>
          </a:p>
        </p:txBody>
      </p:sp>
      <p:sp>
        <p:nvSpPr>
          <p:cNvPr id="3" name="Content Placeholder 2">
            <a:extLst>
              <a:ext uri="{FF2B5EF4-FFF2-40B4-BE49-F238E27FC236}">
                <a16:creationId xmlns:a16="http://schemas.microsoft.com/office/drawing/2014/main" id="{4AF0B409-462F-69E8-58D2-9000048D7C75}"/>
              </a:ext>
            </a:extLst>
          </p:cNvPr>
          <p:cNvSpPr>
            <a:spLocks noGrp="1"/>
          </p:cNvSpPr>
          <p:nvPr>
            <p:ph idx="1"/>
          </p:nvPr>
        </p:nvSpPr>
        <p:spPr/>
        <p:txBody>
          <a:bodyPr/>
          <a:lstStyle/>
          <a:p>
            <a:pPr marL="0" indent="0">
              <a:buNone/>
            </a:pPr>
            <a:endParaRPr lang="en-US" sz="1800" b="0" i="0" u="none" strike="noStrike" dirty="0">
              <a:solidFill>
                <a:srgbClr val="000000"/>
              </a:solidFill>
              <a:effectLst/>
              <a:latin typeface="Calibri" panose="020F0502020204030204" pitchFamily="34" charset="0"/>
            </a:endParaRPr>
          </a:p>
          <a:p>
            <a:r>
              <a:rPr lang="en-US" sz="2400" dirty="0">
                <a:solidFill>
                  <a:srgbClr val="000000"/>
                </a:solidFill>
                <a:latin typeface="Calibri" panose="020F0502020204030204" pitchFamily="34" charset="0"/>
              </a:rPr>
              <a:t>V</a:t>
            </a:r>
            <a:r>
              <a:rPr lang="en-US" sz="2400" b="0" i="0" u="none" strike="noStrike" dirty="0">
                <a:solidFill>
                  <a:srgbClr val="000000"/>
                </a:solidFill>
                <a:effectLst/>
                <a:latin typeface="Calibri" panose="020F0502020204030204" pitchFamily="34" charset="0"/>
              </a:rPr>
              <a:t>isual representation of facts relevant to something people care about, which becomes the main character</a:t>
            </a:r>
          </a:p>
          <a:p>
            <a:r>
              <a:rPr lang="en-US" sz="2400" dirty="0">
                <a:solidFill>
                  <a:srgbClr val="000000"/>
                </a:solidFill>
                <a:latin typeface="Calibri" panose="020F0502020204030204" pitchFamily="34" charset="0"/>
              </a:rPr>
              <a:t>Visually identify a problem (Act II)</a:t>
            </a:r>
          </a:p>
          <a:p>
            <a:pPr marL="0" indent="0">
              <a:buNone/>
            </a:pPr>
            <a:endParaRPr lang="en-US" sz="2400" dirty="0">
              <a:solidFill>
                <a:srgbClr val="000000"/>
              </a:solidFill>
              <a:latin typeface="Calibri" panose="020F0502020204030204" pitchFamily="34" charset="0"/>
            </a:endParaRPr>
          </a:p>
          <a:p>
            <a:pPr marL="0" indent="0">
              <a:buNone/>
            </a:pPr>
            <a:endParaRPr lang="en-US" sz="2400" dirty="0">
              <a:solidFill>
                <a:srgbClr val="000000"/>
              </a:solidFill>
              <a:latin typeface="Calibri" panose="020F0502020204030204" pitchFamily="34" charset="0"/>
            </a:endParaRPr>
          </a:p>
          <a:p>
            <a:pPr marL="0" indent="0">
              <a:buNone/>
            </a:pPr>
            <a:r>
              <a:rPr lang="en-US" sz="2400" dirty="0">
                <a:solidFill>
                  <a:srgbClr val="000000"/>
                </a:solidFill>
                <a:latin typeface="Calibri" panose="020F0502020204030204" pitchFamily="34" charset="0"/>
              </a:rPr>
              <a:t>What values do we bring to the process of interpreting the data to identify a main character?</a:t>
            </a:r>
            <a:endParaRPr lang="en-US" sz="3600" dirty="0"/>
          </a:p>
        </p:txBody>
      </p:sp>
    </p:spTree>
    <p:extLst>
      <p:ext uri="{BB962C8B-B14F-4D97-AF65-F5344CB8AC3E}">
        <p14:creationId xmlns:p14="http://schemas.microsoft.com/office/powerpoint/2010/main" val="3528109726"/>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BA1B3-7F9C-437F-92BF-F0610DB3526E}"/>
              </a:ext>
            </a:extLst>
          </p:cNvPr>
          <p:cNvSpPr>
            <a:spLocks noGrp="1"/>
          </p:cNvSpPr>
          <p:nvPr>
            <p:ph type="title"/>
          </p:nvPr>
        </p:nvSpPr>
        <p:spPr/>
        <p:txBody>
          <a:bodyPr/>
          <a:lstStyle/>
          <a:p>
            <a:r>
              <a:rPr lang="en-US" dirty="0">
                <a:solidFill>
                  <a:srgbClr val="00B0F0"/>
                </a:solidFill>
                <a:latin typeface="Arial Rounded MT Bold" panose="020F0704030504030204" pitchFamily="34" charset="77"/>
              </a:rPr>
              <a:t>S-Information: Situation</a:t>
            </a:r>
          </a:p>
        </p:txBody>
      </p:sp>
      <p:sp>
        <p:nvSpPr>
          <p:cNvPr id="3" name="Content Placeholder 2">
            <a:extLst>
              <a:ext uri="{FF2B5EF4-FFF2-40B4-BE49-F238E27FC236}">
                <a16:creationId xmlns:a16="http://schemas.microsoft.com/office/drawing/2014/main" id="{B05DEAD1-0275-C7DC-09E1-6F669158DE60}"/>
              </a:ext>
            </a:extLst>
          </p:cNvPr>
          <p:cNvSpPr>
            <a:spLocks noGrp="1"/>
          </p:cNvSpPr>
          <p:nvPr>
            <p:ph idx="1"/>
          </p:nvPr>
        </p:nvSpPr>
        <p:spPr/>
        <p:txBody>
          <a:bodyPr>
            <a:normAutofit fontScale="77500" lnSpcReduction="20000"/>
          </a:bodyPr>
          <a:lstStyle/>
          <a:p>
            <a:pPr marL="0" indent="0" algn="just" rtl="0" fontAlgn="base">
              <a:spcBef>
                <a:spcPts val="0"/>
              </a:spcBef>
              <a:spcAft>
                <a:spcPts val="0"/>
              </a:spcAft>
              <a:buNone/>
            </a:pPr>
            <a:r>
              <a:rPr lang="en-US" sz="3100" b="0" i="0" u="none" strike="noStrike" dirty="0">
                <a:solidFill>
                  <a:srgbClr val="000000"/>
                </a:solidFill>
                <a:effectLst/>
                <a:latin typeface="Calibri" panose="020F0502020204030204" pitchFamily="34" charset="0"/>
              </a:rPr>
              <a:t>information, describing the initial situation before the problem occurs (Act I)</a:t>
            </a:r>
            <a:endParaRPr lang="en-US" sz="3100" b="0" u="none" strike="noStrike" dirty="0">
              <a:solidFill>
                <a:srgbClr val="000000"/>
              </a:solidFill>
              <a:effectLst/>
              <a:latin typeface="Calibri" panose="020F0502020204030204" pitchFamily="34" charset="0"/>
            </a:endParaRPr>
          </a:p>
          <a:p>
            <a:pPr marL="0" indent="0" algn="just" rtl="0" fontAlgn="base">
              <a:spcBef>
                <a:spcPts val="0"/>
              </a:spcBef>
              <a:spcAft>
                <a:spcPts val="0"/>
              </a:spcAft>
              <a:buNone/>
            </a:pPr>
            <a:endParaRPr lang="en-US" sz="3100" dirty="0">
              <a:solidFill>
                <a:srgbClr val="000000"/>
              </a:solidFill>
              <a:latin typeface="Calibri" panose="020F0502020204030204" pitchFamily="34" charset="0"/>
            </a:endParaRPr>
          </a:p>
          <a:p>
            <a:pPr marL="0" indent="0" algn="just" rtl="0" fontAlgn="base">
              <a:spcBef>
                <a:spcPts val="0"/>
              </a:spcBef>
              <a:spcAft>
                <a:spcPts val="0"/>
              </a:spcAft>
              <a:buNone/>
            </a:pPr>
            <a:r>
              <a:rPr lang="en-US" sz="3100" b="0" u="none" strike="noStrike" dirty="0">
                <a:solidFill>
                  <a:srgbClr val="000000"/>
                </a:solidFill>
                <a:effectLst/>
                <a:latin typeface="Calibri" panose="020F0502020204030204" pitchFamily="34" charset="0"/>
              </a:rPr>
              <a:t>Adding context, for example</a:t>
            </a:r>
          </a:p>
          <a:p>
            <a:pPr marL="0" indent="0" algn="just" rtl="0" fontAlgn="base">
              <a:spcBef>
                <a:spcPts val="0"/>
              </a:spcBef>
              <a:spcAft>
                <a:spcPts val="0"/>
              </a:spcAft>
              <a:buNone/>
            </a:pPr>
            <a:endParaRPr lang="en-US" sz="2600" b="0" u="none" strike="noStrike" dirty="0">
              <a:solidFill>
                <a:srgbClr val="000000"/>
              </a:solidFill>
              <a:effectLst/>
              <a:latin typeface="Calibri" panose="020F0502020204030204" pitchFamily="34" charset="0"/>
            </a:endParaRPr>
          </a:p>
          <a:p>
            <a:pPr algn="just" rtl="0" fontAlgn="base">
              <a:spcBef>
                <a:spcPts val="0"/>
              </a:spcBef>
              <a:spcAft>
                <a:spcPts val="0"/>
              </a:spcAft>
              <a:buFont typeface="Arial" panose="020B0604020202020204" pitchFamily="34" charset="0"/>
              <a:buChar char="•"/>
            </a:pPr>
            <a:r>
              <a:rPr lang="en-US" sz="2600" b="1" u="none" strike="noStrike" dirty="0">
                <a:solidFill>
                  <a:srgbClr val="000000"/>
                </a:solidFill>
                <a:effectLst/>
                <a:latin typeface="Calibri" panose="020F0502020204030204" pitchFamily="34" charset="0"/>
              </a:rPr>
              <a:t>Commentary: </a:t>
            </a:r>
            <a:r>
              <a:rPr lang="en-US" sz="2600" b="0" u="none" strike="noStrike" dirty="0">
                <a:solidFill>
                  <a:srgbClr val="000000"/>
                </a:solidFill>
                <a:effectLst/>
                <a:latin typeface="Calibri" panose="020F0502020204030204" pitchFamily="34" charset="0"/>
              </a:rPr>
              <a:t>a textual description of the data, or the context around data, such as events, past 	situations or conditions</a:t>
            </a:r>
          </a:p>
          <a:p>
            <a:pPr algn="just" rtl="0" fontAlgn="base">
              <a:spcBef>
                <a:spcPts val="0"/>
              </a:spcBef>
              <a:spcAft>
                <a:spcPts val="0"/>
              </a:spcAft>
              <a:buFont typeface="Arial" panose="020B0604020202020204" pitchFamily="34" charset="0"/>
              <a:buChar char="•"/>
            </a:pPr>
            <a:r>
              <a:rPr lang="en-US" sz="2600" b="1" u="none" strike="noStrike" dirty="0">
                <a:solidFill>
                  <a:srgbClr val="000000"/>
                </a:solidFill>
                <a:effectLst/>
                <a:latin typeface="Calibri" panose="020F0502020204030204" pitchFamily="34" charset="0"/>
              </a:rPr>
              <a:t>Annotation: </a:t>
            </a:r>
            <a:r>
              <a:rPr lang="en-US" sz="2600" b="0" u="none" strike="noStrike" dirty="0">
                <a:solidFill>
                  <a:srgbClr val="000000"/>
                </a:solidFill>
                <a:effectLst/>
                <a:latin typeface="Calibri" panose="020F0502020204030204" pitchFamily="34" charset="0"/>
              </a:rPr>
              <a:t>a short text focused on a specific data point or set of data points</a:t>
            </a:r>
          </a:p>
          <a:p>
            <a:pPr algn="just" rtl="0" fontAlgn="base">
              <a:spcBef>
                <a:spcPts val="0"/>
              </a:spcBef>
              <a:spcAft>
                <a:spcPts val="0"/>
              </a:spcAft>
              <a:buFont typeface="Arial" panose="020B0604020202020204" pitchFamily="34" charset="0"/>
              <a:buChar char="•"/>
            </a:pPr>
            <a:r>
              <a:rPr lang="en-US" sz="2600" b="1" u="none" strike="noStrike" dirty="0">
                <a:solidFill>
                  <a:srgbClr val="000000"/>
                </a:solidFill>
                <a:effectLst/>
                <a:latin typeface="Calibri" panose="020F0502020204030204" pitchFamily="34" charset="0"/>
              </a:rPr>
              <a:t>Symbol: </a:t>
            </a:r>
            <a:r>
              <a:rPr lang="en-US" sz="2600" b="0" u="none" strike="noStrike" dirty="0">
                <a:solidFill>
                  <a:srgbClr val="000000"/>
                </a:solidFill>
                <a:effectLst/>
                <a:latin typeface="Calibri" panose="020F0502020204030204" pitchFamily="34" charset="0"/>
              </a:rPr>
              <a:t>a visual element, such as a circle, an arrow or a line, that helps the audience focus the 	attention</a:t>
            </a:r>
          </a:p>
          <a:p>
            <a:pPr algn="just" rtl="0" fontAlgn="base">
              <a:spcBef>
                <a:spcPts val="0"/>
              </a:spcBef>
              <a:spcAft>
                <a:spcPts val="0"/>
              </a:spcAft>
              <a:buFont typeface="Arial" panose="020B0604020202020204" pitchFamily="34" charset="0"/>
              <a:buChar char="•"/>
            </a:pPr>
            <a:r>
              <a:rPr lang="en-US" sz="2600" b="1" u="none" strike="noStrike" dirty="0">
                <a:solidFill>
                  <a:srgbClr val="000000"/>
                </a:solidFill>
                <a:effectLst/>
                <a:latin typeface="Calibri" panose="020F0502020204030204" pitchFamily="34" charset="0"/>
              </a:rPr>
              <a:t>Image: </a:t>
            </a:r>
            <a:r>
              <a:rPr lang="en-US" sz="2600" b="0" u="none" strike="noStrike" dirty="0">
                <a:solidFill>
                  <a:srgbClr val="000000"/>
                </a:solidFill>
                <a:effectLst/>
                <a:latin typeface="Calibri" panose="020F0502020204030204" pitchFamily="34" charset="0"/>
              </a:rPr>
              <a:t>a picture, an illustration, or a photo that helps the audience give a face to the people 	behind the data.</a:t>
            </a:r>
          </a:p>
          <a:p>
            <a:pPr marL="0" indent="0" algn="just" rtl="0" fontAlgn="base">
              <a:spcBef>
                <a:spcPts val="0"/>
              </a:spcBef>
              <a:spcAft>
                <a:spcPts val="0"/>
              </a:spcAft>
              <a:buNone/>
            </a:pPr>
            <a:endParaRPr lang="en-US" sz="3100" b="0" u="none" strike="noStrike" dirty="0">
              <a:solidFill>
                <a:srgbClr val="000000"/>
              </a:solidFill>
              <a:effectLst/>
              <a:latin typeface="Calibri" panose="020F0502020204030204" pitchFamily="34" charset="0"/>
            </a:endParaRPr>
          </a:p>
          <a:p>
            <a:pPr marL="0" indent="0" algn="just" rtl="0" fontAlgn="base">
              <a:spcBef>
                <a:spcPts val="0"/>
              </a:spcBef>
              <a:spcAft>
                <a:spcPts val="0"/>
              </a:spcAft>
              <a:buNone/>
            </a:pPr>
            <a:r>
              <a:rPr lang="en-US" sz="3100" b="0" u="none" strike="noStrike" dirty="0">
                <a:solidFill>
                  <a:srgbClr val="000000"/>
                </a:solidFill>
                <a:effectLst/>
                <a:latin typeface="Calibri" panose="020F0502020204030204" pitchFamily="34" charset="0"/>
              </a:rPr>
              <a:t>Context helps to specify the character and anchor the opening of the plot by evoking curiosity to investigate.</a:t>
            </a:r>
          </a:p>
          <a:p>
            <a:pPr marL="0" indent="0" algn="just" rtl="0" fontAlgn="base">
              <a:spcBef>
                <a:spcPts val="0"/>
              </a:spcBef>
              <a:spcAft>
                <a:spcPts val="0"/>
              </a:spcAft>
              <a:buNone/>
            </a:pPr>
            <a:endParaRPr lang="en-US" sz="4100" b="0" dirty="0">
              <a:effectLst/>
            </a:endParaRPr>
          </a:p>
          <a:p>
            <a:pPr marL="0" indent="0">
              <a:buNone/>
            </a:pPr>
            <a:r>
              <a:rPr lang="en-US" dirty="0"/>
              <a:t>Whose perspective(s) inform the description of context?</a:t>
            </a:r>
            <a:br>
              <a:rPr lang="en-US" dirty="0"/>
            </a:br>
            <a:endParaRPr lang="en-US" dirty="0"/>
          </a:p>
        </p:txBody>
      </p:sp>
    </p:spTree>
    <p:extLst>
      <p:ext uri="{BB962C8B-B14F-4D97-AF65-F5344CB8AC3E}">
        <p14:creationId xmlns:p14="http://schemas.microsoft.com/office/powerpoint/2010/main" val="1979840602"/>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28DF141-35E8-8243-DD38-60CEDBCAFAF3}"/>
              </a:ext>
            </a:extLst>
          </p:cNvPr>
          <p:cNvGraphicFramePr>
            <a:graphicFrameLocks noGrp="1"/>
          </p:cNvGraphicFramePr>
          <p:nvPr>
            <p:ph idx="1"/>
            <p:extLst>
              <p:ext uri="{D42A27DB-BD31-4B8C-83A1-F6EECF244321}">
                <p14:modId xmlns:p14="http://schemas.microsoft.com/office/powerpoint/2010/main" val="3738174122"/>
              </p:ext>
            </p:extLst>
          </p:nvPr>
        </p:nvGraphicFramePr>
        <p:xfrm>
          <a:off x="1422399" y="0"/>
          <a:ext cx="8879841" cy="6924040"/>
        </p:xfrm>
        <a:graphic>
          <a:graphicData uri="http://schemas.openxmlformats.org/drawingml/2006/table">
            <a:tbl>
              <a:tblPr firstRow="1" bandRow="1">
                <a:tableStyleId>{00A15C55-8517-42AA-B614-E9B94910E393}</a:tableStyleId>
              </a:tblPr>
              <a:tblGrid>
                <a:gridCol w="2959947">
                  <a:extLst>
                    <a:ext uri="{9D8B030D-6E8A-4147-A177-3AD203B41FA5}">
                      <a16:colId xmlns:a16="http://schemas.microsoft.com/office/drawing/2014/main" val="1020256322"/>
                    </a:ext>
                  </a:extLst>
                </a:gridCol>
                <a:gridCol w="2959947">
                  <a:extLst>
                    <a:ext uri="{9D8B030D-6E8A-4147-A177-3AD203B41FA5}">
                      <a16:colId xmlns:a16="http://schemas.microsoft.com/office/drawing/2014/main" val="3132247546"/>
                    </a:ext>
                  </a:extLst>
                </a:gridCol>
                <a:gridCol w="2959947">
                  <a:extLst>
                    <a:ext uri="{9D8B030D-6E8A-4147-A177-3AD203B41FA5}">
                      <a16:colId xmlns:a16="http://schemas.microsoft.com/office/drawing/2014/main" val="4061168823"/>
                    </a:ext>
                  </a:extLst>
                </a:gridCol>
              </a:tblGrid>
              <a:tr h="370840">
                <a:tc>
                  <a:txBody>
                    <a:bodyPr/>
                    <a:lstStyle/>
                    <a:p>
                      <a:pPr rtl="0" fontAlgn="t">
                        <a:spcBef>
                          <a:spcPts val="0"/>
                        </a:spcBef>
                        <a:spcAft>
                          <a:spcPts val="0"/>
                        </a:spcAft>
                      </a:pPr>
                      <a:r>
                        <a:rPr lang="en-US" sz="1200" b="0" i="0" u="none" strike="noStrike">
                          <a:solidFill>
                            <a:srgbClr val="000000"/>
                          </a:solidFill>
                          <a:effectLst/>
                          <a:latin typeface="Calibri" panose="020F0502020204030204" pitchFamily="34" charset="0"/>
                        </a:rPr>
                        <a:t>Information to convey</a:t>
                      </a:r>
                      <a:endParaRPr lang="en-US" sz="2000">
                        <a:effectLst/>
                      </a:endParaRPr>
                    </a:p>
                  </a:txBody>
                  <a:tcPr marL="63500" marR="63500" marT="63500" marB="63500"/>
                </a:tc>
                <a:tc>
                  <a:txBody>
                    <a:bodyPr/>
                    <a:lstStyle/>
                    <a:p>
                      <a:pPr rtl="0" fontAlgn="t">
                        <a:spcBef>
                          <a:spcPts val="0"/>
                        </a:spcBef>
                        <a:spcAft>
                          <a:spcPts val="0"/>
                        </a:spcAft>
                      </a:pPr>
                      <a:r>
                        <a:rPr lang="en-US" sz="1200" b="0" i="0" u="none" strike="noStrike">
                          <a:solidFill>
                            <a:srgbClr val="000000"/>
                          </a:solidFill>
                          <a:effectLst/>
                          <a:latin typeface="Calibri" panose="020F0502020204030204" pitchFamily="34" charset="0"/>
                        </a:rPr>
                        <a:t>Description</a:t>
                      </a:r>
                      <a:endParaRPr lang="en-US" sz="2000">
                        <a:effectLst/>
                      </a:endParaRPr>
                    </a:p>
                  </a:txBody>
                  <a:tcPr marL="63500" marR="63500" marT="63500" marB="63500"/>
                </a:tc>
                <a:tc>
                  <a:txBody>
                    <a:bodyPr/>
                    <a:lstStyle/>
                    <a:p>
                      <a:pPr rtl="0" fontAlgn="t">
                        <a:spcBef>
                          <a:spcPts val="0"/>
                        </a:spcBef>
                        <a:spcAft>
                          <a:spcPts val="0"/>
                        </a:spcAft>
                      </a:pPr>
                      <a:r>
                        <a:rPr lang="en-US" sz="1200" b="0" i="0" u="none" strike="noStrike" dirty="0">
                          <a:solidFill>
                            <a:srgbClr val="000000"/>
                          </a:solidFill>
                          <a:effectLst/>
                          <a:latin typeface="Calibri" panose="020F0502020204030204" pitchFamily="34" charset="0"/>
                        </a:rPr>
                        <a:t>Suggested Charts</a:t>
                      </a:r>
                      <a:endParaRPr lang="en-US" sz="2000" dirty="0">
                        <a:effectLst/>
                      </a:endParaRPr>
                    </a:p>
                  </a:txBody>
                  <a:tcPr marL="63500" marR="63500" marT="63500" marB="63500"/>
                </a:tc>
                <a:extLst>
                  <a:ext uri="{0D108BD9-81ED-4DB2-BD59-A6C34878D82A}">
                    <a16:rowId xmlns:a16="http://schemas.microsoft.com/office/drawing/2014/main" val="1418365156"/>
                  </a:ext>
                </a:extLst>
              </a:tr>
              <a:tr h="370840">
                <a:tc>
                  <a:txBody>
                    <a:bodyPr/>
                    <a:lstStyle/>
                    <a:p>
                      <a:pPr rtl="0" fontAlgn="t">
                        <a:spcBef>
                          <a:spcPts val="0"/>
                        </a:spcBef>
                        <a:spcAft>
                          <a:spcPts val="0"/>
                        </a:spcAft>
                      </a:pPr>
                      <a:r>
                        <a:rPr lang="en-US" sz="1200" b="0" i="0" u="none" strike="noStrike">
                          <a:solidFill>
                            <a:srgbClr val="000000"/>
                          </a:solidFill>
                          <a:effectLst/>
                          <a:latin typeface="Calibri" panose="020F0502020204030204" pitchFamily="34" charset="0"/>
                        </a:rPr>
                        <a:t>A single piece of information</a:t>
                      </a:r>
                      <a:endParaRPr lang="en-US" sz="2000">
                        <a:effectLst/>
                      </a:endParaRPr>
                    </a:p>
                  </a:txBody>
                  <a:tcPr marL="63500" marR="63500" marT="63500" marB="63500"/>
                </a:tc>
                <a:tc>
                  <a:txBody>
                    <a:bodyPr/>
                    <a:lstStyle/>
                    <a:p>
                      <a:pPr algn="just" rtl="0" fontAlgn="t">
                        <a:spcBef>
                          <a:spcPts val="0"/>
                        </a:spcBef>
                        <a:spcAft>
                          <a:spcPts val="0"/>
                        </a:spcAft>
                      </a:pPr>
                      <a:r>
                        <a:rPr lang="en-US" sz="1200" b="0" i="0" u="none" strike="noStrike">
                          <a:solidFill>
                            <a:srgbClr val="000000"/>
                          </a:solidFill>
                          <a:effectLst/>
                          <a:latin typeface="Calibri" panose="020F0502020204030204" pitchFamily="34" charset="0"/>
                        </a:rPr>
                        <a:t>A single number representing critical information</a:t>
                      </a:r>
                      <a:endParaRPr lang="en-US" sz="2000">
                        <a:effectLst/>
                      </a:endParaRPr>
                    </a:p>
                  </a:txBody>
                  <a:tcPr marL="63500" marR="63500" marT="63500" marB="63500"/>
                </a:tc>
                <a:tc>
                  <a:txBody>
                    <a:bodyPr/>
                    <a:lstStyle/>
                    <a:p>
                      <a:pPr algn="just" rtl="0" fontAlgn="t">
                        <a:spcBef>
                          <a:spcPts val="0"/>
                        </a:spcBef>
                        <a:spcAft>
                          <a:spcPts val="0"/>
                        </a:spcAft>
                      </a:pPr>
                      <a:r>
                        <a:rPr lang="en-US" sz="1100" b="0" i="0" u="none" strike="noStrike">
                          <a:solidFill>
                            <a:srgbClr val="000000"/>
                          </a:solidFill>
                          <a:effectLst/>
                          <a:latin typeface="Calibri" panose="020F0502020204030204" pitchFamily="34" charset="0"/>
                        </a:rPr>
                        <a:t>- Big Number (BAN)</a:t>
                      </a:r>
                      <a:endParaRPr lang="en-US">
                        <a:effectLst/>
                      </a:endParaRPr>
                    </a:p>
                    <a:p>
                      <a:pPr algn="just" rtl="0" fontAlgn="t">
                        <a:spcBef>
                          <a:spcPts val="0"/>
                        </a:spcBef>
                        <a:spcAft>
                          <a:spcPts val="0"/>
                        </a:spcAft>
                      </a:pPr>
                      <a:r>
                        <a:rPr lang="en-US" sz="1100" b="0" i="0" u="none" strike="noStrike">
                          <a:solidFill>
                            <a:srgbClr val="000000"/>
                          </a:solidFill>
                          <a:effectLst/>
                          <a:latin typeface="Calibri" panose="020F0502020204030204" pitchFamily="34" charset="0"/>
                        </a:rPr>
                        <a:t>- Donut Chart</a:t>
                      </a:r>
                      <a:endParaRPr lang="en-US">
                        <a:effectLst/>
                      </a:endParaRPr>
                    </a:p>
                    <a:p>
                      <a:pPr algn="just" rtl="0" fontAlgn="t">
                        <a:spcBef>
                          <a:spcPts val="0"/>
                        </a:spcBef>
                        <a:spcAft>
                          <a:spcPts val="0"/>
                        </a:spcAft>
                      </a:pPr>
                      <a:r>
                        <a:rPr lang="en-US" sz="1100" b="0" i="0" u="none" strike="noStrike">
                          <a:solidFill>
                            <a:srgbClr val="000000"/>
                          </a:solidFill>
                          <a:effectLst/>
                          <a:latin typeface="Calibri" panose="020F0502020204030204" pitchFamily="34" charset="0"/>
                        </a:rPr>
                        <a:t>- 100% Stacked Bar Chart</a:t>
                      </a:r>
                      <a:endParaRPr lang="en-US">
                        <a:effectLst/>
                      </a:endParaRPr>
                    </a:p>
                    <a:p>
                      <a:pPr algn="just" rtl="0" fontAlgn="t">
                        <a:spcBef>
                          <a:spcPts val="0"/>
                        </a:spcBef>
                        <a:spcAft>
                          <a:spcPts val="0"/>
                        </a:spcAft>
                      </a:pPr>
                      <a:r>
                        <a:rPr lang="en-US" sz="1100" b="0" i="0" u="none" strike="noStrike">
                          <a:solidFill>
                            <a:srgbClr val="000000"/>
                          </a:solidFill>
                          <a:effectLst/>
                          <a:latin typeface="Calibri" panose="020F0502020204030204" pitchFamily="34" charset="0"/>
                        </a:rPr>
                        <a:t>- Waffle Chart</a:t>
                      </a:r>
                      <a:endParaRPr lang="en-US">
                        <a:effectLst/>
                      </a:endParaRPr>
                    </a:p>
                  </a:txBody>
                  <a:tcPr marL="63500" marR="63500" marT="63500" marB="63500"/>
                </a:tc>
                <a:extLst>
                  <a:ext uri="{0D108BD9-81ED-4DB2-BD59-A6C34878D82A}">
                    <a16:rowId xmlns:a16="http://schemas.microsoft.com/office/drawing/2014/main" val="3735608624"/>
                  </a:ext>
                </a:extLst>
              </a:tr>
              <a:tr h="370840">
                <a:tc>
                  <a:txBody>
                    <a:bodyPr/>
                    <a:lstStyle/>
                    <a:p>
                      <a:pPr rtl="0" fontAlgn="t">
                        <a:spcBef>
                          <a:spcPts val="0"/>
                        </a:spcBef>
                        <a:spcAft>
                          <a:spcPts val="0"/>
                        </a:spcAft>
                      </a:pPr>
                      <a:r>
                        <a:rPr lang="en-US" sz="1200" b="0" i="0" u="none" strike="noStrike">
                          <a:solidFill>
                            <a:srgbClr val="000000"/>
                          </a:solidFill>
                          <a:effectLst/>
                          <a:latin typeface="Calibri" panose="020F0502020204030204" pitchFamily="34" charset="0"/>
                        </a:rPr>
                        <a:t>Parts of a whole</a:t>
                      </a:r>
                      <a:endParaRPr lang="en-US" sz="2000">
                        <a:effectLst/>
                      </a:endParaRPr>
                    </a:p>
                  </a:txBody>
                  <a:tcPr marL="63500" marR="63500" marT="63500" marB="63500"/>
                </a:tc>
                <a:tc>
                  <a:txBody>
                    <a:bodyPr/>
                    <a:lstStyle/>
                    <a:p>
                      <a:pPr algn="just" rtl="0" fontAlgn="t">
                        <a:spcBef>
                          <a:spcPts val="0"/>
                        </a:spcBef>
                        <a:spcAft>
                          <a:spcPts val="0"/>
                        </a:spcAft>
                      </a:pPr>
                      <a:r>
                        <a:rPr lang="en-US" sz="1200" b="0" i="0" u="none" strike="noStrike">
                          <a:solidFill>
                            <a:srgbClr val="000000"/>
                          </a:solidFill>
                          <a:effectLst/>
                          <a:latin typeface="Calibri" panose="020F0502020204030204" pitchFamily="34" charset="0"/>
                        </a:rPr>
                        <a:t>The components contributing to the entirety of a system, object, or concept. The sum of all components must be 100%</a:t>
                      </a:r>
                      <a:endParaRPr lang="en-US" sz="2000">
                        <a:effectLst/>
                      </a:endParaRPr>
                    </a:p>
                  </a:txBody>
                  <a:tcPr marL="63500" marR="63500" marT="63500" marB="63500"/>
                </a:tc>
                <a:tc>
                  <a:txBody>
                    <a:bodyPr/>
                    <a:lstStyle/>
                    <a:p>
                      <a:pPr algn="just" rtl="0" fontAlgn="t">
                        <a:spcBef>
                          <a:spcPts val="0"/>
                        </a:spcBef>
                        <a:spcAft>
                          <a:spcPts val="0"/>
                        </a:spcAft>
                      </a:pPr>
                      <a:r>
                        <a:rPr lang="en-US" sz="1100" b="0" i="0" u="none" strike="noStrike">
                          <a:solidFill>
                            <a:srgbClr val="000000"/>
                          </a:solidFill>
                          <a:effectLst/>
                          <a:latin typeface="Calibri" panose="020F0502020204030204" pitchFamily="34" charset="0"/>
                        </a:rPr>
                        <a:t>- Pie Chart</a:t>
                      </a:r>
                      <a:endParaRPr lang="en-US">
                        <a:effectLst/>
                      </a:endParaRPr>
                    </a:p>
                    <a:p>
                      <a:pPr algn="just" rtl="0" fontAlgn="t">
                        <a:spcBef>
                          <a:spcPts val="0"/>
                        </a:spcBef>
                        <a:spcAft>
                          <a:spcPts val="0"/>
                        </a:spcAft>
                      </a:pPr>
                      <a:r>
                        <a:rPr lang="en-US" sz="1100" b="0" i="0" u="none" strike="noStrike">
                          <a:solidFill>
                            <a:srgbClr val="000000"/>
                          </a:solidFill>
                          <a:effectLst/>
                          <a:latin typeface="Calibri" panose="020F0502020204030204" pitchFamily="34" charset="0"/>
                        </a:rPr>
                        <a:t>- 100% Stacked Bar Chart</a:t>
                      </a:r>
                      <a:endParaRPr lang="en-US">
                        <a:effectLst/>
                      </a:endParaRPr>
                    </a:p>
                    <a:p>
                      <a:pPr algn="just" rtl="0" fontAlgn="t">
                        <a:spcBef>
                          <a:spcPts val="0"/>
                        </a:spcBef>
                        <a:spcAft>
                          <a:spcPts val="0"/>
                        </a:spcAft>
                      </a:pPr>
                      <a:r>
                        <a:rPr lang="en-US" sz="1100" b="0" i="0" u="none" strike="noStrike">
                          <a:solidFill>
                            <a:srgbClr val="000000"/>
                          </a:solidFill>
                          <a:effectLst/>
                          <a:latin typeface="Calibri" panose="020F0502020204030204" pitchFamily="34" charset="0"/>
                        </a:rPr>
                        <a:t>- Multiple Waffle Chart</a:t>
                      </a:r>
                      <a:endParaRPr lang="en-US">
                        <a:effectLst/>
                      </a:endParaRPr>
                    </a:p>
                    <a:p>
                      <a:pPr algn="just" rtl="0" fontAlgn="t">
                        <a:spcBef>
                          <a:spcPts val="0"/>
                        </a:spcBef>
                        <a:spcAft>
                          <a:spcPts val="0"/>
                        </a:spcAft>
                      </a:pPr>
                      <a:r>
                        <a:rPr lang="en-US" sz="1100" b="0" i="0" u="none" strike="noStrike">
                          <a:solidFill>
                            <a:srgbClr val="000000"/>
                          </a:solidFill>
                          <a:effectLst/>
                          <a:latin typeface="Calibri" panose="020F0502020204030204" pitchFamily="34" charset="0"/>
                        </a:rPr>
                        <a:t>- Donut Chart</a:t>
                      </a:r>
                      <a:endParaRPr lang="en-US">
                        <a:effectLst/>
                      </a:endParaRPr>
                    </a:p>
                  </a:txBody>
                  <a:tcPr marL="63500" marR="63500" marT="63500" marB="63500"/>
                </a:tc>
                <a:extLst>
                  <a:ext uri="{0D108BD9-81ED-4DB2-BD59-A6C34878D82A}">
                    <a16:rowId xmlns:a16="http://schemas.microsoft.com/office/drawing/2014/main" val="1328165944"/>
                  </a:ext>
                </a:extLst>
              </a:tr>
              <a:tr h="370840">
                <a:tc>
                  <a:txBody>
                    <a:bodyPr/>
                    <a:lstStyle/>
                    <a:p>
                      <a:pPr rtl="0" fontAlgn="t">
                        <a:spcBef>
                          <a:spcPts val="0"/>
                        </a:spcBef>
                        <a:spcAft>
                          <a:spcPts val="0"/>
                        </a:spcAft>
                      </a:pPr>
                      <a:r>
                        <a:rPr lang="en-US" sz="1200" b="0" i="0" u="none" strike="noStrike">
                          <a:solidFill>
                            <a:srgbClr val="000000"/>
                          </a:solidFill>
                          <a:effectLst/>
                          <a:latin typeface="Calibri" panose="020F0502020204030204" pitchFamily="34" charset="0"/>
                        </a:rPr>
                        <a:t>Comparison among entities</a:t>
                      </a:r>
                      <a:endParaRPr lang="en-US" sz="2000">
                        <a:effectLst/>
                      </a:endParaRPr>
                    </a:p>
                  </a:txBody>
                  <a:tcPr marL="63500" marR="63500" marT="63500" marB="63500"/>
                </a:tc>
                <a:tc>
                  <a:txBody>
                    <a:bodyPr/>
                    <a:lstStyle/>
                    <a:p>
                      <a:pPr algn="just" rtl="0" fontAlgn="t">
                        <a:spcBef>
                          <a:spcPts val="0"/>
                        </a:spcBef>
                        <a:spcAft>
                          <a:spcPts val="0"/>
                        </a:spcAft>
                      </a:pPr>
                      <a:r>
                        <a:rPr lang="en-US" sz="1200" b="0" i="0" u="none" strike="noStrike">
                          <a:solidFill>
                            <a:srgbClr val="000000"/>
                          </a:solidFill>
                          <a:effectLst/>
                          <a:latin typeface="Calibri" panose="020F0502020204030204" pitchFamily="34" charset="0"/>
                        </a:rPr>
                        <a:t>The similarities and differences between multiple entities to establish relationships and distinctions</a:t>
                      </a:r>
                      <a:endParaRPr lang="en-US" sz="2000">
                        <a:effectLst/>
                      </a:endParaRPr>
                    </a:p>
                  </a:txBody>
                  <a:tcPr marL="63500" marR="63500" marT="63500" marB="63500"/>
                </a:tc>
                <a:tc>
                  <a:txBody>
                    <a:bodyPr/>
                    <a:lstStyle/>
                    <a:p>
                      <a:pPr algn="just" rtl="0" fontAlgn="t">
                        <a:spcBef>
                          <a:spcPts val="0"/>
                        </a:spcBef>
                        <a:spcAft>
                          <a:spcPts val="0"/>
                        </a:spcAft>
                      </a:pPr>
                      <a:r>
                        <a:rPr lang="en-US" sz="1100" b="0" i="0" u="none" strike="noStrike">
                          <a:solidFill>
                            <a:srgbClr val="000000"/>
                          </a:solidFill>
                          <a:effectLst/>
                          <a:latin typeface="Calibri" panose="020F0502020204030204" pitchFamily="34" charset="0"/>
                        </a:rPr>
                        <a:t>- Bar Chart</a:t>
                      </a:r>
                      <a:endParaRPr lang="en-US">
                        <a:effectLst/>
                      </a:endParaRPr>
                    </a:p>
                    <a:p>
                      <a:pPr algn="just" rtl="0" fontAlgn="t">
                        <a:spcBef>
                          <a:spcPts val="0"/>
                        </a:spcBef>
                        <a:spcAft>
                          <a:spcPts val="0"/>
                        </a:spcAft>
                      </a:pPr>
                      <a:r>
                        <a:rPr lang="en-US" sz="1100" b="0" i="0" u="none" strike="noStrike">
                          <a:solidFill>
                            <a:srgbClr val="000000"/>
                          </a:solidFill>
                          <a:effectLst/>
                          <a:latin typeface="Calibri" panose="020F0502020204030204" pitchFamily="34" charset="0"/>
                        </a:rPr>
                        <a:t>- Column Chart</a:t>
                      </a:r>
                      <a:endParaRPr lang="en-US">
                        <a:effectLst/>
                      </a:endParaRPr>
                    </a:p>
                    <a:p>
                      <a:pPr algn="just" rtl="0" fontAlgn="t">
                        <a:spcBef>
                          <a:spcPts val="0"/>
                        </a:spcBef>
                        <a:spcAft>
                          <a:spcPts val="0"/>
                        </a:spcAft>
                      </a:pPr>
                      <a:r>
                        <a:rPr lang="en-US" sz="1100" b="0" i="0" u="none" strike="noStrike">
                          <a:solidFill>
                            <a:srgbClr val="000000"/>
                          </a:solidFill>
                          <a:effectLst/>
                          <a:latin typeface="Calibri" panose="020F0502020204030204" pitchFamily="34" charset="0"/>
                        </a:rPr>
                        <a:t>- Slope Graph</a:t>
                      </a:r>
                      <a:endParaRPr lang="en-US">
                        <a:effectLst/>
                      </a:endParaRPr>
                    </a:p>
                    <a:p>
                      <a:pPr algn="just" rtl="0" fontAlgn="t">
                        <a:spcBef>
                          <a:spcPts val="0"/>
                        </a:spcBef>
                        <a:spcAft>
                          <a:spcPts val="0"/>
                        </a:spcAft>
                      </a:pPr>
                      <a:r>
                        <a:rPr lang="en-US" sz="1100" b="0" i="0" u="none" strike="noStrike">
                          <a:solidFill>
                            <a:srgbClr val="000000"/>
                          </a:solidFill>
                          <a:effectLst/>
                          <a:latin typeface="Calibri" panose="020F0502020204030204" pitchFamily="34" charset="0"/>
                        </a:rPr>
                        <a:t>- Dumbbell Chart</a:t>
                      </a:r>
                      <a:endParaRPr lang="en-US">
                        <a:effectLst/>
                      </a:endParaRPr>
                    </a:p>
                    <a:p>
                      <a:pPr algn="just" rtl="0" fontAlgn="t">
                        <a:spcBef>
                          <a:spcPts val="0"/>
                        </a:spcBef>
                        <a:spcAft>
                          <a:spcPts val="0"/>
                        </a:spcAft>
                      </a:pPr>
                      <a:r>
                        <a:rPr lang="en-US" sz="1100" b="0" i="0" u="none" strike="noStrike">
                          <a:solidFill>
                            <a:srgbClr val="000000"/>
                          </a:solidFill>
                          <a:effectLst/>
                          <a:latin typeface="Calibri" panose="020F0502020204030204" pitchFamily="34" charset="0"/>
                        </a:rPr>
                        <a:t>- Table</a:t>
                      </a:r>
                      <a:endParaRPr lang="en-US">
                        <a:effectLst/>
                      </a:endParaRPr>
                    </a:p>
                  </a:txBody>
                  <a:tcPr marL="63500" marR="63500" marT="63500" marB="63500"/>
                </a:tc>
                <a:extLst>
                  <a:ext uri="{0D108BD9-81ED-4DB2-BD59-A6C34878D82A}">
                    <a16:rowId xmlns:a16="http://schemas.microsoft.com/office/drawing/2014/main" val="2939051208"/>
                  </a:ext>
                </a:extLst>
              </a:tr>
              <a:tr h="370840">
                <a:tc>
                  <a:txBody>
                    <a:bodyPr/>
                    <a:lstStyle/>
                    <a:p>
                      <a:pPr rtl="0" fontAlgn="t">
                        <a:spcBef>
                          <a:spcPts val="0"/>
                        </a:spcBef>
                        <a:spcAft>
                          <a:spcPts val="0"/>
                        </a:spcAft>
                      </a:pPr>
                      <a:r>
                        <a:rPr lang="en-US" sz="1200" b="0" i="0" u="none" strike="noStrike">
                          <a:solidFill>
                            <a:srgbClr val="000000"/>
                          </a:solidFill>
                          <a:effectLst/>
                          <a:latin typeface="Calibri" panose="020F0502020204030204" pitchFamily="34" charset="0"/>
                        </a:rPr>
                        <a:t>Trend</a:t>
                      </a:r>
                      <a:endParaRPr lang="en-US" sz="2000">
                        <a:effectLst/>
                      </a:endParaRPr>
                    </a:p>
                  </a:txBody>
                  <a:tcPr marL="63500" marR="63500" marT="63500" marB="63500"/>
                </a:tc>
                <a:tc>
                  <a:txBody>
                    <a:bodyPr/>
                    <a:lstStyle/>
                    <a:p>
                      <a:pPr algn="just" rtl="0" fontAlgn="t">
                        <a:spcBef>
                          <a:spcPts val="0"/>
                        </a:spcBef>
                        <a:spcAft>
                          <a:spcPts val="0"/>
                        </a:spcAft>
                      </a:pPr>
                      <a:r>
                        <a:rPr lang="en-US" sz="1200" b="0" i="0" u="none" strike="noStrike">
                          <a:solidFill>
                            <a:srgbClr val="000000"/>
                          </a:solidFill>
                          <a:effectLst/>
                          <a:latin typeface="Calibri" panose="020F0502020204030204" pitchFamily="34" charset="0"/>
                        </a:rPr>
                        <a:t>The behavior of an entity over the time</a:t>
                      </a:r>
                      <a:endParaRPr lang="en-US" sz="2000">
                        <a:effectLst/>
                      </a:endParaRPr>
                    </a:p>
                  </a:txBody>
                  <a:tcPr marL="63500" marR="63500" marT="63500" marB="63500"/>
                </a:tc>
                <a:tc>
                  <a:txBody>
                    <a:bodyPr/>
                    <a:lstStyle/>
                    <a:p>
                      <a:pPr algn="just" rtl="0" fontAlgn="t">
                        <a:spcBef>
                          <a:spcPts val="0"/>
                        </a:spcBef>
                        <a:spcAft>
                          <a:spcPts val="0"/>
                        </a:spcAft>
                      </a:pPr>
                      <a:r>
                        <a:rPr lang="en-US" sz="1100" b="0" i="0" u="none" strike="noStrike">
                          <a:solidFill>
                            <a:srgbClr val="000000"/>
                          </a:solidFill>
                          <a:effectLst/>
                          <a:latin typeface="Calibri" panose="020F0502020204030204" pitchFamily="34" charset="0"/>
                        </a:rPr>
                        <a:t>- Line Chart</a:t>
                      </a:r>
                      <a:endParaRPr lang="en-US">
                        <a:effectLst/>
                      </a:endParaRPr>
                    </a:p>
                    <a:p>
                      <a:pPr algn="just" rtl="0" fontAlgn="t">
                        <a:spcBef>
                          <a:spcPts val="0"/>
                        </a:spcBef>
                        <a:spcAft>
                          <a:spcPts val="0"/>
                        </a:spcAft>
                      </a:pPr>
                      <a:r>
                        <a:rPr lang="en-US" sz="1100" b="0" i="0" u="none" strike="noStrike">
                          <a:solidFill>
                            <a:srgbClr val="000000"/>
                          </a:solidFill>
                          <a:effectLst/>
                          <a:latin typeface="Calibri" panose="020F0502020204030204" pitchFamily="34" charset="0"/>
                        </a:rPr>
                        <a:t>- Small Multiple Line Chart</a:t>
                      </a:r>
                      <a:endParaRPr lang="en-US">
                        <a:effectLst/>
                      </a:endParaRPr>
                    </a:p>
                    <a:p>
                      <a:pPr algn="just" rtl="0" fontAlgn="t">
                        <a:spcBef>
                          <a:spcPts val="0"/>
                        </a:spcBef>
                        <a:spcAft>
                          <a:spcPts val="0"/>
                        </a:spcAft>
                      </a:pPr>
                      <a:r>
                        <a:rPr lang="en-US" sz="1100" b="0" i="0" u="none" strike="noStrike">
                          <a:solidFill>
                            <a:srgbClr val="000000"/>
                          </a:solidFill>
                          <a:effectLst/>
                          <a:latin typeface="Calibri" panose="020F0502020204030204" pitchFamily="34" charset="0"/>
                        </a:rPr>
                        <a:t>- Stacked Area Chart</a:t>
                      </a:r>
                      <a:endParaRPr lang="en-US">
                        <a:effectLst/>
                      </a:endParaRPr>
                    </a:p>
                    <a:p>
                      <a:pPr algn="just" rtl="0" fontAlgn="t">
                        <a:spcBef>
                          <a:spcPts val="0"/>
                        </a:spcBef>
                        <a:spcAft>
                          <a:spcPts val="0"/>
                        </a:spcAft>
                      </a:pPr>
                      <a:r>
                        <a:rPr lang="en-US" sz="1100" b="0" i="0" u="none" strike="noStrike">
                          <a:solidFill>
                            <a:srgbClr val="000000"/>
                          </a:solidFill>
                          <a:effectLst/>
                          <a:latin typeface="Calibri" panose="020F0502020204030204" pitchFamily="34" charset="0"/>
                        </a:rPr>
                        <a:t>- Stacked Column Chart</a:t>
                      </a:r>
                      <a:endParaRPr lang="en-US">
                        <a:effectLst/>
                      </a:endParaRPr>
                    </a:p>
                  </a:txBody>
                  <a:tcPr marL="63500" marR="63500" marT="63500" marB="63500"/>
                </a:tc>
                <a:extLst>
                  <a:ext uri="{0D108BD9-81ED-4DB2-BD59-A6C34878D82A}">
                    <a16:rowId xmlns:a16="http://schemas.microsoft.com/office/drawing/2014/main" val="2591624082"/>
                  </a:ext>
                </a:extLst>
              </a:tr>
              <a:tr h="370840">
                <a:tc>
                  <a:txBody>
                    <a:bodyPr/>
                    <a:lstStyle/>
                    <a:p>
                      <a:pPr rtl="0" fontAlgn="t">
                        <a:spcBef>
                          <a:spcPts val="0"/>
                        </a:spcBef>
                        <a:spcAft>
                          <a:spcPts val="0"/>
                        </a:spcAft>
                      </a:pPr>
                      <a:r>
                        <a:rPr lang="en-US" sz="1200" b="0" i="0" u="none" strike="noStrike">
                          <a:solidFill>
                            <a:srgbClr val="000000"/>
                          </a:solidFill>
                          <a:effectLst/>
                          <a:latin typeface="Calibri" panose="020F0502020204030204" pitchFamily="34" charset="0"/>
                        </a:rPr>
                        <a:t>Outcomes of a survey or a questionnaire</a:t>
                      </a:r>
                      <a:endParaRPr lang="en-US" sz="2000">
                        <a:effectLst/>
                      </a:endParaRPr>
                    </a:p>
                  </a:txBody>
                  <a:tcPr marL="63500" marR="63500" marT="63500" marB="63500"/>
                </a:tc>
                <a:tc>
                  <a:txBody>
                    <a:bodyPr/>
                    <a:lstStyle/>
                    <a:p>
                      <a:pPr algn="just" rtl="0" fontAlgn="t">
                        <a:spcBef>
                          <a:spcPts val="0"/>
                        </a:spcBef>
                        <a:spcAft>
                          <a:spcPts val="0"/>
                        </a:spcAft>
                      </a:pPr>
                      <a:r>
                        <a:rPr lang="en-US" sz="1200" b="0" i="0" u="none" strike="noStrike">
                          <a:solidFill>
                            <a:srgbClr val="000000"/>
                          </a:solidFill>
                          <a:effectLst/>
                          <a:latin typeface="Calibri" panose="020F0502020204030204" pitchFamily="34" charset="0"/>
                        </a:rPr>
                        <a:t>Answers to questions contained in a survey or a questionnaire</a:t>
                      </a:r>
                      <a:endParaRPr lang="en-US" sz="2000">
                        <a:effectLst/>
                      </a:endParaRPr>
                    </a:p>
                  </a:txBody>
                  <a:tcPr marL="63500" marR="63500" marT="63500" marB="63500"/>
                </a:tc>
                <a:tc>
                  <a:txBody>
                    <a:bodyPr/>
                    <a:lstStyle/>
                    <a:p>
                      <a:pPr algn="just" rtl="0" fontAlgn="t">
                        <a:spcBef>
                          <a:spcPts val="0"/>
                        </a:spcBef>
                        <a:spcAft>
                          <a:spcPts val="0"/>
                        </a:spcAft>
                      </a:pPr>
                      <a:r>
                        <a:rPr lang="en-US" sz="1100" b="0" i="0" u="none" strike="noStrike">
                          <a:solidFill>
                            <a:srgbClr val="000000"/>
                          </a:solidFill>
                          <a:effectLst/>
                          <a:latin typeface="Calibri" panose="020F0502020204030204" pitchFamily="34" charset="0"/>
                        </a:rPr>
                        <a:t>- Stacked Bar Chart</a:t>
                      </a:r>
                      <a:endParaRPr lang="en-US">
                        <a:effectLst/>
                      </a:endParaRPr>
                    </a:p>
                    <a:p>
                      <a:pPr algn="just" rtl="0" fontAlgn="t">
                        <a:spcBef>
                          <a:spcPts val="0"/>
                        </a:spcBef>
                        <a:spcAft>
                          <a:spcPts val="0"/>
                        </a:spcAft>
                      </a:pPr>
                      <a:r>
                        <a:rPr lang="en-US" sz="1100" b="0" i="0" u="none" strike="noStrike">
                          <a:solidFill>
                            <a:srgbClr val="000000"/>
                          </a:solidFill>
                          <a:effectLst/>
                          <a:latin typeface="Calibri" panose="020F0502020204030204" pitchFamily="34" charset="0"/>
                        </a:rPr>
                        <a:t>- Column Chart</a:t>
                      </a:r>
                      <a:endParaRPr lang="en-US">
                        <a:effectLst/>
                      </a:endParaRPr>
                    </a:p>
                    <a:p>
                      <a:pPr algn="just" rtl="0" fontAlgn="t">
                        <a:spcBef>
                          <a:spcPts val="0"/>
                        </a:spcBef>
                        <a:spcAft>
                          <a:spcPts val="0"/>
                        </a:spcAft>
                      </a:pPr>
                      <a:r>
                        <a:rPr lang="en-US" sz="1100" b="0" i="0" u="none" strike="noStrike">
                          <a:solidFill>
                            <a:srgbClr val="000000"/>
                          </a:solidFill>
                          <a:effectLst/>
                          <a:latin typeface="Calibri" panose="020F0502020204030204" pitchFamily="34" charset="0"/>
                        </a:rPr>
                        <a:t>- Multiple Bar Charts</a:t>
                      </a:r>
                      <a:endParaRPr lang="en-US">
                        <a:effectLst/>
                      </a:endParaRPr>
                    </a:p>
                  </a:txBody>
                  <a:tcPr marL="63500" marR="63500" marT="63500" marB="63500"/>
                </a:tc>
                <a:extLst>
                  <a:ext uri="{0D108BD9-81ED-4DB2-BD59-A6C34878D82A}">
                    <a16:rowId xmlns:a16="http://schemas.microsoft.com/office/drawing/2014/main" val="1238253002"/>
                  </a:ext>
                </a:extLst>
              </a:tr>
              <a:tr h="370840">
                <a:tc>
                  <a:txBody>
                    <a:bodyPr/>
                    <a:lstStyle/>
                    <a:p>
                      <a:pPr rtl="0" fontAlgn="t">
                        <a:spcBef>
                          <a:spcPts val="0"/>
                        </a:spcBef>
                        <a:spcAft>
                          <a:spcPts val="0"/>
                        </a:spcAft>
                      </a:pPr>
                      <a:r>
                        <a:rPr lang="en-US" sz="1200" b="0" i="0" u="none" strike="noStrike">
                          <a:solidFill>
                            <a:srgbClr val="000000"/>
                          </a:solidFill>
                          <a:effectLst/>
                          <a:latin typeface="Calibri" panose="020F0502020204030204" pitchFamily="34" charset="0"/>
                        </a:rPr>
                        <a:t>Distribution</a:t>
                      </a:r>
                      <a:endParaRPr lang="en-US" sz="2000">
                        <a:effectLst/>
                      </a:endParaRPr>
                    </a:p>
                  </a:txBody>
                  <a:tcPr marL="63500" marR="63500" marT="63500" marB="63500"/>
                </a:tc>
                <a:tc>
                  <a:txBody>
                    <a:bodyPr/>
                    <a:lstStyle/>
                    <a:p>
                      <a:pPr algn="just" rtl="0" fontAlgn="t">
                        <a:spcBef>
                          <a:spcPts val="0"/>
                        </a:spcBef>
                        <a:spcAft>
                          <a:spcPts val="0"/>
                        </a:spcAft>
                      </a:pPr>
                      <a:r>
                        <a:rPr lang="en-US" sz="1200" b="0" i="0" u="none" strike="noStrike">
                          <a:solidFill>
                            <a:srgbClr val="000000"/>
                          </a:solidFill>
                          <a:effectLst/>
                          <a:latin typeface="Calibri" panose="020F0502020204030204" pitchFamily="34" charset="0"/>
                        </a:rPr>
                        <a:t>Spread of values across a dataset, indicating how frequently different values occur</a:t>
                      </a:r>
                      <a:endParaRPr lang="en-US" sz="2000">
                        <a:effectLst/>
                      </a:endParaRPr>
                    </a:p>
                  </a:txBody>
                  <a:tcPr marL="63500" marR="63500" marT="63500" marB="63500"/>
                </a:tc>
                <a:tc>
                  <a:txBody>
                    <a:bodyPr/>
                    <a:lstStyle/>
                    <a:p>
                      <a:pPr algn="just" rtl="0" fontAlgn="t">
                        <a:spcBef>
                          <a:spcPts val="0"/>
                        </a:spcBef>
                        <a:spcAft>
                          <a:spcPts val="0"/>
                        </a:spcAft>
                      </a:pPr>
                      <a:r>
                        <a:rPr lang="en-US" sz="1100" b="0" i="0" u="none" strike="noStrike">
                          <a:solidFill>
                            <a:srgbClr val="000000"/>
                          </a:solidFill>
                          <a:effectLst/>
                          <a:latin typeface="Calibri" panose="020F0502020204030204" pitchFamily="34" charset="0"/>
                        </a:rPr>
                        <a:t>- Histogram</a:t>
                      </a:r>
                      <a:endParaRPr lang="en-US">
                        <a:effectLst/>
                      </a:endParaRPr>
                    </a:p>
                    <a:p>
                      <a:pPr algn="just" rtl="0" fontAlgn="t">
                        <a:spcBef>
                          <a:spcPts val="0"/>
                        </a:spcBef>
                        <a:spcAft>
                          <a:spcPts val="0"/>
                        </a:spcAft>
                      </a:pPr>
                      <a:r>
                        <a:rPr lang="en-US" sz="1100" b="0" i="0" u="none" strike="noStrike">
                          <a:solidFill>
                            <a:srgbClr val="000000"/>
                          </a:solidFill>
                          <a:effectLst/>
                          <a:latin typeface="Calibri" panose="020F0502020204030204" pitchFamily="34" charset="0"/>
                        </a:rPr>
                        <a:t>- Pyramid</a:t>
                      </a:r>
                      <a:endParaRPr lang="en-US">
                        <a:effectLst/>
                      </a:endParaRPr>
                    </a:p>
                    <a:p>
                      <a:pPr algn="just" rtl="0" fontAlgn="t">
                        <a:spcBef>
                          <a:spcPts val="0"/>
                        </a:spcBef>
                        <a:spcAft>
                          <a:spcPts val="0"/>
                        </a:spcAft>
                      </a:pPr>
                      <a:r>
                        <a:rPr lang="en-US" sz="1100" b="0" i="0" u="none" strike="noStrike">
                          <a:solidFill>
                            <a:srgbClr val="000000"/>
                          </a:solidFill>
                          <a:effectLst/>
                          <a:latin typeface="Calibri" panose="020F0502020204030204" pitchFamily="34" charset="0"/>
                        </a:rPr>
                        <a:t>- Box Plot</a:t>
                      </a:r>
                      <a:endParaRPr lang="en-US">
                        <a:effectLst/>
                      </a:endParaRPr>
                    </a:p>
                  </a:txBody>
                  <a:tcPr marL="63500" marR="63500" marT="63500" marB="63500"/>
                </a:tc>
                <a:extLst>
                  <a:ext uri="{0D108BD9-81ED-4DB2-BD59-A6C34878D82A}">
                    <a16:rowId xmlns:a16="http://schemas.microsoft.com/office/drawing/2014/main" val="1378188566"/>
                  </a:ext>
                </a:extLst>
              </a:tr>
              <a:tr h="370840">
                <a:tc>
                  <a:txBody>
                    <a:bodyPr/>
                    <a:lstStyle/>
                    <a:p>
                      <a:pPr rtl="0" fontAlgn="t">
                        <a:spcBef>
                          <a:spcPts val="0"/>
                        </a:spcBef>
                        <a:spcAft>
                          <a:spcPts val="0"/>
                        </a:spcAft>
                      </a:pPr>
                      <a:r>
                        <a:rPr lang="en-US" sz="1200" b="0" i="0" u="none" strike="noStrike">
                          <a:solidFill>
                            <a:srgbClr val="000000"/>
                          </a:solidFill>
                          <a:effectLst/>
                          <a:latin typeface="Calibri" panose="020F0502020204030204" pitchFamily="34" charset="0"/>
                        </a:rPr>
                        <a:t>Relationship</a:t>
                      </a:r>
                      <a:endParaRPr lang="en-US" sz="2000">
                        <a:effectLst/>
                      </a:endParaRPr>
                    </a:p>
                  </a:txBody>
                  <a:tcPr marL="63500" marR="63500" marT="63500" marB="63500"/>
                </a:tc>
                <a:tc>
                  <a:txBody>
                    <a:bodyPr/>
                    <a:lstStyle/>
                    <a:p>
                      <a:pPr algn="just" rtl="0" fontAlgn="t">
                        <a:spcBef>
                          <a:spcPts val="0"/>
                        </a:spcBef>
                        <a:spcAft>
                          <a:spcPts val="0"/>
                        </a:spcAft>
                      </a:pPr>
                      <a:r>
                        <a:rPr lang="en-US" sz="1200" b="0" i="0" u="none" strike="noStrike">
                          <a:solidFill>
                            <a:srgbClr val="000000"/>
                          </a:solidFill>
                          <a:effectLst/>
                          <a:latin typeface="Calibri" panose="020F0502020204030204" pitchFamily="34" charset="0"/>
                        </a:rPr>
                        <a:t>Association, connection, or correlation between different entities to identify patterns, trends, and dependencies</a:t>
                      </a:r>
                      <a:endParaRPr lang="en-US" sz="2000">
                        <a:effectLst/>
                      </a:endParaRPr>
                    </a:p>
                  </a:txBody>
                  <a:tcPr marL="63500" marR="63500" marT="63500" marB="63500"/>
                </a:tc>
                <a:tc>
                  <a:txBody>
                    <a:bodyPr/>
                    <a:lstStyle/>
                    <a:p>
                      <a:pPr algn="just" rtl="0" fontAlgn="t">
                        <a:spcBef>
                          <a:spcPts val="0"/>
                        </a:spcBef>
                        <a:spcAft>
                          <a:spcPts val="0"/>
                        </a:spcAft>
                      </a:pPr>
                      <a:r>
                        <a:rPr lang="en-US" sz="1100" b="0" i="0" u="none" strike="noStrike" dirty="0">
                          <a:solidFill>
                            <a:srgbClr val="000000"/>
                          </a:solidFill>
                          <a:effectLst/>
                          <a:latin typeface="Calibri" panose="020F0502020204030204" pitchFamily="34" charset="0"/>
                        </a:rPr>
                        <a:t>- Scatterplot</a:t>
                      </a:r>
                      <a:endParaRPr lang="en-US" dirty="0">
                        <a:effectLst/>
                      </a:endParaRPr>
                    </a:p>
                    <a:p>
                      <a:pPr algn="just" rtl="0" fontAlgn="t">
                        <a:spcBef>
                          <a:spcPts val="0"/>
                        </a:spcBef>
                        <a:spcAft>
                          <a:spcPts val="0"/>
                        </a:spcAft>
                      </a:pPr>
                      <a:r>
                        <a:rPr lang="en-US" sz="1100" b="0" i="0" u="none" strike="noStrike" dirty="0">
                          <a:solidFill>
                            <a:srgbClr val="000000"/>
                          </a:solidFill>
                          <a:effectLst/>
                          <a:latin typeface="Calibri" panose="020F0502020204030204" pitchFamily="34" charset="0"/>
                        </a:rPr>
                        <a:t>- Bubble Chart</a:t>
                      </a:r>
                      <a:endParaRPr lang="en-US" dirty="0">
                        <a:effectLst/>
                      </a:endParaRPr>
                    </a:p>
                    <a:p>
                      <a:pPr algn="just" rtl="0" fontAlgn="t">
                        <a:spcBef>
                          <a:spcPts val="0"/>
                        </a:spcBef>
                        <a:spcAft>
                          <a:spcPts val="0"/>
                        </a:spcAft>
                      </a:pPr>
                      <a:r>
                        <a:rPr lang="en-US" sz="1100" b="0" i="0" u="none" strike="noStrike" dirty="0">
                          <a:solidFill>
                            <a:srgbClr val="000000"/>
                          </a:solidFill>
                          <a:effectLst/>
                          <a:latin typeface="Calibri" panose="020F0502020204030204" pitchFamily="34" charset="0"/>
                        </a:rPr>
                        <a:t>- Heatmap</a:t>
                      </a:r>
                      <a:endParaRPr lang="en-US" dirty="0">
                        <a:effectLst/>
                      </a:endParaRPr>
                    </a:p>
                  </a:txBody>
                  <a:tcPr marL="63500" marR="63500" marT="63500" marB="63500"/>
                </a:tc>
                <a:extLst>
                  <a:ext uri="{0D108BD9-81ED-4DB2-BD59-A6C34878D82A}">
                    <a16:rowId xmlns:a16="http://schemas.microsoft.com/office/drawing/2014/main" val="3363775986"/>
                  </a:ext>
                </a:extLst>
              </a:tr>
              <a:tr h="370840">
                <a:tc>
                  <a:txBody>
                    <a:bodyPr/>
                    <a:lstStyle/>
                    <a:p>
                      <a:pPr rtl="0" fontAlgn="t">
                        <a:spcBef>
                          <a:spcPts val="0"/>
                        </a:spcBef>
                        <a:spcAft>
                          <a:spcPts val="0"/>
                        </a:spcAft>
                      </a:pPr>
                      <a:r>
                        <a:rPr lang="en-US" sz="1200" b="0" i="0" u="none" strike="noStrike">
                          <a:solidFill>
                            <a:srgbClr val="000000"/>
                          </a:solidFill>
                          <a:effectLst/>
                          <a:latin typeface="Calibri" panose="020F0502020204030204" pitchFamily="34" charset="0"/>
                        </a:rPr>
                        <a:t>Spatial information</a:t>
                      </a:r>
                      <a:endParaRPr lang="en-US" sz="2000">
                        <a:effectLst/>
                      </a:endParaRPr>
                    </a:p>
                  </a:txBody>
                  <a:tcPr marL="63500" marR="63500" marT="63500" marB="63500"/>
                </a:tc>
                <a:tc>
                  <a:txBody>
                    <a:bodyPr/>
                    <a:lstStyle/>
                    <a:p>
                      <a:pPr algn="just" rtl="0" fontAlgn="t">
                        <a:spcBef>
                          <a:spcPts val="0"/>
                        </a:spcBef>
                        <a:spcAft>
                          <a:spcPts val="0"/>
                        </a:spcAft>
                      </a:pPr>
                      <a:r>
                        <a:rPr lang="en-US" sz="1200" b="0" i="0" u="none" strike="noStrike">
                          <a:solidFill>
                            <a:srgbClr val="000000"/>
                          </a:solidFill>
                          <a:effectLst/>
                          <a:latin typeface="Calibri" panose="020F0502020204030204" pitchFamily="34" charset="0"/>
                        </a:rPr>
                        <a:t>The behavior of an entity over the space</a:t>
                      </a:r>
                      <a:endParaRPr lang="en-US" sz="2000">
                        <a:effectLst/>
                      </a:endParaRPr>
                    </a:p>
                  </a:txBody>
                  <a:tcPr marL="63500" marR="63500" marT="63500" marB="63500"/>
                </a:tc>
                <a:tc>
                  <a:txBody>
                    <a:bodyPr/>
                    <a:lstStyle/>
                    <a:p>
                      <a:pPr algn="just" rtl="0" fontAlgn="t">
                        <a:spcBef>
                          <a:spcPts val="0"/>
                        </a:spcBef>
                        <a:spcAft>
                          <a:spcPts val="0"/>
                        </a:spcAft>
                      </a:pPr>
                      <a:r>
                        <a:rPr lang="en-US" sz="1100" b="0" i="0" u="none" strike="noStrike">
                          <a:solidFill>
                            <a:srgbClr val="000000"/>
                          </a:solidFill>
                          <a:effectLst/>
                          <a:latin typeface="Calibri" panose="020F0502020204030204" pitchFamily="34" charset="0"/>
                        </a:rPr>
                        <a:t>- Choropleth Map</a:t>
                      </a:r>
                      <a:endParaRPr lang="en-US">
                        <a:effectLst/>
                      </a:endParaRPr>
                    </a:p>
                    <a:p>
                      <a:pPr algn="just" rtl="0" fontAlgn="t">
                        <a:spcBef>
                          <a:spcPts val="0"/>
                        </a:spcBef>
                        <a:spcAft>
                          <a:spcPts val="0"/>
                        </a:spcAft>
                      </a:pPr>
                      <a:r>
                        <a:rPr lang="en-US" sz="1100" b="0" i="0" u="none" strike="noStrike">
                          <a:solidFill>
                            <a:srgbClr val="000000"/>
                          </a:solidFill>
                          <a:effectLst/>
                          <a:latin typeface="Calibri" panose="020F0502020204030204" pitchFamily="34" charset="0"/>
                        </a:rPr>
                        <a:t>- Dot Density Map</a:t>
                      </a:r>
                      <a:endParaRPr lang="en-US">
                        <a:effectLst/>
                      </a:endParaRPr>
                    </a:p>
                    <a:p>
                      <a:pPr algn="just" rtl="0" fontAlgn="t">
                        <a:spcBef>
                          <a:spcPts val="0"/>
                        </a:spcBef>
                        <a:spcAft>
                          <a:spcPts val="0"/>
                        </a:spcAft>
                      </a:pPr>
                      <a:r>
                        <a:rPr lang="en-US" sz="1100" b="0" i="0" u="none" strike="noStrike">
                          <a:solidFill>
                            <a:srgbClr val="000000"/>
                          </a:solidFill>
                          <a:effectLst/>
                          <a:latin typeface="Calibri" panose="020F0502020204030204" pitchFamily="34" charset="0"/>
                        </a:rPr>
                        <a:t>- Proportional Symbol Map</a:t>
                      </a:r>
                      <a:endParaRPr lang="en-US">
                        <a:effectLst/>
                      </a:endParaRPr>
                    </a:p>
                    <a:p>
                      <a:pPr algn="just" rtl="0" fontAlgn="t">
                        <a:spcBef>
                          <a:spcPts val="0"/>
                        </a:spcBef>
                        <a:spcAft>
                          <a:spcPts val="0"/>
                        </a:spcAft>
                      </a:pPr>
                      <a:r>
                        <a:rPr lang="en-US" sz="1100" b="0" i="0" u="none" strike="noStrike">
                          <a:solidFill>
                            <a:srgbClr val="000000"/>
                          </a:solidFill>
                          <a:effectLst/>
                          <a:latin typeface="Calibri" panose="020F0502020204030204" pitchFamily="34" charset="0"/>
                        </a:rPr>
                        <a:t>- Heatmap</a:t>
                      </a:r>
                      <a:endParaRPr lang="en-US">
                        <a:effectLst/>
                      </a:endParaRPr>
                    </a:p>
                  </a:txBody>
                  <a:tcPr marL="63500" marR="63500" marT="63500" marB="63500"/>
                </a:tc>
                <a:extLst>
                  <a:ext uri="{0D108BD9-81ED-4DB2-BD59-A6C34878D82A}">
                    <a16:rowId xmlns:a16="http://schemas.microsoft.com/office/drawing/2014/main" val="1575091496"/>
                  </a:ext>
                </a:extLst>
              </a:tr>
              <a:tr h="370840">
                <a:tc>
                  <a:txBody>
                    <a:bodyPr/>
                    <a:lstStyle/>
                    <a:p>
                      <a:pPr rtl="0" fontAlgn="t">
                        <a:spcBef>
                          <a:spcPts val="0"/>
                        </a:spcBef>
                        <a:spcAft>
                          <a:spcPts val="0"/>
                        </a:spcAft>
                      </a:pPr>
                      <a:r>
                        <a:rPr lang="en-US" sz="1200" b="0" i="0" u="none" strike="noStrike">
                          <a:solidFill>
                            <a:srgbClr val="000000"/>
                          </a:solidFill>
                          <a:effectLst/>
                          <a:latin typeface="Calibri" panose="020F0502020204030204" pitchFamily="34" charset="0"/>
                        </a:rPr>
                        <a:t>Flow</a:t>
                      </a:r>
                      <a:endParaRPr lang="en-US" sz="2000">
                        <a:effectLst/>
                      </a:endParaRPr>
                    </a:p>
                  </a:txBody>
                  <a:tcPr marL="63500" marR="63500" marT="63500" marB="63500"/>
                </a:tc>
                <a:tc>
                  <a:txBody>
                    <a:bodyPr/>
                    <a:lstStyle/>
                    <a:p>
                      <a:pPr algn="just" rtl="0" fontAlgn="t">
                        <a:spcBef>
                          <a:spcPts val="0"/>
                        </a:spcBef>
                        <a:spcAft>
                          <a:spcPts val="0"/>
                        </a:spcAft>
                      </a:pPr>
                      <a:r>
                        <a:rPr lang="en-US" sz="1200" b="0" i="0" u="none" strike="noStrike" dirty="0">
                          <a:solidFill>
                            <a:srgbClr val="000000"/>
                          </a:solidFill>
                          <a:effectLst/>
                          <a:latin typeface="Calibri" panose="020F0502020204030204" pitchFamily="34" charset="0"/>
                        </a:rPr>
                        <a:t>Represent a process</a:t>
                      </a:r>
                      <a:endParaRPr lang="en-US" sz="2000" dirty="0">
                        <a:effectLst/>
                      </a:endParaRPr>
                    </a:p>
                  </a:txBody>
                  <a:tcPr marL="63500" marR="63500" marT="63500" marB="63500"/>
                </a:tc>
                <a:tc>
                  <a:txBody>
                    <a:bodyPr/>
                    <a:lstStyle/>
                    <a:p>
                      <a:pPr algn="just" rtl="0" fontAlgn="t">
                        <a:spcBef>
                          <a:spcPts val="0"/>
                        </a:spcBef>
                        <a:spcAft>
                          <a:spcPts val="0"/>
                        </a:spcAft>
                      </a:pPr>
                      <a:r>
                        <a:rPr lang="en-US" sz="1100" b="0" i="0" u="none" strike="noStrike" dirty="0">
                          <a:solidFill>
                            <a:srgbClr val="000000"/>
                          </a:solidFill>
                          <a:effectLst/>
                          <a:latin typeface="Calibri" panose="020F0502020204030204" pitchFamily="34" charset="0"/>
                        </a:rPr>
                        <a:t>- Sankey</a:t>
                      </a:r>
                      <a:endParaRPr lang="en-US" dirty="0">
                        <a:effectLst/>
                      </a:endParaRPr>
                    </a:p>
                    <a:p>
                      <a:pPr algn="just" rtl="0" fontAlgn="t">
                        <a:spcBef>
                          <a:spcPts val="0"/>
                        </a:spcBef>
                        <a:spcAft>
                          <a:spcPts val="0"/>
                        </a:spcAft>
                      </a:pPr>
                      <a:r>
                        <a:rPr lang="en-US" sz="1100" b="0" i="0" u="none" strike="noStrike" dirty="0">
                          <a:solidFill>
                            <a:srgbClr val="000000"/>
                          </a:solidFill>
                          <a:effectLst/>
                          <a:latin typeface="Calibri" panose="020F0502020204030204" pitchFamily="34" charset="0"/>
                        </a:rPr>
                        <a:t>- Chord</a:t>
                      </a:r>
                      <a:endParaRPr lang="en-US" dirty="0">
                        <a:effectLst/>
                      </a:endParaRPr>
                    </a:p>
                  </a:txBody>
                  <a:tcPr marL="63500" marR="63500" marT="63500" marB="63500"/>
                </a:tc>
                <a:extLst>
                  <a:ext uri="{0D108BD9-81ED-4DB2-BD59-A6C34878D82A}">
                    <a16:rowId xmlns:a16="http://schemas.microsoft.com/office/drawing/2014/main" val="3159168025"/>
                  </a:ext>
                </a:extLst>
              </a:tr>
            </a:tbl>
          </a:graphicData>
        </a:graphic>
      </p:graphicFrame>
    </p:spTree>
    <p:extLst>
      <p:ext uri="{BB962C8B-B14F-4D97-AF65-F5344CB8AC3E}">
        <p14:creationId xmlns:p14="http://schemas.microsoft.com/office/powerpoint/2010/main" val="1722787985"/>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C8EEB0F-BA72-49AC-956F-331B60FDE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5" name="Picture 4" descr="Sticky notes with question marks">
            <a:extLst>
              <a:ext uri="{FF2B5EF4-FFF2-40B4-BE49-F238E27FC236}">
                <a16:creationId xmlns:a16="http://schemas.microsoft.com/office/drawing/2014/main" id="{5AD06647-C315-9392-9CE1-FA3F50433EE5}"/>
              </a:ext>
            </a:extLst>
          </p:cNvPr>
          <p:cNvPicPr>
            <a:picLocks noChangeAspect="1"/>
          </p:cNvPicPr>
          <p:nvPr/>
        </p:nvPicPr>
        <p:blipFill rotWithShape="1">
          <a:blip r:embed="rId3"/>
          <a:srcRect t="10831" r="-1" b="4877"/>
          <a:stretch/>
        </p:blipFill>
        <p:spPr>
          <a:xfrm>
            <a:off x="1524" y="10"/>
            <a:ext cx="12188952" cy="6857990"/>
          </a:xfrm>
          <a:prstGeom prst="rect">
            <a:avLst/>
          </a:prstGeom>
        </p:spPr>
      </p:pic>
      <p:sp>
        <p:nvSpPr>
          <p:cNvPr id="12" name="Freeform: Shape 11">
            <a:extLst>
              <a:ext uri="{FF2B5EF4-FFF2-40B4-BE49-F238E27FC236}">
                <a16:creationId xmlns:a16="http://schemas.microsoft.com/office/drawing/2014/main" id="{1BE70332-ECAF-47BB-8C7B-BD049452F6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0337" y="875758"/>
            <a:ext cx="5219885" cy="5109539"/>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716D9361-A35A-4DC8-AAB9-04FD2D6FEE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986" y="673591"/>
            <a:ext cx="5565913" cy="5415406"/>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87FC31AD-FBB3-4219-A758-D6F7594A0A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7734" y="1041621"/>
            <a:ext cx="4953365" cy="4801521"/>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eiryo"/>
            </a:endParaRPr>
          </a:p>
        </p:txBody>
      </p:sp>
      <p:sp>
        <p:nvSpPr>
          <p:cNvPr id="2" name="Title 1">
            <a:extLst>
              <a:ext uri="{FF2B5EF4-FFF2-40B4-BE49-F238E27FC236}">
                <a16:creationId xmlns:a16="http://schemas.microsoft.com/office/drawing/2014/main" id="{C1317BED-C4F4-A4F9-B62C-D9AD00BFF24A}"/>
              </a:ext>
            </a:extLst>
          </p:cNvPr>
          <p:cNvSpPr>
            <a:spLocks noGrp="1"/>
          </p:cNvSpPr>
          <p:nvPr>
            <p:ph type="title"/>
          </p:nvPr>
        </p:nvSpPr>
        <p:spPr>
          <a:xfrm>
            <a:off x="1416871" y="1685677"/>
            <a:ext cx="4181444" cy="2907588"/>
          </a:xfrm>
        </p:spPr>
        <p:txBody>
          <a:bodyPr vert="horz" lIns="91440" tIns="45720" rIns="91440" bIns="45720" rtlCol="0" anchor="b">
            <a:normAutofit/>
          </a:bodyPr>
          <a:lstStyle/>
          <a:p>
            <a:pPr algn="ctr"/>
            <a:r>
              <a:rPr lang="en-US" sz="4000" dirty="0">
                <a:solidFill>
                  <a:schemeClr val="tx1">
                    <a:lumMod val="75000"/>
                    <a:lumOff val="25000"/>
                  </a:schemeClr>
                </a:solidFill>
                <a:latin typeface="Arial Rounded MT Bold" panose="020F0704030504030204" pitchFamily="34" charset="77"/>
              </a:rPr>
              <a:t>What kinds of </a:t>
            </a:r>
            <a:r>
              <a:rPr lang="en-US" sz="4000" b="1" dirty="0">
                <a:solidFill>
                  <a:schemeClr val="tx1">
                    <a:lumMod val="75000"/>
                    <a:lumOff val="25000"/>
                  </a:schemeClr>
                </a:solidFill>
                <a:latin typeface="Arial Rounded MT Bold" panose="020F0704030504030204" pitchFamily="34" charset="77"/>
              </a:rPr>
              <a:t>data </a:t>
            </a:r>
            <a:br>
              <a:rPr lang="en-US" sz="4000" b="1" dirty="0">
                <a:solidFill>
                  <a:schemeClr val="tx1">
                    <a:lumMod val="75000"/>
                    <a:lumOff val="25000"/>
                  </a:schemeClr>
                </a:solidFill>
                <a:latin typeface="Arial Rounded MT Bold" panose="020F0704030504030204" pitchFamily="34" charset="77"/>
              </a:rPr>
            </a:br>
            <a:r>
              <a:rPr lang="en-US" sz="4000" dirty="0">
                <a:solidFill>
                  <a:schemeClr val="tx1">
                    <a:lumMod val="75000"/>
                    <a:lumOff val="25000"/>
                  </a:schemeClr>
                </a:solidFill>
                <a:latin typeface="Arial Rounded MT Bold" panose="020F0704030504030204" pitchFamily="34" charset="77"/>
              </a:rPr>
              <a:t>do you have as evidence of library value?</a:t>
            </a:r>
          </a:p>
        </p:txBody>
      </p:sp>
    </p:spTree>
    <p:extLst>
      <p:ext uri="{BB962C8B-B14F-4D97-AF65-F5344CB8AC3E}">
        <p14:creationId xmlns:p14="http://schemas.microsoft.com/office/powerpoint/2010/main" val="3491711167"/>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3A348-15CF-6A57-7499-77CB608ED13C}"/>
              </a:ext>
            </a:extLst>
          </p:cNvPr>
          <p:cNvSpPr>
            <a:spLocks noGrp="1"/>
          </p:cNvSpPr>
          <p:nvPr>
            <p:ph type="title"/>
          </p:nvPr>
        </p:nvSpPr>
        <p:spPr/>
        <p:txBody>
          <a:bodyPr/>
          <a:lstStyle/>
          <a:p>
            <a:r>
              <a:rPr lang="en-US" dirty="0">
                <a:solidFill>
                  <a:srgbClr val="00B0F0"/>
                </a:solidFill>
                <a:latin typeface="Arial Rounded MT Bold" panose="020F0704030504030204" pitchFamily="34" charset="77"/>
              </a:rPr>
              <a:t>S-Knowledge: Plot</a:t>
            </a:r>
          </a:p>
        </p:txBody>
      </p:sp>
      <p:sp>
        <p:nvSpPr>
          <p:cNvPr id="3" name="Content Placeholder 2">
            <a:extLst>
              <a:ext uri="{FF2B5EF4-FFF2-40B4-BE49-F238E27FC236}">
                <a16:creationId xmlns:a16="http://schemas.microsoft.com/office/drawing/2014/main" id="{F2893B95-9558-C0A7-D9E7-7BF1F997A63A}"/>
              </a:ext>
            </a:extLst>
          </p:cNvPr>
          <p:cNvSpPr>
            <a:spLocks noGrp="1"/>
          </p:cNvSpPr>
          <p:nvPr>
            <p:ph idx="1"/>
          </p:nvPr>
        </p:nvSpPr>
        <p:spPr/>
        <p:txBody>
          <a:bodyPr>
            <a:normAutofit/>
          </a:bodyPr>
          <a:lstStyle/>
          <a:p>
            <a:pPr marL="0" indent="0">
              <a:buNone/>
            </a:pPr>
            <a:r>
              <a:rPr lang="en-US" sz="2400" b="0" i="0" u="none" strike="noStrike" dirty="0">
                <a:solidFill>
                  <a:srgbClr val="000000"/>
                </a:solidFill>
                <a:effectLst/>
                <a:latin typeface="Calibri" panose="020F0502020204030204" pitchFamily="34" charset="0"/>
              </a:rPr>
              <a:t>With a defined initial situation and data character, the plot now develops to discover </a:t>
            </a:r>
          </a:p>
          <a:p>
            <a:r>
              <a:rPr lang="en-US" sz="2000" b="1" i="0" u="none" strike="noStrike" dirty="0">
                <a:solidFill>
                  <a:srgbClr val="000000"/>
                </a:solidFill>
                <a:effectLst/>
                <a:latin typeface="Calibri" panose="020F0502020204030204" pitchFamily="34" charset="0"/>
              </a:rPr>
              <a:t>meaning </a:t>
            </a:r>
            <a:r>
              <a:rPr lang="en-US" sz="2000" b="0" i="0" u="none" strike="noStrike" dirty="0">
                <a:solidFill>
                  <a:srgbClr val="000000"/>
                </a:solidFill>
                <a:effectLst/>
                <a:latin typeface="Calibri" panose="020F0502020204030204" pitchFamily="34" charset="0"/>
              </a:rPr>
              <a:t>at the level of knowledge of the problem, </a:t>
            </a:r>
          </a:p>
          <a:p>
            <a:r>
              <a:rPr lang="en-US" sz="2000" b="0" i="0" u="none" strike="noStrike" dirty="0">
                <a:solidFill>
                  <a:srgbClr val="000000"/>
                </a:solidFill>
                <a:effectLst/>
                <a:latin typeface="Calibri" panose="020F0502020204030204" pitchFamily="34" charset="0"/>
              </a:rPr>
              <a:t>the enigma or </a:t>
            </a:r>
            <a:r>
              <a:rPr lang="en-US" sz="2000" b="1" i="0" u="none" strike="noStrike" dirty="0">
                <a:solidFill>
                  <a:srgbClr val="000000"/>
                </a:solidFill>
                <a:effectLst/>
                <a:latin typeface="Calibri" panose="020F0502020204030204" pitchFamily="34" charset="0"/>
              </a:rPr>
              <a:t>mystery</a:t>
            </a:r>
            <a:r>
              <a:rPr lang="en-US" sz="2000" b="0" i="0" u="none" strike="noStrike" dirty="0">
                <a:solidFill>
                  <a:srgbClr val="000000"/>
                </a:solidFill>
                <a:effectLst/>
                <a:latin typeface="Calibri" panose="020F0502020204030204" pitchFamily="34" charset="0"/>
              </a:rPr>
              <a:t> and disclosure of what happens, and </a:t>
            </a:r>
          </a:p>
          <a:p>
            <a:r>
              <a:rPr lang="en-US" sz="2000" b="0" i="0" u="none" strike="noStrike" dirty="0">
                <a:solidFill>
                  <a:srgbClr val="000000"/>
                </a:solidFill>
                <a:effectLst/>
                <a:latin typeface="Calibri" panose="020F0502020204030204" pitchFamily="34" charset="0"/>
              </a:rPr>
              <a:t>whether or not the data character </a:t>
            </a:r>
            <a:r>
              <a:rPr lang="en-US" sz="2000" b="1" i="0" u="none" strike="noStrike" dirty="0">
                <a:solidFill>
                  <a:srgbClr val="000000"/>
                </a:solidFill>
                <a:effectLst/>
                <a:latin typeface="Calibri" panose="020F0502020204030204" pitchFamily="34" charset="0"/>
              </a:rPr>
              <a:t>solves the problem</a:t>
            </a:r>
            <a:r>
              <a:rPr lang="en-US" sz="2000" b="0" i="0" u="none" strike="noStrike" dirty="0">
                <a:solidFill>
                  <a:srgbClr val="000000"/>
                </a:solidFill>
                <a:effectLst/>
                <a:latin typeface="Calibri" panose="020F0502020204030204" pitchFamily="34" charset="0"/>
              </a:rPr>
              <a:t>. </a:t>
            </a:r>
          </a:p>
          <a:p>
            <a:pPr marL="0" indent="0">
              <a:buNone/>
            </a:pPr>
            <a:endParaRPr lang="en-US" sz="2000" dirty="0">
              <a:solidFill>
                <a:srgbClr val="000000"/>
              </a:solidFill>
              <a:latin typeface="Calibri" panose="020F0502020204030204" pitchFamily="34" charset="0"/>
            </a:endParaRPr>
          </a:p>
          <a:p>
            <a:pPr marL="0" indent="0">
              <a:buNone/>
            </a:pPr>
            <a:r>
              <a:rPr lang="en-US" sz="2400" b="0" i="0" u="none" strike="noStrike" dirty="0">
                <a:solidFill>
                  <a:srgbClr val="000000"/>
                </a:solidFill>
                <a:effectLst/>
                <a:latin typeface="Calibri" panose="020F0502020204030204" pitchFamily="34" charset="0"/>
              </a:rPr>
              <a:t>In a presentation, these steps occur sequentially; in a chart, these steps are designed to be followed visually. </a:t>
            </a:r>
          </a:p>
          <a:p>
            <a:pPr marL="0" indent="0">
              <a:buNone/>
            </a:pPr>
            <a:r>
              <a:rPr lang="en-US" sz="2400" b="0" i="0" u="none" strike="noStrike" dirty="0">
                <a:solidFill>
                  <a:srgbClr val="000000"/>
                </a:solidFill>
                <a:effectLst/>
                <a:latin typeface="Calibri" panose="020F0502020204030204" pitchFamily="34" charset="0"/>
              </a:rPr>
              <a:t>These representations together create a full picture of what to know, understand, learn, and/or what to do based on this data story. </a:t>
            </a:r>
            <a:endParaRPr lang="en-US" sz="3600" dirty="0"/>
          </a:p>
        </p:txBody>
      </p:sp>
    </p:spTree>
    <p:extLst>
      <p:ext uri="{BB962C8B-B14F-4D97-AF65-F5344CB8AC3E}">
        <p14:creationId xmlns:p14="http://schemas.microsoft.com/office/powerpoint/2010/main" val="1431677886"/>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248B8-487C-933D-121F-A8A0AC88E6F9}"/>
              </a:ext>
            </a:extLst>
          </p:cNvPr>
          <p:cNvSpPr>
            <a:spLocks noGrp="1"/>
          </p:cNvSpPr>
          <p:nvPr>
            <p:ph type="title"/>
          </p:nvPr>
        </p:nvSpPr>
        <p:spPr/>
        <p:txBody>
          <a:bodyPr>
            <a:normAutofit/>
          </a:bodyPr>
          <a:lstStyle/>
          <a:p>
            <a:r>
              <a:rPr lang="en-US" sz="4000" dirty="0">
                <a:latin typeface="Arial Rounded MT Bold" panose="020F0704030504030204" pitchFamily="34" charset="77"/>
              </a:rPr>
              <a:t>Potential Actions Based on Knowledge</a:t>
            </a:r>
          </a:p>
        </p:txBody>
      </p:sp>
      <p:graphicFrame>
        <p:nvGraphicFramePr>
          <p:cNvPr id="4" name="Content Placeholder 3">
            <a:extLst>
              <a:ext uri="{FF2B5EF4-FFF2-40B4-BE49-F238E27FC236}">
                <a16:creationId xmlns:a16="http://schemas.microsoft.com/office/drawing/2014/main" id="{AAA8FC33-DE5B-FA53-855F-51774DACCC36}"/>
              </a:ext>
            </a:extLst>
          </p:cNvPr>
          <p:cNvGraphicFramePr>
            <a:graphicFrameLocks noGrp="1"/>
          </p:cNvGraphicFramePr>
          <p:nvPr>
            <p:ph idx="1"/>
            <p:extLst>
              <p:ext uri="{D42A27DB-BD31-4B8C-83A1-F6EECF244321}">
                <p14:modId xmlns:p14="http://schemas.microsoft.com/office/powerpoint/2010/main" val="1845896022"/>
              </p:ext>
            </p:extLst>
          </p:nvPr>
        </p:nvGraphicFramePr>
        <p:xfrm>
          <a:off x="838200" y="1825625"/>
          <a:ext cx="10515600" cy="4241800"/>
        </p:xfrm>
        <a:graphic>
          <a:graphicData uri="http://schemas.openxmlformats.org/drawingml/2006/table">
            <a:tbl>
              <a:tblPr firstRow="1" bandRow="1">
                <a:tableStyleId>{00A15C55-8517-42AA-B614-E9B94910E393}</a:tableStyleId>
              </a:tblPr>
              <a:tblGrid>
                <a:gridCol w="2628900">
                  <a:extLst>
                    <a:ext uri="{9D8B030D-6E8A-4147-A177-3AD203B41FA5}">
                      <a16:colId xmlns:a16="http://schemas.microsoft.com/office/drawing/2014/main" val="3463695403"/>
                    </a:ext>
                  </a:extLst>
                </a:gridCol>
                <a:gridCol w="2628900">
                  <a:extLst>
                    <a:ext uri="{9D8B030D-6E8A-4147-A177-3AD203B41FA5}">
                      <a16:colId xmlns:a16="http://schemas.microsoft.com/office/drawing/2014/main" val="2635037768"/>
                    </a:ext>
                  </a:extLst>
                </a:gridCol>
                <a:gridCol w="2628900">
                  <a:extLst>
                    <a:ext uri="{9D8B030D-6E8A-4147-A177-3AD203B41FA5}">
                      <a16:colId xmlns:a16="http://schemas.microsoft.com/office/drawing/2014/main" val="2144071264"/>
                    </a:ext>
                  </a:extLst>
                </a:gridCol>
                <a:gridCol w="2628900">
                  <a:extLst>
                    <a:ext uri="{9D8B030D-6E8A-4147-A177-3AD203B41FA5}">
                      <a16:colId xmlns:a16="http://schemas.microsoft.com/office/drawing/2014/main" val="2751557661"/>
                    </a:ext>
                  </a:extLst>
                </a:gridCol>
              </a:tblGrid>
              <a:tr h="370840">
                <a:tc>
                  <a:txBody>
                    <a:bodyPr/>
                    <a:lstStyle/>
                    <a:p>
                      <a:pPr rtl="0" fontAlgn="t">
                        <a:spcBef>
                          <a:spcPts val="0"/>
                        </a:spcBef>
                        <a:spcAft>
                          <a:spcPts val="0"/>
                        </a:spcAft>
                      </a:pPr>
                      <a:r>
                        <a:rPr lang="en-US" sz="800" b="1" u="none" strike="noStrike">
                          <a:solidFill>
                            <a:srgbClr val="980000"/>
                          </a:solidFill>
                          <a:effectLst/>
                        </a:rPr>
                        <a:t>Category</a:t>
                      </a:r>
                      <a:endParaRPr lang="en-US">
                        <a:effectLst/>
                      </a:endParaRPr>
                    </a:p>
                  </a:txBody>
                  <a:tcPr marL="63500" marR="63500" marT="63500" marB="63500"/>
                </a:tc>
                <a:tc>
                  <a:txBody>
                    <a:bodyPr/>
                    <a:lstStyle/>
                    <a:p>
                      <a:pPr rtl="0" fontAlgn="t">
                        <a:spcBef>
                          <a:spcPts val="0"/>
                        </a:spcBef>
                        <a:spcAft>
                          <a:spcPts val="0"/>
                        </a:spcAft>
                      </a:pPr>
                      <a:r>
                        <a:rPr lang="en-US" sz="800" b="1" u="none" strike="noStrike">
                          <a:solidFill>
                            <a:srgbClr val="980000"/>
                          </a:solidFill>
                          <a:effectLst/>
                        </a:rPr>
                        <a:t>Description</a:t>
                      </a:r>
                      <a:endParaRPr lang="en-US">
                        <a:effectLst/>
                      </a:endParaRPr>
                    </a:p>
                  </a:txBody>
                  <a:tcPr marL="63500" marR="63500" marT="63500" marB="63500"/>
                </a:tc>
                <a:tc>
                  <a:txBody>
                    <a:bodyPr/>
                    <a:lstStyle/>
                    <a:p>
                      <a:pPr rtl="0" fontAlgn="t">
                        <a:spcBef>
                          <a:spcPts val="0"/>
                        </a:spcBef>
                        <a:spcAft>
                          <a:spcPts val="0"/>
                        </a:spcAft>
                      </a:pPr>
                      <a:r>
                        <a:rPr lang="en-US" sz="800" b="1" u="none" strike="noStrike">
                          <a:solidFill>
                            <a:srgbClr val="980000"/>
                          </a:solidFill>
                          <a:effectLst/>
                        </a:rPr>
                        <a:t>Purpose</a:t>
                      </a:r>
                      <a:endParaRPr lang="en-US">
                        <a:effectLst/>
                      </a:endParaRPr>
                    </a:p>
                  </a:txBody>
                  <a:tcPr marL="63500" marR="63500" marT="63500" marB="63500"/>
                </a:tc>
                <a:tc>
                  <a:txBody>
                    <a:bodyPr/>
                    <a:lstStyle/>
                    <a:p>
                      <a:pPr rtl="0" fontAlgn="t">
                        <a:spcBef>
                          <a:spcPts val="0"/>
                        </a:spcBef>
                        <a:spcAft>
                          <a:spcPts val="0"/>
                        </a:spcAft>
                      </a:pPr>
                      <a:r>
                        <a:rPr lang="en-US" sz="800" b="1" u="none" strike="noStrike">
                          <a:solidFill>
                            <a:srgbClr val="980000"/>
                          </a:solidFill>
                          <a:effectLst/>
                        </a:rPr>
                        <a:t>Example</a:t>
                      </a:r>
                      <a:endParaRPr lang="en-US">
                        <a:effectLst/>
                      </a:endParaRPr>
                    </a:p>
                  </a:txBody>
                  <a:tcPr marL="63500" marR="63500" marT="63500" marB="63500"/>
                </a:tc>
                <a:extLst>
                  <a:ext uri="{0D108BD9-81ED-4DB2-BD59-A6C34878D82A}">
                    <a16:rowId xmlns:a16="http://schemas.microsoft.com/office/drawing/2014/main" val="2501394568"/>
                  </a:ext>
                </a:extLst>
              </a:tr>
              <a:tr h="370840">
                <a:tc>
                  <a:txBody>
                    <a:bodyPr/>
                    <a:lstStyle/>
                    <a:p>
                      <a:pPr rtl="0" fontAlgn="t">
                        <a:spcBef>
                          <a:spcPts val="0"/>
                        </a:spcBef>
                        <a:spcAft>
                          <a:spcPts val="0"/>
                        </a:spcAft>
                      </a:pPr>
                      <a:r>
                        <a:rPr lang="en-US" sz="800" b="1" u="none" strike="noStrike">
                          <a:solidFill>
                            <a:srgbClr val="000000"/>
                          </a:solidFill>
                          <a:effectLst/>
                        </a:rPr>
                        <a:t>Ask for support</a:t>
                      </a:r>
                      <a:endParaRPr lang="en-US">
                        <a:effectLst/>
                      </a:endParaRPr>
                    </a:p>
                  </a:txBody>
                  <a:tcPr marL="63500" marR="63500" marT="63500" marB="63500"/>
                </a:tc>
                <a:tc>
                  <a:txBody>
                    <a:bodyPr/>
                    <a:lstStyle/>
                    <a:p>
                      <a:pPr rtl="0" fontAlgn="t">
                        <a:spcBef>
                          <a:spcPts val="0"/>
                        </a:spcBef>
                        <a:spcAft>
                          <a:spcPts val="0"/>
                        </a:spcAft>
                      </a:pPr>
                      <a:r>
                        <a:rPr lang="en-US" sz="800" b="0" u="none" strike="noStrike">
                          <a:solidFill>
                            <a:srgbClr val="000000"/>
                          </a:solidFill>
                          <a:effectLst/>
                        </a:rPr>
                        <a:t>Ask the audience to support the story in some way</a:t>
                      </a:r>
                      <a:endParaRPr lang="en-US">
                        <a:effectLst/>
                      </a:endParaRPr>
                    </a:p>
                  </a:txBody>
                  <a:tcPr marL="63500" marR="63500" marT="63500" marB="63500"/>
                </a:tc>
                <a:tc>
                  <a:txBody>
                    <a:bodyPr/>
                    <a:lstStyle/>
                    <a:p>
                      <a:pPr rtl="0" fontAlgn="t">
                        <a:spcBef>
                          <a:spcPts val="0"/>
                        </a:spcBef>
                        <a:spcAft>
                          <a:spcPts val="0"/>
                        </a:spcAft>
                      </a:pPr>
                      <a:r>
                        <a:rPr lang="en-US" sz="800" b="0" u="none" strike="noStrike">
                          <a:solidFill>
                            <a:srgbClr val="000000"/>
                          </a:solidFill>
                          <a:effectLst/>
                        </a:rPr>
                        <a:t>Leverage the audience’s competencies to solve the problems highlighted in the story</a:t>
                      </a:r>
                      <a:endParaRPr lang="en-US">
                        <a:effectLst/>
                      </a:endParaRPr>
                    </a:p>
                  </a:txBody>
                  <a:tcPr marL="63500" marR="63500" marT="63500" marB="63500"/>
                </a:tc>
                <a:tc>
                  <a:txBody>
                    <a:bodyPr/>
                    <a:lstStyle/>
                    <a:p>
                      <a:pPr rtl="0" fontAlgn="t">
                        <a:spcBef>
                          <a:spcPts val="0"/>
                        </a:spcBef>
                        <a:spcAft>
                          <a:spcPts val="0"/>
                        </a:spcAft>
                      </a:pPr>
                      <a:r>
                        <a:rPr lang="en-US" sz="800" b="0" u="none" strike="noStrike">
                          <a:solidFill>
                            <a:srgbClr val="000000"/>
                          </a:solidFill>
                          <a:effectLst/>
                        </a:rPr>
                        <a:t>A text inviting the audience to participate in a survey</a:t>
                      </a:r>
                      <a:endParaRPr lang="en-US">
                        <a:effectLst/>
                      </a:endParaRPr>
                    </a:p>
                  </a:txBody>
                  <a:tcPr marL="63500" marR="63500" marT="63500" marB="63500"/>
                </a:tc>
                <a:extLst>
                  <a:ext uri="{0D108BD9-81ED-4DB2-BD59-A6C34878D82A}">
                    <a16:rowId xmlns:a16="http://schemas.microsoft.com/office/drawing/2014/main" val="308214014"/>
                  </a:ext>
                </a:extLst>
              </a:tr>
              <a:tr h="370840">
                <a:tc>
                  <a:txBody>
                    <a:bodyPr/>
                    <a:lstStyle/>
                    <a:p>
                      <a:pPr rtl="0" fontAlgn="t">
                        <a:spcBef>
                          <a:spcPts val="0"/>
                        </a:spcBef>
                        <a:spcAft>
                          <a:spcPts val="0"/>
                        </a:spcAft>
                      </a:pPr>
                      <a:r>
                        <a:rPr lang="en-US" sz="800" b="1" u="none" strike="noStrike">
                          <a:solidFill>
                            <a:srgbClr val="000000"/>
                          </a:solidFill>
                          <a:effectLst/>
                        </a:rPr>
                        <a:t>Provide different options</a:t>
                      </a:r>
                      <a:endParaRPr lang="en-US">
                        <a:effectLst/>
                      </a:endParaRPr>
                    </a:p>
                  </a:txBody>
                  <a:tcPr marL="63500" marR="63500" marT="63500" marB="63500"/>
                </a:tc>
                <a:tc>
                  <a:txBody>
                    <a:bodyPr/>
                    <a:lstStyle/>
                    <a:p>
                      <a:pPr rtl="0" fontAlgn="t">
                        <a:spcBef>
                          <a:spcPts val="0"/>
                        </a:spcBef>
                        <a:spcAft>
                          <a:spcPts val="0"/>
                        </a:spcAft>
                      </a:pPr>
                      <a:r>
                        <a:rPr lang="en-US" sz="800" b="0" u="none" strike="noStrike">
                          <a:solidFill>
                            <a:srgbClr val="000000"/>
                          </a:solidFill>
                          <a:effectLst/>
                        </a:rPr>
                        <a:t>Provide the audience with potential alternatives to proceed</a:t>
                      </a:r>
                      <a:endParaRPr lang="en-US">
                        <a:effectLst/>
                      </a:endParaRPr>
                    </a:p>
                  </a:txBody>
                  <a:tcPr marL="63500" marR="63500" marT="63500" marB="63500"/>
                </a:tc>
                <a:tc>
                  <a:txBody>
                    <a:bodyPr/>
                    <a:lstStyle/>
                    <a:p>
                      <a:pPr rtl="0" fontAlgn="t">
                        <a:spcBef>
                          <a:spcPts val="0"/>
                        </a:spcBef>
                        <a:spcAft>
                          <a:spcPts val="0"/>
                        </a:spcAft>
                      </a:pPr>
                      <a:r>
                        <a:rPr lang="en-US" sz="800" b="0" u="none" strike="noStrike">
                          <a:solidFill>
                            <a:srgbClr val="000000"/>
                          </a:solidFill>
                          <a:effectLst/>
                        </a:rPr>
                        <a:t>Help the audience's decision-making process</a:t>
                      </a:r>
                      <a:endParaRPr lang="en-US">
                        <a:effectLst/>
                      </a:endParaRPr>
                    </a:p>
                  </a:txBody>
                  <a:tcPr marL="63500" marR="63500" marT="63500" marB="63500"/>
                </a:tc>
                <a:tc>
                  <a:txBody>
                    <a:bodyPr/>
                    <a:lstStyle/>
                    <a:p>
                      <a:pPr rtl="0" fontAlgn="t">
                        <a:spcBef>
                          <a:spcPts val="0"/>
                        </a:spcBef>
                        <a:spcAft>
                          <a:spcPts val="0"/>
                        </a:spcAft>
                      </a:pPr>
                      <a:r>
                        <a:rPr lang="en-US" sz="800" b="0" u="none" strike="noStrike">
                          <a:solidFill>
                            <a:srgbClr val="000000"/>
                          </a:solidFill>
                          <a:effectLst/>
                        </a:rPr>
                        <a:t>A list of possible alternative next directionssteps: A, B, C</a:t>
                      </a:r>
                      <a:endParaRPr lang="en-US">
                        <a:effectLst/>
                      </a:endParaRPr>
                    </a:p>
                  </a:txBody>
                  <a:tcPr marL="63500" marR="63500" marT="63500" marB="63500"/>
                </a:tc>
                <a:extLst>
                  <a:ext uri="{0D108BD9-81ED-4DB2-BD59-A6C34878D82A}">
                    <a16:rowId xmlns:a16="http://schemas.microsoft.com/office/drawing/2014/main" val="3024922792"/>
                  </a:ext>
                </a:extLst>
              </a:tr>
              <a:tr h="370840">
                <a:tc>
                  <a:txBody>
                    <a:bodyPr/>
                    <a:lstStyle/>
                    <a:p>
                      <a:pPr rtl="0" fontAlgn="t">
                        <a:spcBef>
                          <a:spcPts val="0"/>
                        </a:spcBef>
                        <a:spcAft>
                          <a:spcPts val="0"/>
                        </a:spcAft>
                      </a:pPr>
                      <a:r>
                        <a:rPr lang="en-US" sz="800" b="1" u="none" strike="noStrike">
                          <a:solidFill>
                            <a:srgbClr val="000000"/>
                          </a:solidFill>
                          <a:effectLst/>
                        </a:rPr>
                        <a:t>Free interact Freelyion</a:t>
                      </a:r>
                      <a:endParaRPr lang="en-US">
                        <a:effectLst/>
                      </a:endParaRPr>
                    </a:p>
                  </a:txBody>
                  <a:tcPr marL="63500" marR="63500" marT="63500" marB="63500"/>
                </a:tc>
                <a:tc>
                  <a:txBody>
                    <a:bodyPr/>
                    <a:lstStyle/>
                    <a:p>
                      <a:pPr rtl="0" fontAlgn="t">
                        <a:spcBef>
                          <a:spcPts val="0"/>
                        </a:spcBef>
                        <a:spcAft>
                          <a:spcPts val="0"/>
                        </a:spcAft>
                      </a:pPr>
                      <a:r>
                        <a:rPr lang="en-US" sz="800" b="0" u="none" strike="noStrike">
                          <a:solidFill>
                            <a:srgbClr val="000000"/>
                          </a:solidFill>
                          <a:effectLst/>
                        </a:rPr>
                        <a:t>Leave the audience the possibility to freely interact with the story</a:t>
                      </a:r>
                      <a:endParaRPr lang="en-US">
                        <a:effectLst/>
                      </a:endParaRPr>
                    </a:p>
                  </a:txBody>
                  <a:tcPr marL="63500" marR="63500" marT="63500" marB="63500"/>
                </a:tc>
                <a:tc>
                  <a:txBody>
                    <a:bodyPr/>
                    <a:lstStyle/>
                    <a:p>
                      <a:pPr rtl="0" fontAlgn="t">
                        <a:spcBef>
                          <a:spcPts val="0"/>
                        </a:spcBef>
                        <a:spcAft>
                          <a:spcPts val="0"/>
                        </a:spcAft>
                      </a:pPr>
                      <a:r>
                        <a:rPr lang="en-US" sz="800" b="0" u="none" strike="noStrike">
                          <a:solidFill>
                            <a:srgbClr val="000000"/>
                          </a:solidFill>
                          <a:effectLst/>
                        </a:rPr>
                        <a:t>Let the audience analyze the data and draw conclusions</a:t>
                      </a:r>
                      <a:endParaRPr lang="en-US">
                        <a:effectLst/>
                      </a:endParaRPr>
                    </a:p>
                  </a:txBody>
                  <a:tcPr marL="63500" marR="63500" marT="63500" marB="63500"/>
                </a:tc>
                <a:tc>
                  <a:txBody>
                    <a:bodyPr/>
                    <a:lstStyle/>
                    <a:p>
                      <a:pPr rtl="0" fontAlgn="t">
                        <a:spcBef>
                          <a:spcPts val="0"/>
                        </a:spcBef>
                        <a:spcAft>
                          <a:spcPts val="0"/>
                        </a:spcAft>
                      </a:pPr>
                      <a:r>
                        <a:rPr lang="en-US" sz="800" b="0" u="none" strike="noStrike">
                          <a:solidFill>
                            <a:srgbClr val="000000"/>
                          </a:solidFill>
                          <a:effectLst/>
                        </a:rPr>
                        <a:t>An interactive chart or dashboard</a:t>
                      </a:r>
                      <a:endParaRPr lang="en-US">
                        <a:effectLst/>
                      </a:endParaRPr>
                    </a:p>
                  </a:txBody>
                  <a:tcPr marL="63500" marR="63500" marT="63500" marB="63500"/>
                </a:tc>
                <a:extLst>
                  <a:ext uri="{0D108BD9-81ED-4DB2-BD59-A6C34878D82A}">
                    <a16:rowId xmlns:a16="http://schemas.microsoft.com/office/drawing/2014/main" val="2403917674"/>
                  </a:ext>
                </a:extLst>
              </a:tr>
              <a:tr h="370840">
                <a:tc>
                  <a:txBody>
                    <a:bodyPr/>
                    <a:lstStyle/>
                    <a:p>
                      <a:pPr rtl="0" fontAlgn="t">
                        <a:spcBef>
                          <a:spcPts val="0"/>
                        </a:spcBef>
                        <a:spcAft>
                          <a:spcPts val="0"/>
                        </a:spcAft>
                      </a:pPr>
                      <a:r>
                        <a:rPr lang="en-US" sz="800" b="1" u="none" strike="noStrike">
                          <a:solidFill>
                            <a:srgbClr val="000000"/>
                          </a:solidFill>
                          <a:effectLst/>
                        </a:rPr>
                        <a:t>Learn more</a:t>
                      </a:r>
                      <a:endParaRPr lang="en-US">
                        <a:effectLst/>
                      </a:endParaRPr>
                    </a:p>
                  </a:txBody>
                  <a:tcPr marL="63500" marR="63500" marT="63500" marB="63500"/>
                </a:tc>
                <a:tc>
                  <a:txBody>
                    <a:bodyPr/>
                    <a:lstStyle/>
                    <a:p>
                      <a:pPr rtl="0" fontAlgn="t">
                        <a:spcBef>
                          <a:spcPts val="0"/>
                        </a:spcBef>
                        <a:spcAft>
                          <a:spcPts val="0"/>
                        </a:spcAft>
                      </a:pPr>
                      <a:r>
                        <a:rPr lang="en-US" sz="800" b="0" u="none" strike="noStrike">
                          <a:solidFill>
                            <a:srgbClr val="000000"/>
                          </a:solidFill>
                          <a:effectLst/>
                        </a:rPr>
                        <a:t>Encourage the audience to delve deeper into the topic or insights presented in the data story</a:t>
                      </a:r>
                      <a:endParaRPr lang="en-US">
                        <a:effectLst/>
                      </a:endParaRPr>
                    </a:p>
                  </a:txBody>
                  <a:tcPr marL="63500" marR="63500" marT="63500" marB="63500"/>
                </a:tc>
                <a:tc>
                  <a:txBody>
                    <a:bodyPr/>
                    <a:lstStyle/>
                    <a:p>
                      <a:pPr rtl="0" fontAlgn="t">
                        <a:spcBef>
                          <a:spcPts val="0"/>
                        </a:spcBef>
                        <a:spcAft>
                          <a:spcPts val="0"/>
                        </a:spcAft>
                      </a:pPr>
                      <a:r>
                        <a:rPr lang="en-US" sz="800" b="0" u="none" strike="noStrike">
                          <a:solidFill>
                            <a:srgbClr val="000000"/>
                          </a:solidFill>
                          <a:effectLst/>
                        </a:rPr>
                        <a:t>Direct the audience to additional resources, articles, studies, or references for a more comprehensive understanding</a:t>
                      </a:r>
                      <a:endParaRPr lang="en-US">
                        <a:effectLst/>
                      </a:endParaRPr>
                    </a:p>
                  </a:txBody>
                  <a:tcPr marL="63500" marR="63500" marT="63500" marB="63500"/>
                </a:tc>
                <a:tc>
                  <a:txBody>
                    <a:bodyPr/>
                    <a:lstStyle/>
                    <a:p>
                      <a:pPr rtl="0" fontAlgn="t">
                        <a:spcBef>
                          <a:spcPts val="0"/>
                        </a:spcBef>
                        <a:spcAft>
                          <a:spcPts val="0"/>
                        </a:spcAft>
                      </a:pPr>
                      <a:r>
                        <a:rPr lang="en-US" sz="800" b="0" u="none" strike="noStrike">
                          <a:solidFill>
                            <a:srgbClr val="000000"/>
                          </a:solidFill>
                          <a:effectLst/>
                        </a:rPr>
                        <a:t>A link to an in-depth analysis report</a:t>
                      </a:r>
                      <a:endParaRPr lang="en-US">
                        <a:effectLst/>
                      </a:endParaRPr>
                    </a:p>
                  </a:txBody>
                  <a:tcPr marL="63500" marR="63500" marT="63500" marB="63500"/>
                </a:tc>
                <a:extLst>
                  <a:ext uri="{0D108BD9-81ED-4DB2-BD59-A6C34878D82A}">
                    <a16:rowId xmlns:a16="http://schemas.microsoft.com/office/drawing/2014/main" val="2540682304"/>
                  </a:ext>
                </a:extLst>
              </a:tr>
              <a:tr h="370840">
                <a:tc>
                  <a:txBody>
                    <a:bodyPr/>
                    <a:lstStyle/>
                    <a:p>
                      <a:pPr rtl="0" fontAlgn="t">
                        <a:spcBef>
                          <a:spcPts val="0"/>
                        </a:spcBef>
                        <a:spcAft>
                          <a:spcPts val="0"/>
                        </a:spcAft>
                      </a:pPr>
                      <a:r>
                        <a:rPr lang="en-US" sz="800" b="1" u="none" strike="noStrike">
                          <a:solidFill>
                            <a:srgbClr val="000000"/>
                          </a:solidFill>
                          <a:effectLst/>
                        </a:rPr>
                        <a:t>Propose a plan</a:t>
                      </a:r>
                      <a:endParaRPr lang="en-US">
                        <a:effectLst/>
                      </a:endParaRPr>
                    </a:p>
                  </a:txBody>
                  <a:tcPr marL="63500" marR="63500" marT="63500" marB="63500"/>
                </a:tc>
                <a:tc>
                  <a:txBody>
                    <a:bodyPr/>
                    <a:lstStyle/>
                    <a:p>
                      <a:pPr rtl="0" fontAlgn="t">
                        <a:spcBef>
                          <a:spcPts val="0"/>
                        </a:spcBef>
                        <a:spcAft>
                          <a:spcPts val="0"/>
                        </a:spcAft>
                      </a:pPr>
                      <a:r>
                        <a:rPr lang="en-US" sz="800" b="0" u="none" strike="noStrike">
                          <a:solidFill>
                            <a:srgbClr val="000000"/>
                          </a:solidFill>
                          <a:effectLst/>
                        </a:rPr>
                        <a:t>Propose a plan outlining the sequence of actions to be taken next.</a:t>
                      </a:r>
                      <a:endParaRPr lang="en-US">
                        <a:effectLst/>
                      </a:endParaRPr>
                    </a:p>
                    <a:p>
                      <a:pPr fontAlgn="t"/>
                      <a:br>
                        <a:rPr lang="en-US">
                          <a:effectLst/>
                        </a:rPr>
                      </a:br>
                      <a:br>
                        <a:rPr lang="en-US">
                          <a:effectLst/>
                        </a:rPr>
                      </a:br>
                      <a:endParaRPr lang="en-US">
                        <a:effectLst/>
                      </a:endParaRPr>
                    </a:p>
                  </a:txBody>
                  <a:tcPr marL="63500" marR="63500" marT="63500" marB="63500"/>
                </a:tc>
                <a:tc>
                  <a:txBody>
                    <a:bodyPr/>
                    <a:lstStyle/>
                    <a:p>
                      <a:pPr rtl="0" fontAlgn="t">
                        <a:spcBef>
                          <a:spcPts val="0"/>
                        </a:spcBef>
                        <a:spcAft>
                          <a:spcPts val="0"/>
                        </a:spcAft>
                      </a:pPr>
                      <a:r>
                        <a:rPr lang="en-US" sz="800" b="0" u="none" strike="noStrike">
                          <a:solidFill>
                            <a:srgbClr val="000000"/>
                          </a:solidFill>
                          <a:effectLst/>
                        </a:rPr>
                        <a:t>Let the audience continue working on the story after its end</a:t>
                      </a:r>
                      <a:endParaRPr lang="en-US">
                        <a:effectLst/>
                      </a:endParaRPr>
                    </a:p>
                  </a:txBody>
                  <a:tcPr marL="63500" marR="63500" marT="63500" marB="63500"/>
                </a:tc>
                <a:tc>
                  <a:txBody>
                    <a:bodyPr/>
                    <a:lstStyle/>
                    <a:p>
                      <a:pPr rtl="0" fontAlgn="t">
                        <a:spcBef>
                          <a:spcPts val="0"/>
                        </a:spcBef>
                        <a:spcAft>
                          <a:spcPts val="0"/>
                        </a:spcAft>
                      </a:pPr>
                      <a:r>
                        <a:rPr lang="en-US" sz="800" b="0" u="none" strike="noStrike">
                          <a:solidFill>
                            <a:srgbClr val="000000"/>
                          </a:solidFill>
                          <a:effectLst/>
                        </a:rPr>
                        <a:t>A list of possible sequential next steps</a:t>
                      </a:r>
                      <a:endParaRPr lang="en-US">
                        <a:effectLst/>
                      </a:endParaRPr>
                    </a:p>
                  </a:txBody>
                  <a:tcPr marL="63500" marR="63500" marT="63500" marB="63500"/>
                </a:tc>
                <a:extLst>
                  <a:ext uri="{0D108BD9-81ED-4DB2-BD59-A6C34878D82A}">
                    <a16:rowId xmlns:a16="http://schemas.microsoft.com/office/drawing/2014/main" val="494596868"/>
                  </a:ext>
                </a:extLst>
              </a:tr>
              <a:tr h="370840">
                <a:tc>
                  <a:txBody>
                    <a:bodyPr/>
                    <a:lstStyle/>
                    <a:p>
                      <a:pPr rtl="0" fontAlgn="t">
                        <a:spcBef>
                          <a:spcPts val="0"/>
                        </a:spcBef>
                        <a:spcAft>
                          <a:spcPts val="0"/>
                        </a:spcAft>
                      </a:pPr>
                      <a:r>
                        <a:rPr lang="en-US" sz="800" b="1" u="none" strike="noStrike">
                          <a:solidFill>
                            <a:srgbClr val="000000"/>
                          </a:solidFill>
                          <a:effectLst/>
                        </a:rPr>
                        <a:t>Shareing</a:t>
                      </a:r>
                      <a:endParaRPr lang="en-US">
                        <a:effectLst/>
                      </a:endParaRPr>
                    </a:p>
                  </a:txBody>
                  <a:tcPr marL="63500" marR="63500" marT="63500" marB="63500"/>
                </a:tc>
                <a:tc>
                  <a:txBody>
                    <a:bodyPr/>
                    <a:lstStyle/>
                    <a:p>
                      <a:pPr rtl="0" fontAlgn="t">
                        <a:spcBef>
                          <a:spcPts val="0"/>
                        </a:spcBef>
                        <a:spcAft>
                          <a:spcPts val="0"/>
                        </a:spcAft>
                      </a:pPr>
                      <a:r>
                        <a:rPr lang="en-US" sz="800" b="0" u="none" strike="noStrike">
                          <a:solidFill>
                            <a:srgbClr val="000000"/>
                          </a:solidFill>
                          <a:effectLst/>
                        </a:rPr>
                        <a:t>Encourage the audience to share the data story, for example, on their social networks.</a:t>
                      </a:r>
                      <a:endParaRPr lang="en-US">
                        <a:effectLst/>
                      </a:endParaRPr>
                    </a:p>
                  </a:txBody>
                  <a:tcPr marL="63500" marR="63500" marT="63500" marB="63500"/>
                </a:tc>
                <a:tc>
                  <a:txBody>
                    <a:bodyPr/>
                    <a:lstStyle/>
                    <a:p>
                      <a:pPr rtl="0" fontAlgn="t">
                        <a:spcBef>
                          <a:spcPts val="0"/>
                        </a:spcBef>
                        <a:spcAft>
                          <a:spcPts val="0"/>
                        </a:spcAft>
                      </a:pPr>
                      <a:r>
                        <a:rPr lang="en-US" sz="800" b="0" u="none" strike="noStrike">
                          <a:solidFill>
                            <a:srgbClr val="000000"/>
                          </a:solidFill>
                          <a:effectLst/>
                        </a:rPr>
                        <a:t>Leverage the audience's networks, foster discussions, and increase visibility to amplify the reach of the data story</a:t>
                      </a:r>
                      <a:endParaRPr lang="en-US">
                        <a:effectLst/>
                      </a:endParaRPr>
                    </a:p>
                    <a:p>
                      <a:pPr fontAlgn="t"/>
                      <a:br>
                        <a:rPr lang="en-US">
                          <a:effectLst/>
                        </a:rPr>
                      </a:br>
                      <a:br>
                        <a:rPr lang="en-US">
                          <a:effectLst/>
                        </a:rPr>
                      </a:br>
                      <a:endParaRPr lang="en-US">
                        <a:effectLst/>
                      </a:endParaRPr>
                    </a:p>
                  </a:txBody>
                  <a:tcPr marL="63500" marR="63500" marT="63500" marB="63500"/>
                </a:tc>
                <a:tc>
                  <a:txBody>
                    <a:bodyPr/>
                    <a:lstStyle/>
                    <a:p>
                      <a:pPr rtl="0" fontAlgn="t">
                        <a:spcBef>
                          <a:spcPts val="500"/>
                        </a:spcBef>
                        <a:spcAft>
                          <a:spcPts val="500"/>
                        </a:spcAft>
                      </a:pPr>
                      <a:r>
                        <a:rPr lang="en-US" sz="800" b="0" u="none" strike="noStrike" dirty="0" err="1">
                          <a:solidFill>
                            <a:srgbClr val="000000"/>
                          </a:solidFill>
                          <a:effectLst/>
                        </a:rPr>
                        <a:t>AUse</a:t>
                      </a:r>
                      <a:r>
                        <a:rPr lang="en-US" sz="800" b="0" u="none" strike="noStrike" dirty="0">
                          <a:solidFill>
                            <a:srgbClr val="000000"/>
                          </a:solidFill>
                          <a:effectLst/>
                        </a:rPr>
                        <a:t> social media post buttons to </a:t>
                      </a:r>
                      <a:r>
                        <a:rPr lang="en-US" sz="800" b="0" u="none" strike="noStrike" dirty="0" err="1">
                          <a:solidFill>
                            <a:srgbClr val="000000"/>
                          </a:solidFill>
                          <a:effectLst/>
                        </a:rPr>
                        <a:t>sharinge</a:t>
                      </a:r>
                      <a:r>
                        <a:rPr lang="en-US" sz="800" b="0" u="none" strike="noStrike" dirty="0">
                          <a:solidFill>
                            <a:srgbClr val="000000"/>
                          </a:solidFill>
                          <a:effectLst/>
                        </a:rPr>
                        <a:t> the story</a:t>
                      </a:r>
                      <a:endParaRPr lang="en-US" dirty="0">
                        <a:effectLst/>
                      </a:endParaRPr>
                    </a:p>
                  </a:txBody>
                  <a:tcPr marL="63500" marR="63500" marT="63500" marB="63500"/>
                </a:tc>
                <a:extLst>
                  <a:ext uri="{0D108BD9-81ED-4DB2-BD59-A6C34878D82A}">
                    <a16:rowId xmlns:a16="http://schemas.microsoft.com/office/drawing/2014/main" val="294847281"/>
                  </a:ext>
                </a:extLst>
              </a:tr>
            </a:tbl>
          </a:graphicData>
        </a:graphic>
      </p:graphicFrame>
    </p:spTree>
    <p:extLst>
      <p:ext uri="{BB962C8B-B14F-4D97-AF65-F5344CB8AC3E}">
        <p14:creationId xmlns:p14="http://schemas.microsoft.com/office/powerpoint/2010/main" val="3157755007"/>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61B5C-3317-F8A4-9465-5D02715E328C}"/>
              </a:ext>
            </a:extLst>
          </p:cNvPr>
          <p:cNvSpPr>
            <a:spLocks noGrp="1"/>
          </p:cNvSpPr>
          <p:nvPr>
            <p:ph type="title"/>
          </p:nvPr>
        </p:nvSpPr>
        <p:spPr/>
        <p:txBody>
          <a:bodyPr/>
          <a:lstStyle/>
          <a:p>
            <a:r>
              <a:rPr lang="en-US" dirty="0">
                <a:solidFill>
                  <a:srgbClr val="00B0F0"/>
                </a:solidFill>
                <a:latin typeface="Arial Rounded MT Bold" panose="020F0704030504030204" pitchFamily="34" charset="77"/>
              </a:rPr>
              <a:t>S-Knowledge Summary</a:t>
            </a:r>
          </a:p>
        </p:txBody>
      </p:sp>
      <p:sp>
        <p:nvSpPr>
          <p:cNvPr id="3" name="Content Placeholder 2">
            <a:extLst>
              <a:ext uri="{FF2B5EF4-FFF2-40B4-BE49-F238E27FC236}">
                <a16:creationId xmlns:a16="http://schemas.microsoft.com/office/drawing/2014/main" id="{4371EE02-0375-5777-9B61-DBCDA85AA85F}"/>
              </a:ext>
            </a:extLst>
          </p:cNvPr>
          <p:cNvSpPr>
            <a:spLocks noGrp="1"/>
          </p:cNvSpPr>
          <p:nvPr>
            <p:ph idx="1"/>
          </p:nvPr>
        </p:nvSpPr>
        <p:spPr/>
        <p:txBody>
          <a:bodyPr/>
          <a:lstStyle/>
          <a:p>
            <a:pPr algn="just" rtl="0">
              <a:spcBef>
                <a:spcPts val="0"/>
              </a:spcBef>
              <a:spcAft>
                <a:spcPts val="0"/>
              </a:spcAft>
            </a:pPr>
            <a:r>
              <a:rPr lang="en-US" sz="1800" b="0" i="0" u="none" strike="noStrike" dirty="0">
                <a:solidFill>
                  <a:srgbClr val="000000"/>
                </a:solidFill>
                <a:effectLst/>
                <a:latin typeface="Calibri" panose="020F0502020204030204" pitchFamily="34" charset="0"/>
              </a:rPr>
              <a:t>the visual and textual elements to add to the story at this stage are:</a:t>
            </a:r>
            <a:endParaRPr lang="en-US" b="0" dirty="0">
              <a:effectLst/>
            </a:endParaRPr>
          </a:p>
          <a:p>
            <a:pPr algn="just"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Commentary, annotation, or additional charts stating the main problem and the solution</a:t>
            </a:r>
          </a:p>
          <a:p>
            <a:pPr algn="just"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Proposed next steps</a:t>
            </a:r>
          </a:p>
          <a:p>
            <a:pPr algn="just"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Pointer to outside resources, such as a link, which reinforces the proposed next steps.</a:t>
            </a:r>
          </a:p>
          <a:p>
            <a:pPr marL="0" indent="0">
              <a:buNone/>
            </a:pPr>
            <a:endParaRPr lang="en-US" dirty="0"/>
          </a:p>
        </p:txBody>
      </p:sp>
    </p:spTree>
    <p:extLst>
      <p:ext uri="{BB962C8B-B14F-4D97-AF65-F5344CB8AC3E}">
        <p14:creationId xmlns:p14="http://schemas.microsoft.com/office/powerpoint/2010/main" val="2548388777"/>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0D492-623F-7268-3B98-8EBB752E29EC}"/>
              </a:ext>
            </a:extLst>
          </p:cNvPr>
          <p:cNvSpPr>
            <a:spLocks noGrp="1"/>
          </p:cNvSpPr>
          <p:nvPr>
            <p:ph type="title"/>
          </p:nvPr>
        </p:nvSpPr>
        <p:spPr/>
        <p:txBody>
          <a:bodyPr/>
          <a:lstStyle/>
          <a:p>
            <a:r>
              <a:rPr lang="en-US" dirty="0">
                <a:solidFill>
                  <a:srgbClr val="00B0F0"/>
                </a:solidFill>
                <a:latin typeface="Arial Rounded MT Bold" panose="020F0704030504030204" pitchFamily="34" charset="77"/>
              </a:rPr>
              <a:t>S-Wisdom: Tailoring Story to Audience</a:t>
            </a:r>
          </a:p>
        </p:txBody>
      </p:sp>
      <p:sp>
        <p:nvSpPr>
          <p:cNvPr id="3" name="Content Placeholder 2">
            <a:extLst>
              <a:ext uri="{FF2B5EF4-FFF2-40B4-BE49-F238E27FC236}">
                <a16:creationId xmlns:a16="http://schemas.microsoft.com/office/drawing/2014/main" id="{567271C5-F346-CEF9-C6C6-A7F6772FD8E1}"/>
              </a:ext>
            </a:extLst>
          </p:cNvPr>
          <p:cNvSpPr>
            <a:spLocks noGrp="1"/>
          </p:cNvSpPr>
          <p:nvPr>
            <p:ph idx="1"/>
          </p:nvPr>
        </p:nvSpPr>
        <p:spPr/>
        <p:txBody>
          <a:bodyPr/>
          <a:lstStyle/>
          <a:p>
            <a:r>
              <a:rPr lang="en-US" dirty="0"/>
              <a:t>Editing by selecting </a:t>
            </a:r>
            <a:r>
              <a:rPr lang="en-US" b="1" dirty="0"/>
              <a:t>actionable insights</a:t>
            </a:r>
            <a:r>
              <a:rPr lang="en-US" dirty="0"/>
              <a:t> for a </a:t>
            </a:r>
            <a:r>
              <a:rPr lang="en-US" b="1" dirty="0"/>
              <a:t>specific audience</a:t>
            </a:r>
          </a:p>
          <a:p>
            <a:r>
              <a:rPr lang="en-US" dirty="0"/>
              <a:t>Includes a call to action</a:t>
            </a:r>
          </a:p>
          <a:p>
            <a:endParaRPr lang="en-US" dirty="0"/>
          </a:p>
        </p:txBody>
      </p:sp>
    </p:spTree>
    <p:extLst>
      <p:ext uri="{BB962C8B-B14F-4D97-AF65-F5344CB8AC3E}">
        <p14:creationId xmlns:p14="http://schemas.microsoft.com/office/powerpoint/2010/main" val="1052201588"/>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E1356-88D1-9E5D-D15C-5FCD677071BD}"/>
              </a:ext>
            </a:extLst>
          </p:cNvPr>
          <p:cNvSpPr>
            <a:spLocks noGrp="1"/>
          </p:cNvSpPr>
          <p:nvPr>
            <p:ph type="title"/>
          </p:nvPr>
        </p:nvSpPr>
        <p:spPr/>
        <p:txBody>
          <a:bodyPr/>
          <a:lstStyle/>
          <a:p>
            <a:r>
              <a:rPr lang="en-US" dirty="0">
                <a:latin typeface="Arial Rounded MT Bold" panose="020F0704030504030204" pitchFamily="34" charset="77"/>
              </a:rPr>
              <a:t>Types of Audience</a:t>
            </a:r>
          </a:p>
        </p:txBody>
      </p:sp>
      <p:graphicFrame>
        <p:nvGraphicFramePr>
          <p:cNvPr id="4" name="Content Placeholder 3">
            <a:extLst>
              <a:ext uri="{FF2B5EF4-FFF2-40B4-BE49-F238E27FC236}">
                <a16:creationId xmlns:a16="http://schemas.microsoft.com/office/drawing/2014/main" id="{F747BED1-DC9D-CE89-3E0E-E6C78080EEB6}"/>
              </a:ext>
            </a:extLst>
          </p:cNvPr>
          <p:cNvGraphicFramePr>
            <a:graphicFrameLocks noGrp="1"/>
          </p:cNvGraphicFramePr>
          <p:nvPr>
            <p:ph idx="1"/>
            <p:extLst>
              <p:ext uri="{D42A27DB-BD31-4B8C-83A1-F6EECF244321}">
                <p14:modId xmlns:p14="http://schemas.microsoft.com/office/powerpoint/2010/main" val="1648641643"/>
              </p:ext>
            </p:extLst>
          </p:nvPr>
        </p:nvGraphicFramePr>
        <p:xfrm>
          <a:off x="838200" y="1825625"/>
          <a:ext cx="10515597" cy="1833880"/>
        </p:xfrm>
        <a:graphic>
          <a:graphicData uri="http://schemas.openxmlformats.org/drawingml/2006/table">
            <a:tbl>
              <a:tblPr firstRow="1" bandRow="1">
                <a:tableStyleId>{00A15C55-8517-42AA-B614-E9B94910E393}</a:tableStyleId>
              </a:tblPr>
              <a:tblGrid>
                <a:gridCol w="3505199">
                  <a:extLst>
                    <a:ext uri="{9D8B030D-6E8A-4147-A177-3AD203B41FA5}">
                      <a16:colId xmlns:a16="http://schemas.microsoft.com/office/drawing/2014/main" val="266903853"/>
                    </a:ext>
                  </a:extLst>
                </a:gridCol>
                <a:gridCol w="3505199">
                  <a:extLst>
                    <a:ext uri="{9D8B030D-6E8A-4147-A177-3AD203B41FA5}">
                      <a16:colId xmlns:a16="http://schemas.microsoft.com/office/drawing/2014/main" val="3882956283"/>
                    </a:ext>
                  </a:extLst>
                </a:gridCol>
                <a:gridCol w="3505199">
                  <a:extLst>
                    <a:ext uri="{9D8B030D-6E8A-4147-A177-3AD203B41FA5}">
                      <a16:colId xmlns:a16="http://schemas.microsoft.com/office/drawing/2014/main" val="794628351"/>
                    </a:ext>
                  </a:extLst>
                </a:gridCol>
              </a:tblGrid>
              <a:tr h="370840">
                <a:tc>
                  <a:txBody>
                    <a:bodyPr/>
                    <a:lstStyle/>
                    <a:p>
                      <a:pPr algn="just" rtl="0" fontAlgn="t">
                        <a:spcBef>
                          <a:spcPts val="0"/>
                        </a:spcBef>
                        <a:spcAft>
                          <a:spcPts val="0"/>
                        </a:spcAft>
                      </a:pPr>
                      <a:r>
                        <a:rPr lang="en-US" sz="1100" b="0" i="0" u="none" strike="noStrike">
                          <a:solidFill>
                            <a:srgbClr val="000000"/>
                          </a:solidFill>
                          <a:effectLst/>
                          <a:latin typeface="Calibri" panose="020F0502020204030204" pitchFamily="34" charset="0"/>
                        </a:rPr>
                        <a:t>Audience Type</a:t>
                      </a:r>
                      <a:endParaRPr lang="en-US">
                        <a:effectLst/>
                      </a:endParaRPr>
                    </a:p>
                  </a:txBody>
                  <a:tcPr marL="63500" marR="63500" marT="63500" marB="63500"/>
                </a:tc>
                <a:tc>
                  <a:txBody>
                    <a:bodyPr/>
                    <a:lstStyle/>
                    <a:p>
                      <a:pPr algn="just" rtl="0" fontAlgn="t">
                        <a:spcBef>
                          <a:spcPts val="0"/>
                        </a:spcBef>
                        <a:spcAft>
                          <a:spcPts val="0"/>
                        </a:spcAft>
                      </a:pPr>
                      <a:r>
                        <a:rPr lang="en-US" sz="1100" b="0" i="0" u="none" strike="noStrike">
                          <a:solidFill>
                            <a:srgbClr val="000000"/>
                          </a:solidFill>
                          <a:effectLst/>
                          <a:latin typeface="Calibri" panose="020F0502020204030204" pitchFamily="34" charset="0"/>
                        </a:rPr>
                        <a:t>Requirements</a:t>
                      </a:r>
                      <a:endParaRPr lang="en-US">
                        <a:effectLst/>
                      </a:endParaRPr>
                    </a:p>
                  </a:txBody>
                  <a:tcPr marL="63500" marR="63500" marT="63500" marB="63500"/>
                </a:tc>
                <a:tc>
                  <a:txBody>
                    <a:bodyPr/>
                    <a:lstStyle/>
                    <a:p>
                      <a:pPr algn="just" rtl="0" fontAlgn="t">
                        <a:spcBef>
                          <a:spcPts val="0"/>
                        </a:spcBef>
                        <a:spcAft>
                          <a:spcPts val="0"/>
                        </a:spcAft>
                      </a:pPr>
                      <a:r>
                        <a:rPr lang="en-US" sz="1100" b="0" i="0" u="none" strike="noStrike">
                          <a:solidFill>
                            <a:srgbClr val="000000"/>
                          </a:solidFill>
                          <a:effectLst/>
                          <a:latin typeface="Calibri" panose="020F0502020204030204" pitchFamily="34" charset="0"/>
                        </a:rPr>
                        <a:t>What to represent</a:t>
                      </a:r>
                      <a:endParaRPr lang="en-US">
                        <a:effectLst/>
                      </a:endParaRPr>
                    </a:p>
                  </a:txBody>
                  <a:tcPr marL="63500" marR="63500" marT="63500" marB="63500"/>
                </a:tc>
                <a:extLst>
                  <a:ext uri="{0D108BD9-81ED-4DB2-BD59-A6C34878D82A}">
                    <a16:rowId xmlns:a16="http://schemas.microsoft.com/office/drawing/2014/main" val="2651788832"/>
                  </a:ext>
                </a:extLst>
              </a:tr>
              <a:tr h="370840">
                <a:tc>
                  <a:txBody>
                    <a:bodyPr/>
                    <a:lstStyle/>
                    <a:p>
                      <a:pPr algn="just" rtl="0" fontAlgn="t">
                        <a:spcBef>
                          <a:spcPts val="0"/>
                        </a:spcBef>
                        <a:spcAft>
                          <a:spcPts val="0"/>
                        </a:spcAft>
                      </a:pPr>
                      <a:r>
                        <a:rPr lang="en-US" sz="1100" b="0" i="0" u="none" strike="noStrike">
                          <a:solidFill>
                            <a:srgbClr val="000000"/>
                          </a:solidFill>
                          <a:effectLst/>
                          <a:latin typeface="Calibri" panose="020F0502020204030204" pitchFamily="34" charset="0"/>
                        </a:rPr>
                        <a:t>General Public</a:t>
                      </a:r>
                      <a:endParaRPr lang="en-US">
                        <a:effectLst/>
                      </a:endParaRPr>
                    </a:p>
                  </a:txBody>
                  <a:tcPr marL="63500" marR="63500" marT="63500" marB="63500"/>
                </a:tc>
                <a:tc>
                  <a:txBody>
                    <a:bodyPr/>
                    <a:lstStyle/>
                    <a:p>
                      <a:pPr algn="just" rtl="0" fontAlgn="t">
                        <a:spcBef>
                          <a:spcPts val="0"/>
                        </a:spcBef>
                        <a:spcAft>
                          <a:spcPts val="0"/>
                        </a:spcAft>
                      </a:pPr>
                      <a:r>
                        <a:rPr lang="en-US" sz="1100" b="0" i="0" u="none" strike="noStrike">
                          <a:solidFill>
                            <a:srgbClr val="000000"/>
                          </a:solidFill>
                          <a:effectLst/>
                          <a:latin typeface="Calibri" panose="020F0502020204030204" pitchFamily="34" charset="0"/>
                        </a:rPr>
                        <a:t>Understand data</a:t>
                      </a:r>
                      <a:endParaRPr lang="en-US">
                        <a:effectLst/>
                      </a:endParaRPr>
                    </a:p>
                  </a:txBody>
                  <a:tcPr marL="63500" marR="63500" marT="63500" marB="63500"/>
                </a:tc>
                <a:tc>
                  <a:txBody>
                    <a:bodyPr/>
                    <a:lstStyle/>
                    <a:p>
                      <a:pPr algn="just" rtl="0" fontAlgn="t">
                        <a:spcBef>
                          <a:spcPts val="0"/>
                        </a:spcBef>
                        <a:spcAft>
                          <a:spcPts val="0"/>
                        </a:spcAft>
                      </a:pPr>
                      <a:r>
                        <a:rPr lang="en-US" sz="1100" b="0" i="0" u="none" strike="noStrike">
                          <a:solidFill>
                            <a:srgbClr val="000000"/>
                          </a:solidFill>
                          <a:effectLst/>
                          <a:latin typeface="Calibri" panose="020F0502020204030204" pitchFamily="34" charset="0"/>
                        </a:rPr>
                        <a:t>An appealing overview of insights</a:t>
                      </a:r>
                      <a:endParaRPr lang="en-US">
                        <a:effectLst/>
                      </a:endParaRPr>
                    </a:p>
                  </a:txBody>
                  <a:tcPr marL="63500" marR="63500" marT="63500" marB="63500"/>
                </a:tc>
                <a:extLst>
                  <a:ext uri="{0D108BD9-81ED-4DB2-BD59-A6C34878D82A}">
                    <a16:rowId xmlns:a16="http://schemas.microsoft.com/office/drawing/2014/main" val="390767242"/>
                  </a:ext>
                </a:extLst>
              </a:tr>
              <a:tr h="370840">
                <a:tc>
                  <a:txBody>
                    <a:bodyPr/>
                    <a:lstStyle/>
                    <a:p>
                      <a:pPr algn="just" rtl="0" fontAlgn="t">
                        <a:spcBef>
                          <a:spcPts val="0"/>
                        </a:spcBef>
                        <a:spcAft>
                          <a:spcPts val="0"/>
                        </a:spcAft>
                      </a:pPr>
                      <a:r>
                        <a:rPr lang="en-US" sz="1100" b="0" i="0" u="none" strike="noStrike">
                          <a:solidFill>
                            <a:srgbClr val="000000"/>
                          </a:solidFill>
                          <a:effectLst/>
                          <a:latin typeface="Calibri" panose="020F0502020204030204" pitchFamily="34" charset="0"/>
                        </a:rPr>
                        <a:t>Executives</a:t>
                      </a:r>
                      <a:endParaRPr lang="en-US">
                        <a:effectLst/>
                      </a:endParaRPr>
                    </a:p>
                  </a:txBody>
                  <a:tcPr marL="63500" marR="63500" marT="63500" marB="63500"/>
                </a:tc>
                <a:tc>
                  <a:txBody>
                    <a:bodyPr/>
                    <a:lstStyle/>
                    <a:p>
                      <a:pPr algn="just" rtl="0" fontAlgn="t">
                        <a:spcBef>
                          <a:spcPts val="0"/>
                        </a:spcBef>
                        <a:spcAft>
                          <a:spcPts val="0"/>
                        </a:spcAft>
                      </a:pPr>
                      <a:r>
                        <a:rPr lang="en-US" sz="1100" b="0" i="0" u="none" strike="noStrike">
                          <a:solidFill>
                            <a:srgbClr val="000000"/>
                          </a:solidFill>
                          <a:effectLst/>
                          <a:latin typeface="Calibri" panose="020F0502020204030204" pitchFamily="34" charset="0"/>
                        </a:rPr>
                        <a:t>High-level overview of data trends to aid strategic decision-making</a:t>
                      </a:r>
                      <a:endParaRPr lang="en-US">
                        <a:effectLst/>
                      </a:endParaRPr>
                    </a:p>
                  </a:txBody>
                  <a:tcPr marL="63500" marR="63500" marT="63500" marB="63500"/>
                </a:tc>
                <a:tc>
                  <a:txBody>
                    <a:bodyPr/>
                    <a:lstStyle/>
                    <a:p>
                      <a:pPr algn="just" rtl="0" fontAlgn="t">
                        <a:spcBef>
                          <a:spcPts val="0"/>
                        </a:spcBef>
                        <a:spcAft>
                          <a:spcPts val="0"/>
                        </a:spcAft>
                      </a:pPr>
                      <a:r>
                        <a:rPr lang="en-US" sz="1100" b="0" i="0" u="none" strike="noStrike">
                          <a:solidFill>
                            <a:srgbClr val="000000"/>
                          </a:solidFill>
                          <a:effectLst/>
                          <a:latin typeface="Calibri" panose="020F0502020204030204" pitchFamily="34" charset="0"/>
                        </a:rPr>
                        <a:t>Highlight critical metrics and trends influencing business outcomes</a:t>
                      </a:r>
                      <a:endParaRPr lang="en-US">
                        <a:effectLst/>
                      </a:endParaRPr>
                    </a:p>
                  </a:txBody>
                  <a:tcPr marL="63500" marR="63500" marT="63500" marB="63500"/>
                </a:tc>
                <a:extLst>
                  <a:ext uri="{0D108BD9-81ED-4DB2-BD59-A6C34878D82A}">
                    <a16:rowId xmlns:a16="http://schemas.microsoft.com/office/drawing/2014/main" val="3918773351"/>
                  </a:ext>
                </a:extLst>
              </a:tr>
              <a:tr h="370840">
                <a:tc>
                  <a:txBody>
                    <a:bodyPr/>
                    <a:lstStyle/>
                    <a:p>
                      <a:pPr algn="just" rtl="0" fontAlgn="t">
                        <a:spcBef>
                          <a:spcPts val="0"/>
                        </a:spcBef>
                        <a:spcAft>
                          <a:spcPts val="0"/>
                        </a:spcAft>
                      </a:pPr>
                      <a:r>
                        <a:rPr lang="en-US" sz="1100" b="0" i="0" u="none" strike="noStrike">
                          <a:solidFill>
                            <a:srgbClr val="000000"/>
                          </a:solidFill>
                          <a:effectLst/>
                          <a:latin typeface="Calibri" panose="020F0502020204030204" pitchFamily="34" charset="0"/>
                        </a:rPr>
                        <a:t>Professionals</a:t>
                      </a:r>
                      <a:endParaRPr lang="en-US">
                        <a:effectLst/>
                      </a:endParaRPr>
                    </a:p>
                  </a:txBody>
                  <a:tcPr marL="63500" marR="63500" marT="63500" marB="63500"/>
                </a:tc>
                <a:tc>
                  <a:txBody>
                    <a:bodyPr/>
                    <a:lstStyle/>
                    <a:p>
                      <a:pPr algn="just" rtl="0" fontAlgn="t">
                        <a:spcBef>
                          <a:spcPts val="0"/>
                        </a:spcBef>
                        <a:spcAft>
                          <a:spcPts val="0"/>
                        </a:spcAft>
                      </a:pPr>
                      <a:r>
                        <a:rPr lang="en-US" sz="1100" b="0" i="0" u="none" strike="noStrike">
                          <a:solidFill>
                            <a:srgbClr val="000000"/>
                          </a:solidFill>
                          <a:effectLst/>
                          <a:latin typeface="Calibri" panose="020F0502020204030204" pitchFamily="34" charset="0"/>
                        </a:rPr>
                        <a:t>Detailed insights to understand the phenomenon behind data</a:t>
                      </a:r>
                      <a:endParaRPr lang="en-US">
                        <a:effectLst/>
                      </a:endParaRPr>
                    </a:p>
                  </a:txBody>
                  <a:tcPr marL="63500" marR="63500" marT="63500" marB="63500"/>
                </a:tc>
                <a:tc>
                  <a:txBody>
                    <a:bodyPr/>
                    <a:lstStyle/>
                    <a:p>
                      <a:pPr algn="just" rtl="0" fontAlgn="t">
                        <a:spcBef>
                          <a:spcPts val="0"/>
                        </a:spcBef>
                        <a:spcAft>
                          <a:spcPts val="0"/>
                        </a:spcAft>
                      </a:pPr>
                      <a:r>
                        <a:rPr lang="en-US" sz="1100" b="0" i="0" u="none" strike="noStrike" dirty="0">
                          <a:solidFill>
                            <a:srgbClr val="000000"/>
                          </a:solidFill>
                          <a:effectLst/>
                          <a:latin typeface="Calibri" panose="020F0502020204030204" pitchFamily="34" charset="0"/>
                        </a:rPr>
                        <a:t>Add numbers, statistics, and helpful information to understand insights deeply and communicate them effectively</a:t>
                      </a:r>
                      <a:endParaRPr lang="en-US" dirty="0">
                        <a:effectLst/>
                      </a:endParaRPr>
                    </a:p>
                  </a:txBody>
                  <a:tcPr marL="63500" marR="63500" marT="63500" marB="63500"/>
                </a:tc>
                <a:extLst>
                  <a:ext uri="{0D108BD9-81ED-4DB2-BD59-A6C34878D82A}">
                    <a16:rowId xmlns:a16="http://schemas.microsoft.com/office/drawing/2014/main" val="1089293587"/>
                  </a:ext>
                </a:extLst>
              </a:tr>
            </a:tbl>
          </a:graphicData>
        </a:graphic>
      </p:graphicFrame>
    </p:spTree>
    <p:extLst>
      <p:ext uri="{BB962C8B-B14F-4D97-AF65-F5344CB8AC3E}">
        <p14:creationId xmlns:p14="http://schemas.microsoft.com/office/powerpoint/2010/main" val="2405947719"/>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A905F-A8D4-269F-2363-0EA41490F72A}"/>
              </a:ext>
            </a:extLst>
          </p:cNvPr>
          <p:cNvSpPr>
            <a:spLocks noGrp="1"/>
          </p:cNvSpPr>
          <p:nvPr>
            <p:ph type="title"/>
          </p:nvPr>
        </p:nvSpPr>
        <p:spPr/>
        <p:txBody>
          <a:bodyPr/>
          <a:lstStyle/>
          <a:p>
            <a:r>
              <a:rPr lang="en-US" dirty="0">
                <a:latin typeface="Arial Rounded MT Bold" panose="020F0704030504030204" pitchFamily="34" charset="77"/>
              </a:rPr>
              <a:t>Audience Knowledge and Goal</a:t>
            </a:r>
          </a:p>
        </p:txBody>
      </p:sp>
      <p:graphicFrame>
        <p:nvGraphicFramePr>
          <p:cNvPr id="4" name="Content Placeholder 3">
            <a:extLst>
              <a:ext uri="{FF2B5EF4-FFF2-40B4-BE49-F238E27FC236}">
                <a16:creationId xmlns:a16="http://schemas.microsoft.com/office/drawing/2014/main" id="{A652DF08-C1E5-954F-0714-4504EFD75A18}"/>
              </a:ext>
            </a:extLst>
          </p:cNvPr>
          <p:cNvGraphicFramePr>
            <a:graphicFrameLocks noGrp="1"/>
          </p:cNvGraphicFramePr>
          <p:nvPr>
            <p:ph idx="1"/>
            <p:extLst>
              <p:ext uri="{D42A27DB-BD31-4B8C-83A1-F6EECF244321}">
                <p14:modId xmlns:p14="http://schemas.microsoft.com/office/powerpoint/2010/main" val="3165290409"/>
              </p:ext>
            </p:extLst>
          </p:nvPr>
        </p:nvGraphicFramePr>
        <p:xfrm>
          <a:off x="838200" y="1825625"/>
          <a:ext cx="10515597" cy="1849120"/>
        </p:xfrm>
        <a:graphic>
          <a:graphicData uri="http://schemas.openxmlformats.org/drawingml/2006/table">
            <a:tbl>
              <a:tblPr firstRow="1" bandRow="1">
                <a:tableStyleId>{00A15C55-8517-42AA-B614-E9B94910E393}</a:tableStyleId>
              </a:tblPr>
              <a:tblGrid>
                <a:gridCol w="3505199">
                  <a:extLst>
                    <a:ext uri="{9D8B030D-6E8A-4147-A177-3AD203B41FA5}">
                      <a16:colId xmlns:a16="http://schemas.microsoft.com/office/drawing/2014/main" val="2935173313"/>
                    </a:ext>
                  </a:extLst>
                </a:gridCol>
                <a:gridCol w="3505199">
                  <a:extLst>
                    <a:ext uri="{9D8B030D-6E8A-4147-A177-3AD203B41FA5}">
                      <a16:colId xmlns:a16="http://schemas.microsoft.com/office/drawing/2014/main" val="2977779479"/>
                    </a:ext>
                  </a:extLst>
                </a:gridCol>
                <a:gridCol w="3505199">
                  <a:extLst>
                    <a:ext uri="{9D8B030D-6E8A-4147-A177-3AD203B41FA5}">
                      <a16:colId xmlns:a16="http://schemas.microsoft.com/office/drawing/2014/main" val="2607358640"/>
                    </a:ext>
                  </a:extLst>
                </a:gridCol>
              </a:tblGrid>
              <a:tr h="370840">
                <a:tc>
                  <a:txBody>
                    <a:bodyPr/>
                    <a:lstStyle/>
                    <a:p>
                      <a:pPr rtl="0" fontAlgn="t">
                        <a:spcBef>
                          <a:spcPts val="0"/>
                        </a:spcBef>
                        <a:spcAft>
                          <a:spcPts val="0"/>
                        </a:spcAft>
                      </a:pPr>
                      <a:r>
                        <a:rPr lang="en-US" sz="1100" b="0" i="0" u="none" strike="noStrike">
                          <a:solidFill>
                            <a:srgbClr val="000000"/>
                          </a:solidFill>
                          <a:effectLst/>
                          <a:latin typeface="Calibri" panose="020F0502020204030204" pitchFamily="34" charset="0"/>
                        </a:rPr>
                        <a:t>Audience</a:t>
                      </a:r>
                      <a:endParaRPr lang="en-US">
                        <a:effectLst/>
                      </a:endParaRPr>
                    </a:p>
                  </a:txBody>
                  <a:tcPr marL="63500" marR="63500" marT="63500" marB="63500"/>
                </a:tc>
                <a:tc>
                  <a:txBody>
                    <a:bodyPr/>
                    <a:lstStyle/>
                    <a:p>
                      <a:pPr rtl="0" fontAlgn="t">
                        <a:spcBef>
                          <a:spcPts val="0"/>
                        </a:spcBef>
                        <a:spcAft>
                          <a:spcPts val="0"/>
                        </a:spcAft>
                      </a:pPr>
                      <a:r>
                        <a:rPr lang="en-US" sz="1100" b="0" i="0" u="none" strike="noStrike">
                          <a:solidFill>
                            <a:srgbClr val="000000"/>
                          </a:solidFill>
                          <a:effectLst/>
                          <a:latin typeface="Calibri" panose="020F0502020204030204" pitchFamily="34" charset="0"/>
                        </a:rPr>
                        <a:t>Knowledge</a:t>
                      </a:r>
                      <a:endParaRPr lang="en-US">
                        <a:effectLst/>
                      </a:endParaRPr>
                    </a:p>
                    <a:p>
                      <a:pPr rtl="0" fontAlgn="t">
                        <a:spcBef>
                          <a:spcPts val="0"/>
                        </a:spcBef>
                        <a:spcAft>
                          <a:spcPts val="0"/>
                        </a:spcAft>
                      </a:pPr>
                      <a:r>
                        <a:rPr lang="en-US" sz="1100" b="0" i="1" u="none" strike="noStrike">
                          <a:solidFill>
                            <a:srgbClr val="000000"/>
                          </a:solidFill>
                          <a:effectLst/>
                          <a:latin typeface="Calibri" panose="020F0502020204030204" pitchFamily="34" charset="0"/>
                        </a:rPr>
                        <a:t>Before the story</a:t>
                      </a:r>
                      <a:endParaRPr lang="en-US">
                        <a:effectLst/>
                      </a:endParaRPr>
                    </a:p>
                  </a:txBody>
                  <a:tcPr marL="63500" marR="63500" marT="63500" marB="63500"/>
                </a:tc>
                <a:tc>
                  <a:txBody>
                    <a:bodyPr/>
                    <a:lstStyle/>
                    <a:p>
                      <a:pPr rtl="0" fontAlgn="t">
                        <a:spcBef>
                          <a:spcPts val="0"/>
                        </a:spcBef>
                        <a:spcAft>
                          <a:spcPts val="0"/>
                        </a:spcAft>
                      </a:pPr>
                      <a:r>
                        <a:rPr lang="en-US" sz="1100" b="0" i="0" u="none" strike="noStrike">
                          <a:solidFill>
                            <a:srgbClr val="000000"/>
                          </a:solidFill>
                          <a:effectLst/>
                          <a:latin typeface="Calibri" panose="020F0502020204030204" pitchFamily="34" charset="0"/>
                        </a:rPr>
                        <a:t>Goals or strategies</a:t>
                      </a:r>
                      <a:endParaRPr lang="en-US">
                        <a:effectLst/>
                      </a:endParaRPr>
                    </a:p>
                    <a:p>
                      <a:pPr rtl="0" fontAlgn="t">
                        <a:spcBef>
                          <a:spcPts val="0"/>
                        </a:spcBef>
                        <a:spcAft>
                          <a:spcPts val="0"/>
                        </a:spcAft>
                      </a:pPr>
                      <a:r>
                        <a:rPr lang="en-US" sz="1100" b="0" i="1" u="none" strike="noStrike">
                          <a:solidFill>
                            <a:srgbClr val="000000"/>
                          </a:solidFill>
                          <a:effectLst/>
                          <a:latin typeface="Calibri" panose="020F0502020204030204" pitchFamily="34" charset="0"/>
                        </a:rPr>
                        <a:t>After the story</a:t>
                      </a:r>
                      <a:endParaRPr lang="en-US">
                        <a:effectLst/>
                      </a:endParaRPr>
                    </a:p>
                  </a:txBody>
                  <a:tcPr marL="63500" marR="63500" marT="63500" marB="63500"/>
                </a:tc>
                <a:extLst>
                  <a:ext uri="{0D108BD9-81ED-4DB2-BD59-A6C34878D82A}">
                    <a16:rowId xmlns:a16="http://schemas.microsoft.com/office/drawing/2014/main" val="882420002"/>
                  </a:ext>
                </a:extLst>
              </a:tr>
              <a:tr h="370840">
                <a:tc>
                  <a:txBody>
                    <a:bodyPr/>
                    <a:lstStyle/>
                    <a:p>
                      <a:pPr rtl="0" fontAlgn="t">
                        <a:spcBef>
                          <a:spcPts val="0"/>
                        </a:spcBef>
                        <a:spcAft>
                          <a:spcPts val="0"/>
                        </a:spcAft>
                      </a:pPr>
                      <a:r>
                        <a:rPr lang="en-US" sz="1100" b="0" i="0" u="none" strike="noStrike">
                          <a:solidFill>
                            <a:srgbClr val="000000"/>
                          </a:solidFill>
                          <a:effectLst/>
                          <a:latin typeface="Calibri" panose="020F0502020204030204" pitchFamily="34" charset="0"/>
                        </a:rPr>
                        <a:t>public</a:t>
                      </a:r>
                      <a:endParaRPr lang="en-US">
                        <a:effectLst/>
                      </a:endParaRPr>
                    </a:p>
                  </a:txBody>
                  <a:tcPr marL="63500" marR="63500" marT="63500" marB="63500"/>
                </a:tc>
                <a:tc>
                  <a:txBody>
                    <a:bodyPr/>
                    <a:lstStyle/>
                    <a:p>
                      <a:pPr rtl="0" fontAlgn="t">
                        <a:spcBef>
                          <a:spcPts val="0"/>
                        </a:spcBef>
                        <a:spcAft>
                          <a:spcPts val="0"/>
                        </a:spcAft>
                      </a:pPr>
                      <a:r>
                        <a:rPr lang="en-US" sz="1100" b="0" i="0" u="none" strike="noStrike">
                          <a:solidFill>
                            <a:srgbClr val="000000"/>
                          </a:solidFill>
                          <a:effectLst/>
                          <a:latin typeface="Calibri" panose="020F0502020204030204" pitchFamily="34" charset="0"/>
                        </a:rPr>
                        <a:t>lower knowledge levels</a:t>
                      </a:r>
                      <a:endParaRPr lang="en-US">
                        <a:effectLst/>
                      </a:endParaRPr>
                    </a:p>
                  </a:txBody>
                  <a:tcPr marL="63500" marR="63500" marT="63500" marB="63500"/>
                </a:tc>
                <a:tc>
                  <a:txBody>
                    <a:bodyPr/>
                    <a:lstStyle/>
                    <a:p>
                      <a:pPr rtl="0" fontAlgn="t">
                        <a:spcBef>
                          <a:spcPts val="0"/>
                        </a:spcBef>
                        <a:spcAft>
                          <a:spcPts val="0"/>
                        </a:spcAft>
                      </a:pPr>
                      <a:r>
                        <a:rPr lang="en-US" sz="1100" b="0" i="0" u="none" strike="noStrike">
                          <a:solidFill>
                            <a:srgbClr val="000000"/>
                          </a:solidFill>
                          <a:effectLst/>
                          <a:latin typeface="Calibri" panose="020F0502020204030204" pitchFamily="34" charset="0"/>
                        </a:rPr>
                        <a:t>more variation of attitudes, but the goal is to persuade for democratic support</a:t>
                      </a:r>
                      <a:endParaRPr lang="en-US">
                        <a:effectLst/>
                      </a:endParaRPr>
                    </a:p>
                  </a:txBody>
                  <a:tcPr marL="63500" marR="63500" marT="63500" marB="63500"/>
                </a:tc>
                <a:extLst>
                  <a:ext uri="{0D108BD9-81ED-4DB2-BD59-A6C34878D82A}">
                    <a16:rowId xmlns:a16="http://schemas.microsoft.com/office/drawing/2014/main" val="1689939713"/>
                  </a:ext>
                </a:extLst>
              </a:tr>
              <a:tr h="370840">
                <a:tc>
                  <a:txBody>
                    <a:bodyPr/>
                    <a:lstStyle/>
                    <a:p>
                      <a:pPr rtl="0" fontAlgn="t">
                        <a:spcBef>
                          <a:spcPts val="0"/>
                        </a:spcBef>
                        <a:spcAft>
                          <a:spcPts val="0"/>
                        </a:spcAft>
                      </a:pPr>
                      <a:r>
                        <a:rPr lang="en-US" sz="1100" b="0" i="0" u="none" strike="noStrike">
                          <a:solidFill>
                            <a:srgbClr val="000000"/>
                          </a:solidFill>
                          <a:effectLst/>
                          <a:latin typeface="Calibri" panose="020F0502020204030204" pitchFamily="34" charset="0"/>
                        </a:rPr>
                        <a:t>executives</a:t>
                      </a:r>
                      <a:endParaRPr lang="en-US">
                        <a:effectLst/>
                      </a:endParaRPr>
                    </a:p>
                  </a:txBody>
                  <a:tcPr marL="63500" marR="63500" marT="63500" marB="63500"/>
                </a:tc>
                <a:tc>
                  <a:txBody>
                    <a:bodyPr/>
                    <a:lstStyle/>
                    <a:p>
                      <a:pPr rtl="0" fontAlgn="t">
                        <a:spcBef>
                          <a:spcPts val="0"/>
                        </a:spcBef>
                        <a:spcAft>
                          <a:spcPts val="0"/>
                        </a:spcAft>
                      </a:pPr>
                      <a:r>
                        <a:rPr lang="en-US" sz="1100" b="0" i="0" u="none" strike="noStrike">
                          <a:solidFill>
                            <a:srgbClr val="000000"/>
                          </a:solidFill>
                          <a:effectLst/>
                          <a:latin typeface="Calibri" panose="020F0502020204030204" pitchFamily="34" charset="0"/>
                        </a:rPr>
                        <a:t>high knowledge levels but may lack a detailed understanding of data</a:t>
                      </a:r>
                      <a:endParaRPr lang="en-US">
                        <a:effectLst/>
                      </a:endParaRPr>
                    </a:p>
                  </a:txBody>
                  <a:tcPr marL="63500" marR="63500" marT="63500" marB="63500"/>
                </a:tc>
                <a:tc>
                  <a:txBody>
                    <a:bodyPr/>
                    <a:lstStyle/>
                    <a:p>
                      <a:pPr rtl="0" fontAlgn="t">
                        <a:spcBef>
                          <a:spcPts val="0"/>
                        </a:spcBef>
                        <a:spcAft>
                          <a:spcPts val="0"/>
                        </a:spcAft>
                      </a:pPr>
                      <a:r>
                        <a:rPr lang="en-US" sz="1100" b="0" i="0" u="none" strike="noStrike">
                          <a:solidFill>
                            <a:srgbClr val="000000"/>
                          </a:solidFill>
                          <a:effectLst/>
                          <a:latin typeface="Calibri" panose="020F0502020204030204" pitchFamily="34" charset="0"/>
                        </a:rPr>
                        <a:t>decision-making power and how they can be persuaded but also retell the story to others to justify decisions</a:t>
                      </a:r>
                      <a:endParaRPr lang="en-US">
                        <a:effectLst/>
                      </a:endParaRPr>
                    </a:p>
                  </a:txBody>
                  <a:tcPr marL="63500" marR="63500" marT="63500" marB="63500"/>
                </a:tc>
                <a:extLst>
                  <a:ext uri="{0D108BD9-81ED-4DB2-BD59-A6C34878D82A}">
                    <a16:rowId xmlns:a16="http://schemas.microsoft.com/office/drawing/2014/main" val="3562873824"/>
                  </a:ext>
                </a:extLst>
              </a:tr>
              <a:tr h="370840">
                <a:tc>
                  <a:txBody>
                    <a:bodyPr/>
                    <a:lstStyle/>
                    <a:p>
                      <a:pPr rtl="0" fontAlgn="t">
                        <a:spcBef>
                          <a:spcPts val="0"/>
                        </a:spcBef>
                        <a:spcAft>
                          <a:spcPts val="0"/>
                        </a:spcAft>
                      </a:pPr>
                      <a:r>
                        <a:rPr lang="en-US" sz="1100" b="0" i="0" u="none" strike="noStrike">
                          <a:solidFill>
                            <a:srgbClr val="000000"/>
                          </a:solidFill>
                          <a:effectLst/>
                          <a:latin typeface="Calibri" panose="020F0502020204030204" pitchFamily="34" charset="0"/>
                        </a:rPr>
                        <a:t>professionals</a:t>
                      </a:r>
                      <a:endParaRPr lang="en-US">
                        <a:effectLst/>
                      </a:endParaRPr>
                    </a:p>
                  </a:txBody>
                  <a:tcPr marL="63500" marR="63500" marT="63500" marB="63500"/>
                </a:tc>
                <a:tc>
                  <a:txBody>
                    <a:bodyPr/>
                    <a:lstStyle/>
                    <a:p>
                      <a:pPr rtl="0" fontAlgn="t">
                        <a:spcBef>
                          <a:spcPts val="0"/>
                        </a:spcBef>
                        <a:spcAft>
                          <a:spcPts val="0"/>
                        </a:spcAft>
                      </a:pPr>
                      <a:r>
                        <a:rPr lang="en-US" sz="1100" b="0" i="0" u="none" strike="noStrike">
                          <a:solidFill>
                            <a:srgbClr val="000000"/>
                          </a:solidFill>
                          <a:effectLst/>
                          <a:latin typeface="Calibri" panose="020F0502020204030204" pitchFamily="34" charset="0"/>
                        </a:rPr>
                        <a:t>high knowledge level, most detailed understanding of data</a:t>
                      </a:r>
                      <a:endParaRPr lang="en-US">
                        <a:effectLst/>
                      </a:endParaRPr>
                    </a:p>
                  </a:txBody>
                  <a:tcPr marL="63500" marR="63500" marT="63500" marB="63500"/>
                </a:tc>
                <a:tc>
                  <a:txBody>
                    <a:bodyPr/>
                    <a:lstStyle/>
                    <a:p>
                      <a:pPr rtl="0" fontAlgn="t">
                        <a:spcBef>
                          <a:spcPts val="0"/>
                        </a:spcBef>
                        <a:spcAft>
                          <a:spcPts val="0"/>
                        </a:spcAft>
                      </a:pPr>
                      <a:r>
                        <a:rPr lang="en-US" sz="1100" b="0" i="0" u="none" strike="noStrike" dirty="0">
                          <a:solidFill>
                            <a:srgbClr val="000000"/>
                          </a:solidFill>
                          <a:effectLst/>
                          <a:latin typeface="Calibri" panose="020F0502020204030204" pitchFamily="34" charset="0"/>
                        </a:rPr>
                        <a:t>persuade executives as decision-makers, but they do not need to persuade the public</a:t>
                      </a:r>
                      <a:endParaRPr lang="en-US" dirty="0">
                        <a:effectLst/>
                      </a:endParaRPr>
                    </a:p>
                  </a:txBody>
                  <a:tcPr marL="63500" marR="63500" marT="63500" marB="63500"/>
                </a:tc>
                <a:extLst>
                  <a:ext uri="{0D108BD9-81ED-4DB2-BD59-A6C34878D82A}">
                    <a16:rowId xmlns:a16="http://schemas.microsoft.com/office/drawing/2014/main" val="4286015629"/>
                  </a:ext>
                </a:extLst>
              </a:tr>
            </a:tbl>
          </a:graphicData>
        </a:graphic>
      </p:graphicFrame>
    </p:spTree>
    <p:extLst>
      <p:ext uri="{BB962C8B-B14F-4D97-AF65-F5344CB8AC3E}">
        <p14:creationId xmlns:p14="http://schemas.microsoft.com/office/powerpoint/2010/main" val="1538389238"/>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02CC1-A72C-18C2-4044-E63163566A22}"/>
              </a:ext>
            </a:extLst>
          </p:cNvPr>
          <p:cNvSpPr>
            <a:spLocks noGrp="1"/>
          </p:cNvSpPr>
          <p:nvPr>
            <p:ph type="title"/>
          </p:nvPr>
        </p:nvSpPr>
        <p:spPr/>
        <p:txBody>
          <a:bodyPr/>
          <a:lstStyle/>
          <a:p>
            <a:r>
              <a:rPr lang="en-US" dirty="0">
                <a:solidFill>
                  <a:srgbClr val="00B0F0"/>
                </a:solidFill>
                <a:latin typeface="Arial Rounded MT Bold" panose="020F0704030504030204" pitchFamily="34" charset="77"/>
              </a:rPr>
              <a:t>Back to Case Study</a:t>
            </a:r>
          </a:p>
        </p:txBody>
      </p:sp>
      <p:sp>
        <p:nvSpPr>
          <p:cNvPr id="3" name="Content Placeholder 2">
            <a:extLst>
              <a:ext uri="{FF2B5EF4-FFF2-40B4-BE49-F238E27FC236}">
                <a16:creationId xmlns:a16="http://schemas.microsoft.com/office/drawing/2014/main" id="{BAB7E55D-6BA7-1239-26B6-6D3017F85AC9}"/>
              </a:ext>
            </a:extLst>
          </p:cNvPr>
          <p:cNvSpPr>
            <a:spLocks noGrp="1"/>
          </p:cNvSpPr>
          <p:nvPr>
            <p:ph idx="1"/>
          </p:nvPr>
        </p:nvSpPr>
        <p:spPr/>
        <p:txBody>
          <a:bodyPr/>
          <a:lstStyle/>
          <a:p>
            <a:r>
              <a:rPr lang="en-US" dirty="0"/>
              <a:t>Would a data storytelling approach clearly explain the situation?</a:t>
            </a:r>
          </a:p>
          <a:p>
            <a:r>
              <a:rPr lang="en-US" dirty="0"/>
              <a:t>Could a different approach to character, plot, or audience lead us to novel solutions?</a:t>
            </a:r>
          </a:p>
          <a:p>
            <a:r>
              <a:rPr lang="en-US" dirty="0"/>
              <a:t>Does analysis of possible data stories explain why different audiences hold very different points of view?</a:t>
            </a:r>
          </a:p>
          <a:p>
            <a:r>
              <a:rPr lang="en-US" dirty="0"/>
              <a:t>What values do we bring to the interpretation of the data?</a:t>
            </a:r>
          </a:p>
          <a:p>
            <a:r>
              <a:rPr lang="en-US" dirty="0"/>
              <a:t>Other thoughts?</a:t>
            </a:r>
          </a:p>
          <a:p>
            <a:endParaRPr lang="en-US" dirty="0"/>
          </a:p>
        </p:txBody>
      </p:sp>
    </p:spTree>
    <p:extLst>
      <p:ext uri="{BB962C8B-B14F-4D97-AF65-F5344CB8AC3E}">
        <p14:creationId xmlns:p14="http://schemas.microsoft.com/office/powerpoint/2010/main" val="729563185"/>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B0EB6-61D2-0799-434A-C806DD617DC0}"/>
              </a:ext>
            </a:extLst>
          </p:cNvPr>
          <p:cNvSpPr>
            <a:spLocks noGrp="1"/>
          </p:cNvSpPr>
          <p:nvPr>
            <p:ph type="title"/>
          </p:nvPr>
        </p:nvSpPr>
        <p:spPr/>
        <p:txBody>
          <a:bodyPr/>
          <a:lstStyle/>
          <a:p>
            <a:r>
              <a:rPr lang="en-US" dirty="0">
                <a:solidFill>
                  <a:srgbClr val="00B0F0"/>
                </a:solidFill>
                <a:latin typeface="Arial Rounded MT Bold" panose="020F0704030504030204" pitchFamily="34" charset="77"/>
              </a:rPr>
              <a:t>Pause/Break</a:t>
            </a:r>
          </a:p>
        </p:txBody>
      </p:sp>
      <p:sp>
        <p:nvSpPr>
          <p:cNvPr id="3" name="Text Placeholder 2">
            <a:extLst>
              <a:ext uri="{FF2B5EF4-FFF2-40B4-BE49-F238E27FC236}">
                <a16:creationId xmlns:a16="http://schemas.microsoft.com/office/drawing/2014/main" id="{F756FB0F-C18F-F165-A900-CD08CE7AAAFA}"/>
              </a:ext>
            </a:extLst>
          </p:cNvPr>
          <p:cNvSpPr>
            <a:spLocks noGrp="1"/>
          </p:cNvSpPr>
          <p:nvPr>
            <p:ph type="body" idx="1"/>
          </p:nvPr>
        </p:nvSpPr>
        <p:spPr/>
        <p:txBody>
          <a:bodyPr/>
          <a:lstStyle/>
          <a:p>
            <a:r>
              <a:rPr lang="en-US" dirty="0" err="1"/>
              <a:t>Kaffe</a:t>
            </a:r>
            <a:r>
              <a:rPr lang="en-US" dirty="0"/>
              <a:t>, </a:t>
            </a:r>
            <a:r>
              <a:rPr lang="en-US" dirty="0" err="1"/>
              <a:t>te</a:t>
            </a:r>
            <a:r>
              <a:rPr lang="en-US" dirty="0"/>
              <a:t>, etc.</a:t>
            </a:r>
          </a:p>
        </p:txBody>
      </p:sp>
    </p:spTree>
    <p:extLst>
      <p:ext uri="{BB962C8B-B14F-4D97-AF65-F5344CB8AC3E}">
        <p14:creationId xmlns:p14="http://schemas.microsoft.com/office/powerpoint/2010/main" val="2359379329"/>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ircular jigsaw puzzle">
            <a:extLst>
              <a:ext uri="{FF2B5EF4-FFF2-40B4-BE49-F238E27FC236}">
                <a16:creationId xmlns:a16="http://schemas.microsoft.com/office/drawing/2014/main" id="{B663465A-A1B9-EEE1-0832-95093237E5D1}"/>
              </a:ext>
            </a:extLst>
          </p:cNvPr>
          <p:cNvPicPr>
            <a:picLocks noChangeAspect="1"/>
          </p:cNvPicPr>
          <p:nvPr/>
        </p:nvPicPr>
        <p:blipFill rotWithShape="1">
          <a:blip r:embed="rId3"/>
          <a:srcRect t="979" b="14751"/>
          <a:stretch/>
        </p:blipFill>
        <p:spPr>
          <a:xfrm>
            <a:off x="-3047" y="10"/>
            <a:ext cx="12191999" cy="6857990"/>
          </a:xfrm>
          <a:prstGeom prst="rect">
            <a:avLst/>
          </a:prstGeom>
        </p:spPr>
      </p:pic>
      <p:sp>
        <p:nvSpPr>
          <p:cNvPr id="2" name="Title 1">
            <a:extLst>
              <a:ext uri="{FF2B5EF4-FFF2-40B4-BE49-F238E27FC236}">
                <a16:creationId xmlns:a16="http://schemas.microsoft.com/office/drawing/2014/main" id="{BFE043A8-F9A6-8944-B6AB-4379C54C9896}"/>
              </a:ext>
            </a:extLst>
          </p:cNvPr>
          <p:cNvSpPr>
            <a:spLocks noGrp="1"/>
          </p:cNvSpPr>
          <p:nvPr>
            <p:ph type="title"/>
          </p:nvPr>
        </p:nvSpPr>
        <p:spPr>
          <a:xfrm>
            <a:off x="1063752" y="1257649"/>
            <a:ext cx="10058400" cy="3561240"/>
          </a:xfrm>
          <a:effectLst>
            <a:outerShdw blurRad="50800" dist="38100" dir="2700000" algn="tl" rotWithShape="0">
              <a:prstClr val="black">
                <a:alpha val="40000"/>
              </a:prstClr>
            </a:outerShdw>
          </a:effectLst>
        </p:spPr>
        <p:txBody>
          <a:bodyPr vert="horz" lIns="91440" tIns="45720" rIns="91440" bIns="45720" rtlCol="0" anchor="b">
            <a:noAutofit/>
          </a:bodyPr>
          <a:lstStyle/>
          <a:p>
            <a:pPr algn="ctr"/>
            <a:r>
              <a:rPr lang="en-US" sz="7200" b="1" dirty="0">
                <a:solidFill>
                  <a:srgbClr val="FFFFFF"/>
                </a:solidFill>
                <a:latin typeface="Arial Rounded MT Bold" panose="020F0704030504030204" pitchFamily="34" charset="77"/>
              </a:rPr>
              <a:t>III: Misinformation Interlude</a:t>
            </a:r>
          </a:p>
        </p:txBody>
      </p:sp>
    </p:spTree>
    <p:extLst>
      <p:ext uri="{BB962C8B-B14F-4D97-AF65-F5344CB8AC3E}">
        <p14:creationId xmlns:p14="http://schemas.microsoft.com/office/powerpoint/2010/main" val="3250667205"/>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1F70E-5F44-6B0F-02F7-4F9CCDFB57E2}"/>
              </a:ext>
            </a:extLst>
          </p:cNvPr>
          <p:cNvSpPr>
            <a:spLocks noGrp="1"/>
          </p:cNvSpPr>
          <p:nvPr>
            <p:ph type="title"/>
          </p:nvPr>
        </p:nvSpPr>
        <p:spPr/>
        <p:txBody>
          <a:bodyPr/>
          <a:lstStyle/>
          <a:p>
            <a:r>
              <a:rPr lang="en-US" dirty="0">
                <a:solidFill>
                  <a:srgbClr val="00B0F0"/>
                </a:solidFill>
                <a:latin typeface="Arial Rounded MT Bold" panose="020F0704030504030204" pitchFamily="34" charset="77"/>
              </a:rPr>
              <a:t>Interlude:</a:t>
            </a:r>
            <a:br>
              <a:rPr lang="en-US" dirty="0">
                <a:solidFill>
                  <a:srgbClr val="00B0F0"/>
                </a:solidFill>
                <a:latin typeface="Arial Rounded MT Bold" panose="020F0704030504030204" pitchFamily="34" charset="77"/>
              </a:rPr>
            </a:br>
            <a:r>
              <a:rPr lang="en-US" dirty="0">
                <a:solidFill>
                  <a:srgbClr val="00B0F0"/>
                </a:solidFill>
                <a:latin typeface="Arial Rounded MT Bold" panose="020F0704030504030204" pitchFamily="34" charset="77"/>
              </a:rPr>
              <a:t>Library-Related Misinformation</a:t>
            </a:r>
          </a:p>
        </p:txBody>
      </p:sp>
      <p:sp>
        <p:nvSpPr>
          <p:cNvPr id="3" name="Text Placeholder 2">
            <a:extLst>
              <a:ext uri="{FF2B5EF4-FFF2-40B4-BE49-F238E27FC236}">
                <a16:creationId xmlns:a16="http://schemas.microsoft.com/office/drawing/2014/main" id="{509CAB78-02EB-83EC-DDBB-5036C658664F}"/>
              </a:ext>
            </a:extLst>
          </p:cNvPr>
          <p:cNvSpPr>
            <a:spLocks noGrp="1"/>
          </p:cNvSpPr>
          <p:nvPr>
            <p:ph type="body" idx="1"/>
          </p:nvPr>
        </p:nvSpPr>
        <p:spPr/>
        <p:txBody>
          <a:bodyPr/>
          <a:lstStyle/>
          <a:p>
            <a:r>
              <a:rPr lang="en-US" dirty="0"/>
              <a:t>A case study based on a true story</a:t>
            </a:r>
          </a:p>
        </p:txBody>
      </p:sp>
    </p:spTree>
    <p:extLst>
      <p:ext uri="{BB962C8B-B14F-4D97-AF65-F5344CB8AC3E}">
        <p14:creationId xmlns:p14="http://schemas.microsoft.com/office/powerpoint/2010/main" val="1051041212"/>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65278</TotalTime>
  <Words>12015</Words>
  <Application>Microsoft Macintosh PowerPoint</Application>
  <PresentationFormat>Widescreen</PresentationFormat>
  <Paragraphs>1348</Paragraphs>
  <Slides>123</Slides>
  <Notes>74</Notes>
  <HiddenSlides>4</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123</vt:i4>
      </vt:variant>
    </vt:vector>
  </HeadingPairs>
  <TitlesOfParts>
    <vt:vector size="141" baseType="lpstr">
      <vt:lpstr>Meiryo</vt:lpstr>
      <vt:lpstr>Aptos</vt:lpstr>
      <vt:lpstr>Arial</vt:lpstr>
      <vt:lpstr>Arial Rounded MT Bold</vt:lpstr>
      <vt:lpstr>Bangla Sangam MN</vt:lpstr>
      <vt:lpstr>Calibri</vt:lpstr>
      <vt:lpstr>Calibri Light</vt:lpstr>
      <vt:lpstr>Courier New</vt:lpstr>
      <vt:lpstr>ff-meta-serif-web-pro</vt:lpstr>
      <vt:lpstr>Helvetica</vt:lpstr>
      <vt:lpstr>nyt-imperial</vt:lpstr>
      <vt:lpstr>Open Sans</vt:lpstr>
      <vt:lpstr>Palatino</vt:lpstr>
      <vt:lpstr>PT Sans</vt:lpstr>
      <vt:lpstr>Source Sans Pro</vt:lpstr>
      <vt:lpstr>Times</vt:lpstr>
      <vt:lpstr>Times New Roman</vt:lpstr>
      <vt:lpstr>Office Theme</vt:lpstr>
      <vt:lpstr>PowerPoint Presentation</vt:lpstr>
      <vt:lpstr>PowerPoint Presentation</vt:lpstr>
      <vt:lpstr>Agenda for today’s talk</vt:lpstr>
      <vt:lpstr>130 Years of LIS Storytelling</vt:lpstr>
      <vt:lpstr>PowerPoint Presentation</vt:lpstr>
      <vt:lpstr>Data Storytelling </vt:lpstr>
      <vt:lpstr>Comfort levels: data, story, both, neither?</vt:lpstr>
      <vt:lpstr>Data Storytelling means any presentation of data using narrative strategies in story form </vt:lpstr>
      <vt:lpstr>What kinds of data  do you have as evidence of library value?</vt:lpstr>
      <vt:lpstr>Surveying the Field: The Research Model of Women in Librarianship, 1882-1898 </vt:lpstr>
      <vt:lpstr>Achivement of Serving Real Needs, </vt:lpstr>
      <vt:lpstr>PowerPoint Presentation</vt:lpstr>
      <vt:lpstr>Annual Costs of Being Online</vt:lpstr>
      <vt:lpstr>PowerPoint Presentation</vt:lpstr>
      <vt:lpstr>Library data needs story before storage</vt:lpstr>
      <vt:lpstr>Storytelling as Information</vt:lpstr>
      <vt:lpstr>DIKW Pyramid</vt:lpstr>
      <vt:lpstr>“Where is the wisdom that we have lost in knowledge?/Where is the knowledge that we have lost in information?”</vt:lpstr>
      <vt:lpstr>Storytelling Wisdom </vt:lpstr>
      <vt:lpstr>Storytelling Wisdom  and S-DIKW</vt:lpstr>
      <vt:lpstr>Storytelling and/as Misinformation</vt:lpstr>
      <vt:lpstr>Narrative Structures</vt:lpstr>
      <vt:lpstr>PowerPoint Presentation</vt:lpstr>
      <vt:lpstr>Misinformation S-DIKW Framework</vt:lpstr>
      <vt:lpstr>USA Public Library Threats</vt:lpstr>
      <vt:lpstr>USA Book Banning, 2022-23 American Library Association’s  Office for Intellectual Freedom  </vt:lpstr>
      <vt:lpstr>PowerPoint Presentation</vt:lpstr>
      <vt:lpstr>PowerPoint Presentation</vt:lpstr>
      <vt:lpstr>PowerPoint Presentation</vt:lpstr>
      <vt:lpstr>DSTL</vt:lpstr>
      <vt:lpstr>PowerPoint Presentation</vt:lpstr>
      <vt:lpstr>DSTL Research Methods</vt:lpstr>
      <vt:lpstr>DSTL Goals and Narrative Strategies  </vt:lpstr>
      <vt:lpstr>Goals and Motivations</vt:lpstr>
      <vt:lpstr>Goal: Address Deficits  Motivation: Justification</vt:lpstr>
      <vt:lpstr>Process for DSTL User</vt:lpstr>
      <vt:lpstr>Process for DSTL User</vt:lpstr>
      <vt:lpstr>Reach Audiences</vt:lpstr>
      <vt:lpstr>Quick Guide to Audience Attitudes</vt:lpstr>
      <vt:lpstr>Structure Narratives</vt:lpstr>
      <vt:lpstr>PowerPoint Presentation</vt:lpstr>
      <vt:lpstr>PowerPoint Presentation</vt:lpstr>
      <vt:lpstr>Audience Surveys? </vt:lpstr>
      <vt:lpstr>Structure Narratives</vt:lpstr>
      <vt:lpstr>What’s your story’s narrative structure?</vt:lpstr>
      <vt:lpstr>PowerPoint Presentation</vt:lpstr>
      <vt:lpstr>PowerPoint Presentation</vt:lpstr>
      <vt:lpstr>PowerPoint Presentation</vt:lpstr>
      <vt:lpstr>PowerPoint Presentation</vt:lpstr>
      <vt:lpstr>Achievement through  Building on Strengths</vt:lpstr>
      <vt:lpstr>Build on Strengths, Benchmark</vt:lpstr>
      <vt:lpstr>Achievement in Serving Needs</vt:lpstr>
      <vt:lpstr>PowerPoint Presentation</vt:lpstr>
      <vt:lpstr>PowerPoint Presentation</vt:lpstr>
      <vt:lpstr>Justification for Serving Needs</vt:lpstr>
      <vt:lpstr>PowerPoint Presentation</vt:lpstr>
      <vt:lpstr>PowerPoint Presentation</vt:lpstr>
      <vt:lpstr>Achivement of Serving Real Needs, </vt:lpstr>
      <vt:lpstr>PowerPoint Presentation</vt:lpstr>
      <vt:lpstr>A Story Worth Retelling </vt:lpstr>
      <vt:lpstr>PowerPoint Presentation</vt:lpstr>
      <vt:lpstr>Long Term Vision</vt:lpstr>
      <vt:lpstr>Questions?  Thank you!</vt:lpstr>
      <vt:lpstr>References</vt:lpstr>
      <vt:lpstr>Dear Data: Visual Strategies for Developing Stories</vt:lpstr>
      <vt:lpstr>Counting  and What Counts</vt:lpstr>
      <vt:lpstr>More by Kate McDowell and Collaborators</vt:lpstr>
      <vt:lpstr>Image credits</vt:lpstr>
      <vt:lpstr>Collaborator Acknowledgements</vt:lpstr>
      <vt:lpstr>Workshop </vt:lpstr>
      <vt:lpstr>Troubleshooting  Library Data Storytelling  and Community Misinformation </vt:lpstr>
      <vt:lpstr>PowerPoint Presentation</vt:lpstr>
      <vt:lpstr>I: Introduction II: Story Seeking Data III: Misinformation Interlude IV: Data Becoming Story</vt:lpstr>
      <vt:lpstr>Crafting Data Stories</vt:lpstr>
      <vt:lpstr> Data Stories for Advocacy</vt:lpstr>
      <vt:lpstr>Narrative Structures</vt:lpstr>
      <vt:lpstr>PowerPoint Presentation</vt:lpstr>
      <vt:lpstr>Library Data Stories that Reach Audiences</vt:lpstr>
      <vt:lpstr>Qualities of Audiences</vt:lpstr>
      <vt:lpstr>Quick Guide to Audience Attitudes</vt:lpstr>
      <vt:lpstr>Goals and Motivations</vt:lpstr>
      <vt:lpstr>Storytelling Wisdom  and S-DIKW</vt:lpstr>
      <vt:lpstr>Story needs character(s) and plot</vt:lpstr>
      <vt:lpstr>II: Story seeking data</vt:lpstr>
      <vt:lpstr>Case Study: Story Without Data</vt:lpstr>
      <vt:lpstr>Case Study: Story Without Data</vt:lpstr>
      <vt:lpstr>S-Data: Main Character</vt:lpstr>
      <vt:lpstr>S-Information: Situation</vt:lpstr>
      <vt:lpstr>PowerPoint Presentation</vt:lpstr>
      <vt:lpstr>S-Knowledge: Plot</vt:lpstr>
      <vt:lpstr>Potential Actions Based on Knowledge</vt:lpstr>
      <vt:lpstr>S-Knowledge Summary</vt:lpstr>
      <vt:lpstr>S-Wisdom: Tailoring Story to Audience</vt:lpstr>
      <vt:lpstr>Types of Audience</vt:lpstr>
      <vt:lpstr>Audience Knowledge and Goal</vt:lpstr>
      <vt:lpstr>Back to Case Study</vt:lpstr>
      <vt:lpstr>Pause/Break</vt:lpstr>
      <vt:lpstr>III: Misinformation Interlude</vt:lpstr>
      <vt:lpstr>Interlude: Library-Related Misinformation</vt:lpstr>
      <vt:lpstr>Library Renovation Misinformation</vt:lpstr>
      <vt:lpstr>Mis-Dis-Mal-information</vt:lpstr>
      <vt:lpstr>Mis-Dis-Mal-information Case Study</vt:lpstr>
      <vt:lpstr>Storytelling and/as Misinformation</vt:lpstr>
      <vt:lpstr>Misinformation S-DIKW Framework</vt:lpstr>
      <vt:lpstr>Analyzing Misinformation</vt:lpstr>
      <vt:lpstr>IV: Data Becoming Story</vt:lpstr>
      <vt:lpstr>Case Study: Data Without Story</vt:lpstr>
      <vt:lpstr>Crafting Data Stories</vt:lpstr>
      <vt:lpstr> Data Stories for Advocacy</vt:lpstr>
      <vt:lpstr>Library Data Stories that Reach Audiences</vt:lpstr>
      <vt:lpstr>Qualities of Audiences</vt:lpstr>
      <vt:lpstr>Quick Guide to Audience Attitudes</vt:lpstr>
      <vt:lpstr>PowerPoint Presentation</vt:lpstr>
      <vt:lpstr>Narrative Structures</vt:lpstr>
      <vt:lpstr>PowerPoint Presentation</vt:lpstr>
      <vt:lpstr>PowerPoint Presentation</vt:lpstr>
      <vt:lpstr>PowerPoint Presentation</vt:lpstr>
      <vt:lpstr>Showing the story in data</vt:lpstr>
      <vt:lpstr>Story plan</vt:lpstr>
      <vt:lpstr>PowerPoint Presentation</vt:lpstr>
      <vt:lpstr>PowerPoint Presentation</vt:lpstr>
      <vt:lpstr>PowerPoint Presentation</vt:lpstr>
      <vt:lpstr>Addressing Polarized Audiences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McDowell, Kathleen</dc:creator>
  <cp:lastModifiedBy>McDowell, Kathleen</cp:lastModifiedBy>
  <cp:revision>439</cp:revision>
  <cp:lastPrinted>2023-11-14T15:36:00Z</cp:lastPrinted>
  <dcterms:created xsi:type="dcterms:W3CDTF">2020-12-15T18:13:35Z</dcterms:created>
  <dcterms:modified xsi:type="dcterms:W3CDTF">2024-05-23T15:04:28Z</dcterms:modified>
</cp:coreProperties>
</file>