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Lst>
  <p:notesMasterIdLst>
    <p:notesMasterId r:id="rId33"/>
  </p:notesMasterIdLst>
  <p:sldIdLst>
    <p:sldId id="256" r:id="rId3"/>
    <p:sldId id="271" r:id="rId4"/>
    <p:sldId id="285" r:id="rId5"/>
    <p:sldId id="329" r:id="rId6"/>
    <p:sldId id="330" r:id="rId7"/>
    <p:sldId id="319" r:id="rId8"/>
    <p:sldId id="318" r:id="rId9"/>
    <p:sldId id="320" r:id="rId10"/>
    <p:sldId id="323" r:id="rId11"/>
    <p:sldId id="332" r:id="rId12"/>
    <p:sldId id="317" r:id="rId13"/>
    <p:sldId id="322" r:id="rId14"/>
    <p:sldId id="333" r:id="rId15"/>
    <p:sldId id="334" r:id="rId16"/>
    <p:sldId id="335" r:id="rId17"/>
    <p:sldId id="316" r:id="rId18"/>
    <p:sldId id="326" r:id="rId19"/>
    <p:sldId id="328" r:id="rId20"/>
    <p:sldId id="315" r:id="rId21"/>
    <p:sldId id="314" r:id="rId22"/>
    <p:sldId id="327" r:id="rId23"/>
    <p:sldId id="275" r:id="rId24"/>
    <p:sldId id="308" r:id="rId25"/>
    <p:sldId id="309" r:id="rId26"/>
    <p:sldId id="283" r:id="rId27"/>
    <p:sldId id="299" r:id="rId28"/>
    <p:sldId id="302" r:id="rId29"/>
    <p:sldId id="303" r:id="rId30"/>
    <p:sldId id="304" r:id="rId31"/>
    <p:sldId id="310" r:id="rId32"/>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402E2E-CFAA-425D-B46E-7711CBD7D9E9}" v="19" dt="2025-04-07T21:37:04.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2" autoAdjust="0"/>
    <p:restoredTop sz="65110" autoAdjust="0"/>
  </p:normalViewPr>
  <p:slideViewPr>
    <p:cSldViewPr snapToGrid="0">
      <p:cViewPr varScale="1">
        <p:scale>
          <a:sx n="103" d="100"/>
          <a:sy n="103" d="100"/>
        </p:scale>
        <p:origin x="2334" y="114"/>
      </p:cViewPr>
      <p:guideLst/>
    </p:cSldViewPr>
  </p:slideViewPr>
  <p:notesTextViewPr>
    <p:cViewPr>
      <p:scale>
        <a:sx n="1" d="1"/>
        <a:sy n="1" d="1"/>
      </p:scale>
      <p:origin x="0" y="-7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itzner, Ted" userId="5a7e4d77-0646-4288-9b3a-6d00e909e8af" providerId="ADAL" clId="{F1C81B1E-8219-4FF6-8E66-444FD4FA0F4C}"/>
    <pc:docChg chg="addSld delSld modSld">
      <pc:chgData name="Schwitzner, Ted" userId="5a7e4d77-0646-4288-9b3a-6d00e909e8af" providerId="ADAL" clId="{F1C81B1E-8219-4FF6-8E66-444FD4FA0F4C}" dt="2025-03-09T04:04:02.059" v="689"/>
      <pc:docMkLst>
        <pc:docMk/>
      </pc:docMkLst>
      <pc:sldChg chg="modSp mod">
        <pc:chgData name="Schwitzner, Ted" userId="5a7e4d77-0646-4288-9b3a-6d00e909e8af" providerId="ADAL" clId="{F1C81B1E-8219-4FF6-8E66-444FD4FA0F4C}" dt="2025-03-09T03:50:25.338" v="39" actId="20577"/>
        <pc:sldMkLst>
          <pc:docMk/>
          <pc:sldMk cId="2030186281" sldId="256"/>
        </pc:sldMkLst>
        <pc:spChg chg="mod">
          <ac:chgData name="Schwitzner, Ted" userId="5a7e4d77-0646-4288-9b3a-6d00e909e8af" providerId="ADAL" clId="{F1C81B1E-8219-4FF6-8E66-444FD4FA0F4C}" dt="2025-03-09T03:50:25.338" v="39" actId="20577"/>
          <ac:spMkLst>
            <pc:docMk/>
            <pc:sldMk cId="2030186281" sldId="256"/>
            <ac:spMk id="3" creationId="{F67AD4E4-C115-F13E-B0A7-001462664307}"/>
          </ac:spMkLst>
        </pc:spChg>
      </pc:sldChg>
      <pc:sldChg chg="del">
        <pc:chgData name="Schwitzner, Ted" userId="5a7e4d77-0646-4288-9b3a-6d00e909e8af" providerId="ADAL" clId="{F1C81B1E-8219-4FF6-8E66-444FD4FA0F4C}" dt="2025-03-09T03:52:12.702" v="40" actId="47"/>
        <pc:sldMkLst>
          <pc:docMk/>
          <pc:sldMk cId="2360460034" sldId="276"/>
        </pc:sldMkLst>
      </pc:sldChg>
      <pc:sldChg chg="del">
        <pc:chgData name="Schwitzner, Ted" userId="5a7e4d77-0646-4288-9b3a-6d00e909e8af" providerId="ADAL" clId="{F1C81B1E-8219-4FF6-8E66-444FD4FA0F4C}" dt="2025-03-09T03:52:12.702" v="40" actId="47"/>
        <pc:sldMkLst>
          <pc:docMk/>
          <pc:sldMk cId="2110197471" sldId="282"/>
        </pc:sldMkLst>
      </pc:sldChg>
      <pc:sldChg chg="del">
        <pc:chgData name="Schwitzner, Ted" userId="5a7e4d77-0646-4288-9b3a-6d00e909e8af" providerId="ADAL" clId="{F1C81B1E-8219-4FF6-8E66-444FD4FA0F4C}" dt="2025-03-09T03:52:12.702" v="40" actId="47"/>
        <pc:sldMkLst>
          <pc:docMk/>
          <pc:sldMk cId="863852500" sldId="284"/>
        </pc:sldMkLst>
      </pc:sldChg>
      <pc:sldChg chg="modSp mod">
        <pc:chgData name="Schwitzner, Ted" userId="5a7e4d77-0646-4288-9b3a-6d00e909e8af" providerId="ADAL" clId="{F1C81B1E-8219-4FF6-8E66-444FD4FA0F4C}" dt="2025-03-09T04:04:02.059" v="689"/>
        <pc:sldMkLst>
          <pc:docMk/>
          <pc:sldMk cId="4138428715" sldId="285"/>
        </pc:sldMkLst>
        <pc:spChg chg="mod">
          <ac:chgData name="Schwitzner, Ted" userId="5a7e4d77-0646-4288-9b3a-6d00e909e8af" providerId="ADAL" clId="{F1C81B1E-8219-4FF6-8E66-444FD4FA0F4C}" dt="2025-03-09T04:04:02.059" v="689"/>
          <ac:spMkLst>
            <pc:docMk/>
            <pc:sldMk cId="4138428715" sldId="285"/>
            <ac:spMk id="3" creationId="{2BF050AC-5991-7C82-3E35-424F289068F0}"/>
          </ac:spMkLst>
        </pc:spChg>
      </pc:sldChg>
      <pc:sldChg chg="del">
        <pc:chgData name="Schwitzner, Ted" userId="5a7e4d77-0646-4288-9b3a-6d00e909e8af" providerId="ADAL" clId="{F1C81B1E-8219-4FF6-8E66-444FD4FA0F4C}" dt="2025-03-09T03:52:12.702" v="40" actId="47"/>
        <pc:sldMkLst>
          <pc:docMk/>
          <pc:sldMk cId="2127909884" sldId="286"/>
        </pc:sldMkLst>
      </pc:sldChg>
      <pc:sldChg chg="del">
        <pc:chgData name="Schwitzner, Ted" userId="5a7e4d77-0646-4288-9b3a-6d00e909e8af" providerId="ADAL" clId="{F1C81B1E-8219-4FF6-8E66-444FD4FA0F4C}" dt="2025-03-09T03:52:12.702" v="40" actId="47"/>
        <pc:sldMkLst>
          <pc:docMk/>
          <pc:sldMk cId="2820936495" sldId="287"/>
        </pc:sldMkLst>
      </pc:sldChg>
      <pc:sldChg chg="del">
        <pc:chgData name="Schwitzner, Ted" userId="5a7e4d77-0646-4288-9b3a-6d00e909e8af" providerId="ADAL" clId="{F1C81B1E-8219-4FF6-8E66-444FD4FA0F4C}" dt="2025-03-09T03:52:12.702" v="40" actId="47"/>
        <pc:sldMkLst>
          <pc:docMk/>
          <pc:sldMk cId="3281413598" sldId="288"/>
        </pc:sldMkLst>
      </pc:sldChg>
      <pc:sldChg chg="del">
        <pc:chgData name="Schwitzner, Ted" userId="5a7e4d77-0646-4288-9b3a-6d00e909e8af" providerId="ADAL" clId="{F1C81B1E-8219-4FF6-8E66-444FD4FA0F4C}" dt="2025-03-09T03:52:12.702" v="40" actId="47"/>
        <pc:sldMkLst>
          <pc:docMk/>
          <pc:sldMk cId="147133419" sldId="289"/>
        </pc:sldMkLst>
      </pc:sldChg>
      <pc:sldChg chg="del">
        <pc:chgData name="Schwitzner, Ted" userId="5a7e4d77-0646-4288-9b3a-6d00e909e8af" providerId="ADAL" clId="{F1C81B1E-8219-4FF6-8E66-444FD4FA0F4C}" dt="2025-03-09T03:52:12.702" v="40" actId="47"/>
        <pc:sldMkLst>
          <pc:docMk/>
          <pc:sldMk cId="896893925" sldId="290"/>
        </pc:sldMkLst>
      </pc:sldChg>
      <pc:sldChg chg="del">
        <pc:chgData name="Schwitzner, Ted" userId="5a7e4d77-0646-4288-9b3a-6d00e909e8af" providerId="ADAL" clId="{F1C81B1E-8219-4FF6-8E66-444FD4FA0F4C}" dt="2025-03-09T03:52:12.702" v="40" actId="47"/>
        <pc:sldMkLst>
          <pc:docMk/>
          <pc:sldMk cId="852711623" sldId="291"/>
        </pc:sldMkLst>
      </pc:sldChg>
      <pc:sldChg chg="del">
        <pc:chgData name="Schwitzner, Ted" userId="5a7e4d77-0646-4288-9b3a-6d00e909e8af" providerId="ADAL" clId="{F1C81B1E-8219-4FF6-8E66-444FD4FA0F4C}" dt="2025-03-09T03:52:12.702" v="40" actId="47"/>
        <pc:sldMkLst>
          <pc:docMk/>
          <pc:sldMk cId="425301340" sldId="292"/>
        </pc:sldMkLst>
      </pc:sldChg>
      <pc:sldChg chg="del">
        <pc:chgData name="Schwitzner, Ted" userId="5a7e4d77-0646-4288-9b3a-6d00e909e8af" providerId="ADAL" clId="{F1C81B1E-8219-4FF6-8E66-444FD4FA0F4C}" dt="2025-03-09T03:52:12.702" v="40" actId="47"/>
        <pc:sldMkLst>
          <pc:docMk/>
          <pc:sldMk cId="4237429520" sldId="293"/>
        </pc:sldMkLst>
      </pc:sldChg>
      <pc:sldChg chg="del">
        <pc:chgData name="Schwitzner, Ted" userId="5a7e4d77-0646-4288-9b3a-6d00e909e8af" providerId="ADAL" clId="{F1C81B1E-8219-4FF6-8E66-444FD4FA0F4C}" dt="2025-03-09T03:52:12.702" v="40" actId="47"/>
        <pc:sldMkLst>
          <pc:docMk/>
          <pc:sldMk cId="848556979" sldId="294"/>
        </pc:sldMkLst>
      </pc:sldChg>
      <pc:sldChg chg="del">
        <pc:chgData name="Schwitzner, Ted" userId="5a7e4d77-0646-4288-9b3a-6d00e909e8af" providerId="ADAL" clId="{F1C81B1E-8219-4FF6-8E66-444FD4FA0F4C}" dt="2025-03-09T03:52:12.702" v="40" actId="47"/>
        <pc:sldMkLst>
          <pc:docMk/>
          <pc:sldMk cId="2524565450" sldId="295"/>
        </pc:sldMkLst>
      </pc:sldChg>
      <pc:sldChg chg="del">
        <pc:chgData name="Schwitzner, Ted" userId="5a7e4d77-0646-4288-9b3a-6d00e909e8af" providerId="ADAL" clId="{F1C81B1E-8219-4FF6-8E66-444FD4FA0F4C}" dt="2025-03-09T03:52:12.702" v="40" actId="47"/>
        <pc:sldMkLst>
          <pc:docMk/>
          <pc:sldMk cId="974678449" sldId="296"/>
        </pc:sldMkLst>
      </pc:sldChg>
      <pc:sldChg chg="del">
        <pc:chgData name="Schwitzner, Ted" userId="5a7e4d77-0646-4288-9b3a-6d00e909e8af" providerId="ADAL" clId="{F1C81B1E-8219-4FF6-8E66-444FD4FA0F4C}" dt="2025-03-09T03:52:12.702" v="40" actId="47"/>
        <pc:sldMkLst>
          <pc:docMk/>
          <pc:sldMk cId="1190313542" sldId="297"/>
        </pc:sldMkLst>
      </pc:sldChg>
      <pc:sldChg chg="del">
        <pc:chgData name="Schwitzner, Ted" userId="5a7e4d77-0646-4288-9b3a-6d00e909e8af" providerId="ADAL" clId="{F1C81B1E-8219-4FF6-8E66-444FD4FA0F4C}" dt="2025-03-09T03:52:12.702" v="40" actId="47"/>
        <pc:sldMkLst>
          <pc:docMk/>
          <pc:sldMk cId="512882023" sldId="298"/>
        </pc:sldMkLst>
      </pc:sldChg>
      <pc:sldChg chg="del">
        <pc:chgData name="Schwitzner, Ted" userId="5a7e4d77-0646-4288-9b3a-6d00e909e8af" providerId="ADAL" clId="{F1C81B1E-8219-4FF6-8E66-444FD4FA0F4C}" dt="2025-03-09T03:52:12.702" v="40" actId="47"/>
        <pc:sldMkLst>
          <pc:docMk/>
          <pc:sldMk cId="3685282643" sldId="300"/>
        </pc:sldMkLst>
      </pc:sldChg>
      <pc:sldChg chg="del">
        <pc:chgData name="Schwitzner, Ted" userId="5a7e4d77-0646-4288-9b3a-6d00e909e8af" providerId="ADAL" clId="{F1C81B1E-8219-4FF6-8E66-444FD4FA0F4C}" dt="2025-03-09T03:52:12.702" v="40" actId="47"/>
        <pc:sldMkLst>
          <pc:docMk/>
          <pc:sldMk cId="3078012069" sldId="301"/>
        </pc:sldMkLst>
      </pc:sldChg>
      <pc:sldChg chg="del">
        <pc:chgData name="Schwitzner, Ted" userId="5a7e4d77-0646-4288-9b3a-6d00e909e8af" providerId="ADAL" clId="{F1C81B1E-8219-4FF6-8E66-444FD4FA0F4C}" dt="2025-03-09T03:52:12.702" v="40" actId="47"/>
        <pc:sldMkLst>
          <pc:docMk/>
          <pc:sldMk cId="1914350163" sldId="305"/>
        </pc:sldMkLst>
      </pc:sldChg>
      <pc:sldChg chg="del">
        <pc:chgData name="Schwitzner, Ted" userId="5a7e4d77-0646-4288-9b3a-6d00e909e8af" providerId="ADAL" clId="{F1C81B1E-8219-4FF6-8E66-444FD4FA0F4C}" dt="2025-03-09T03:52:12.702" v="40" actId="47"/>
        <pc:sldMkLst>
          <pc:docMk/>
          <pc:sldMk cId="661178511" sldId="306"/>
        </pc:sldMkLst>
      </pc:sldChg>
      <pc:sldChg chg="del">
        <pc:chgData name="Schwitzner, Ted" userId="5a7e4d77-0646-4288-9b3a-6d00e909e8af" providerId="ADAL" clId="{F1C81B1E-8219-4FF6-8E66-444FD4FA0F4C}" dt="2025-03-09T03:52:12.702" v="40" actId="47"/>
        <pc:sldMkLst>
          <pc:docMk/>
          <pc:sldMk cId="1354294547" sldId="307"/>
        </pc:sldMkLst>
      </pc:sldChg>
      <pc:sldChg chg="modSp new mod">
        <pc:chgData name="Schwitzner, Ted" userId="5a7e4d77-0646-4288-9b3a-6d00e909e8af" providerId="ADAL" clId="{F1C81B1E-8219-4FF6-8E66-444FD4FA0F4C}" dt="2025-03-09T03:59:32.895" v="688" actId="20577"/>
        <pc:sldMkLst>
          <pc:docMk/>
          <pc:sldMk cId="1506795701" sldId="310"/>
        </pc:sldMkLst>
        <pc:spChg chg="mod">
          <ac:chgData name="Schwitzner, Ted" userId="5a7e4d77-0646-4288-9b3a-6d00e909e8af" providerId="ADAL" clId="{F1C81B1E-8219-4FF6-8E66-444FD4FA0F4C}" dt="2025-03-09T03:52:54.609" v="59" actId="20577"/>
          <ac:spMkLst>
            <pc:docMk/>
            <pc:sldMk cId="1506795701" sldId="310"/>
            <ac:spMk id="2" creationId="{72AD843F-1154-5AFA-891D-CDCED8907860}"/>
          </ac:spMkLst>
        </pc:spChg>
        <pc:spChg chg="mod">
          <ac:chgData name="Schwitzner, Ted" userId="5a7e4d77-0646-4288-9b3a-6d00e909e8af" providerId="ADAL" clId="{F1C81B1E-8219-4FF6-8E66-444FD4FA0F4C}" dt="2025-03-09T03:59:32.895" v="688" actId="20577"/>
          <ac:spMkLst>
            <pc:docMk/>
            <pc:sldMk cId="1506795701" sldId="310"/>
            <ac:spMk id="3" creationId="{0F17FE85-5A72-70FA-94FD-914A6002CAD4}"/>
          </ac:spMkLst>
        </pc:spChg>
      </pc:sldChg>
    </pc:docChg>
  </pc:docChgLst>
  <pc:docChgLst>
    <pc:chgData name="Schwitzner, Ted" userId="5a7e4d77-0646-4288-9b3a-6d00e909e8af" providerId="ADAL" clId="{A7402E2E-CFAA-425D-B46E-7711CBD7D9E9}"/>
    <pc:docChg chg="undo redo custSel addSld delSld modSld sldOrd">
      <pc:chgData name="Schwitzner, Ted" userId="5a7e4d77-0646-4288-9b3a-6d00e909e8af" providerId="ADAL" clId="{A7402E2E-CFAA-425D-B46E-7711CBD7D9E9}" dt="2025-04-07T21:45:27.115" v="54588" actId="20577"/>
      <pc:docMkLst>
        <pc:docMk/>
      </pc:docMkLst>
      <pc:sldChg chg="ord">
        <pc:chgData name="Schwitzner, Ted" userId="5a7e4d77-0646-4288-9b3a-6d00e909e8af" providerId="ADAL" clId="{A7402E2E-CFAA-425D-B46E-7711CBD7D9E9}" dt="2025-04-02T21:27:08.399" v="3876"/>
        <pc:sldMkLst>
          <pc:docMk/>
          <pc:sldMk cId="3527031702" sldId="275"/>
        </pc:sldMkLst>
      </pc:sldChg>
      <pc:sldChg chg="modSp mod modNotesTx">
        <pc:chgData name="Schwitzner, Ted" userId="5a7e4d77-0646-4288-9b3a-6d00e909e8af" providerId="ADAL" clId="{A7402E2E-CFAA-425D-B46E-7711CBD7D9E9}" dt="2025-04-06T22:45:51.898" v="50508" actId="20577"/>
        <pc:sldMkLst>
          <pc:docMk/>
          <pc:sldMk cId="4138428715" sldId="285"/>
        </pc:sldMkLst>
        <pc:spChg chg="mod">
          <ac:chgData name="Schwitzner, Ted" userId="5a7e4d77-0646-4288-9b3a-6d00e909e8af" providerId="ADAL" clId="{A7402E2E-CFAA-425D-B46E-7711CBD7D9E9}" dt="2025-04-06T21:52:53.356" v="47681" actId="20577"/>
          <ac:spMkLst>
            <pc:docMk/>
            <pc:sldMk cId="4138428715" sldId="285"/>
            <ac:spMk id="3" creationId="{2BF050AC-5991-7C82-3E35-424F289068F0}"/>
          </ac:spMkLst>
        </pc:spChg>
      </pc:sldChg>
      <pc:sldChg chg="add del">
        <pc:chgData name="Schwitzner, Ted" userId="5a7e4d77-0646-4288-9b3a-6d00e909e8af" providerId="ADAL" clId="{A7402E2E-CFAA-425D-B46E-7711CBD7D9E9}" dt="2025-04-02T21:26:20.661" v="3864" actId="47"/>
        <pc:sldMkLst>
          <pc:docMk/>
          <pc:sldMk cId="29045535" sldId="311"/>
        </pc:sldMkLst>
      </pc:sldChg>
      <pc:sldChg chg="add del">
        <pc:chgData name="Schwitzner, Ted" userId="5a7e4d77-0646-4288-9b3a-6d00e909e8af" providerId="ADAL" clId="{A7402E2E-CFAA-425D-B46E-7711CBD7D9E9}" dt="2025-04-02T21:26:19.415" v="3863" actId="47"/>
        <pc:sldMkLst>
          <pc:docMk/>
          <pc:sldMk cId="4127399943" sldId="312"/>
        </pc:sldMkLst>
      </pc:sldChg>
      <pc:sldChg chg="modSp add del mod ord modNotesTx">
        <pc:chgData name="Schwitzner, Ted" userId="5a7e4d77-0646-4288-9b3a-6d00e909e8af" providerId="ADAL" clId="{A7402E2E-CFAA-425D-B46E-7711CBD7D9E9}" dt="2025-04-04T18:44:35.162" v="9059" actId="2696"/>
        <pc:sldMkLst>
          <pc:docMk/>
          <pc:sldMk cId="301601504" sldId="313"/>
        </pc:sldMkLst>
      </pc:sldChg>
      <pc:sldChg chg="modSp add mod modNotesTx">
        <pc:chgData name="Schwitzner, Ted" userId="5a7e4d77-0646-4288-9b3a-6d00e909e8af" providerId="ADAL" clId="{A7402E2E-CFAA-425D-B46E-7711CBD7D9E9}" dt="2025-04-07T21:45:27.115" v="54588" actId="20577"/>
        <pc:sldMkLst>
          <pc:docMk/>
          <pc:sldMk cId="2638700393" sldId="314"/>
        </pc:sldMkLst>
        <pc:spChg chg="mod">
          <ac:chgData name="Schwitzner, Ted" userId="5a7e4d77-0646-4288-9b3a-6d00e909e8af" providerId="ADAL" clId="{A7402E2E-CFAA-425D-B46E-7711CBD7D9E9}" dt="2025-04-02T21:23:35.276" v="3658" actId="20577"/>
          <ac:spMkLst>
            <pc:docMk/>
            <pc:sldMk cId="2638700393" sldId="314"/>
            <ac:spMk id="2" creationId="{1E9743A2-7B8B-082B-B057-161A14FF4065}"/>
          </ac:spMkLst>
        </pc:spChg>
        <pc:spChg chg="mod">
          <ac:chgData name="Schwitzner, Ted" userId="5a7e4d77-0646-4288-9b3a-6d00e909e8af" providerId="ADAL" clId="{A7402E2E-CFAA-425D-B46E-7711CBD7D9E9}" dt="2025-04-07T21:25:13.200" v="52193" actId="20577"/>
          <ac:spMkLst>
            <pc:docMk/>
            <pc:sldMk cId="2638700393" sldId="314"/>
            <ac:spMk id="3" creationId="{15C31DEE-F9BD-1220-E5EC-01E3A976B6A5}"/>
          </ac:spMkLst>
        </pc:spChg>
      </pc:sldChg>
      <pc:sldChg chg="modSp add mod modNotesTx">
        <pc:chgData name="Schwitzner, Ted" userId="5a7e4d77-0646-4288-9b3a-6d00e909e8af" providerId="ADAL" clId="{A7402E2E-CFAA-425D-B46E-7711CBD7D9E9}" dt="2025-04-06T22:23:41.843" v="50218" actId="20577"/>
        <pc:sldMkLst>
          <pc:docMk/>
          <pc:sldMk cId="1224721988" sldId="315"/>
        </pc:sldMkLst>
        <pc:spChg chg="mod">
          <ac:chgData name="Schwitzner, Ted" userId="5a7e4d77-0646-4288-9b3a-6d00e909e8af" providerId="ADAL" clId="{A7402E2E-CFAA-425D-B46E-7711CBD7D9E9}" dt="2025-04-02T21:23:22.114" v="3634" actId="20577"/>
          <ac:spMkLst>
            <pc:docMk/>
            <pc:sldMk cId="1224721988" sldId="315"/>
            <ac:spMk id="2" creationId="{2CE35787-D525-0D0C-82CA-1143D5FC54BC}"/>
          </ac:spMkLst>
        </pc:spChg>
        <pc:spChg chg="mod">
          <ac:chgData name="Schwitzner, Ted" userId="5a7e4d77-0646-4288-9b3a-6d00e909e8af" providerId="ADAL" clId="{A7402E2E-CFAA-425D-B46E-7711CBD7D9E9}" dt="2025-04-06T22:00:50.442" v="48771" actId="20577"/>
          <ac:spMkLst>
            <pc:docMk/>
            <pc:sldMk cId="1224721988" sldId="315"/>
            <ac:spMk id="3" creationId="{738A2B17-B076-D8FD-8754-591EFB2072A9}"/>
          </ac:spMkLst>
        </pc:spChg>
      </pc:sldChg>
      <pc:sldChg chg="modSp add mod">
        <pc:chgData name="Schwitzner, Ted" userId="5a7e4d77-0646-4288-9b3a-6d00e909e8af" providerId="ADAL" clId="{A7402E2E-CFAA-425D-B46E-7711CBD7D9E9}" dt="2025-04-02T21:55:20.740" v="4612" actId="6549"/>
        <pc:sldMkLst>
          <pc:docMk/>
          <pc:sldMk cId="3352073865" sldId="316"/>
        </pc:sldMkLst>
        <pc:spChg chg="mod">
          <ac:chgData name="Schwitzner, Ted" userId="5a7e4d77-0646-4288-9b3a-6d00e909e8af" providerId="ADAL" clId="{A7402E2E-CFAA-425D-B46E-7711CBD7D9E9}" dt="2025-04-02T21:37:21.665" v="3892" actId="20577"/>
          <ac:spMkLst>
            <pc:docMk/>
            <pc:sldMk cId="3352073865" sldId="316"/>
            <ac:spMk id="2" creationId="{43B08FB0-C962-FA77-D6CF-33357BCD9218}"/>
          </ac:spMkLst>
        </pc:spChg>
        <pc:spChg chg="mod">
          <ac:chgData name="Schwitzner, Ted" userId="5a7e4d77-0646-4288-9b3a-6d00e909e8af" providerId="ADAL" clId="{A7402E2E-CFAA-425D-B46E-7711CBD7D9E9}" dt="2025-04-02T21:55:20.740" v="4612" actId="6549"/>
          <ac:spMkLst>
            <pc:docMk/>
            <pc:sldMk cId="3352073865" sldId="316"/>
            <ac:spMk id="3" creationId="{FABDDF26-0243-2070-A51F-7F4C2F640003}"/>
          </ac:spMkLst>
        </pc:spChg>
      </pc:sldChg>
      <pc:sldChg chg="modSp add mod modNotesTx">
        <pc:chgData name="Schwitzner, Ted" userId="5a7e4d77-0646-4288-9b3a-6d00e909e8af" providerId="ADAL" clId="{A7402E2E-CFAA-425D-B46E-7711CBD7D9E9}" dt="2025-04-06T20:49:01.137" v="41914" actId="20577"/>
        <pc:sldMkLst>
          <pc:docMk/>
          <pc:sldMk cId="1471524001" sldId="317"/>
        </pc:sldMkLst>
        <pc:spChg chg="mod">
          <ac:chgData name="Schwitzner, Ted" userId="5a7e4d77-0646-4288-9b3a-6d00e909e8af" providerId="ADAL" clId="{A7402E2E-CFAA-425D-B46E-7711CBD7D9E9}" dt="2025-04-02T20:32:28.810" v="899" actId="20577"/>
          <ac:spMkLst>
            <pc:docMk/>
            <pc:sldMk cId="1471524001" sldId="317"/>
            <ac:spMk id="2" creationId="{11DD1AEE-1C7F-DC77-FC23-874FC5C523EE}"/>
          </ac:spMkLst>
        </pc:spChg>
        <pc:spChg chg="mod">
          <ac:chgData name="Schwitzner, Ted" userId="5a7e4d77-0646-4288-9b3a-6d00e909e8af" providerId="ADAL" clId="{A7402E2E-CFAA-425D-B46E-7711CBD7D9E9}" dt="2025-04-06T20:46:02.231" v="41708" actId="20577"/>
          <ac:spMkLst>
            <pc:docMk/>
            <pc:sldMk cId="1471524001" sldId="317"/>
            <ac:spMk id="3" creationId="{D9661614-A8B6-43B9-127D-404F8FB643A7}"/>
          </ac:spMkLst>
        </pc:spChg>
      </pc:sldChg>
      <pc:sldChg chg="modSp add mod modNotesTx">
        <pc:chgData name="Schwitzner, Ted" userId="5a7e4d77-0646-4288-9b3a-6d00e909e8af" providerId="ADAL" clId="{A7402E2E-CFAA-425D-B46E-7711CBD7D9E9}" dt="2025-04-06T22:45:26.291" v="50485" actId="6549"/>
        <pc:sldMkLst>
          <pc:docMk/>
          <pc:sldMk cId="2504141427" sldId="318"/>
        </pc:sldMkLst>
        <pc:spChg chg="mod">
          <ac:chgData name="Schwitzner, Ted" userId="5a7e4d77-0646-4288-9b3a-6d00e909e8af" providerId="ADAL" clId="{A7402E2E-CFAA-425D-B46E-7711CBD7D9E9}" dt="2025-04-02T20:13:59.501" v="40" actId="20577"/>
          <ac:spMkLst>
            <pc:docMk/>
            <pc:sldMk cId="2504141427" sldId="318"/>
            <ac:spMk id="2" creationId="{BF590B6C-366C-6A26-08F8-CAB768A040FA}"/>
          </ac:spMkLst>
        </pc:spChg>
        <pc:spChg chg="mod">
          <ac:chgData name="Schwitzner, Ted" userId="5a7e4d77-0646-4288-9b3a-6d00e909e8af" providerId="ADAL" clId="{A7402E2E-CFAA-425D-B46E-7711CBD7D9E9}" dt="2025-04-06T20:25:10.627" v="40285" actId="20577"/>
          <ac:spMkLst>
            <pc:docMk/>
            <pc:sldMk cId="2504141427" sldId="318"/>
            <ac:spMk id="3" creationId="{40A12D58-AB64-D0EC-FE41-5A21A26418C8}"/>
          </ac:spMkLst>
        </pc:spChg>
      </pc:sldChg>
      <pc:sldChg chg="modSp add mod modNotesTx">
        <pc:chgData name="Schwitzner, Ted" userId="5a7e4d77-0646-4288-9b3a-6d00e909e8af" providerId="ADAL" clId="{A7402E2E-CFAA-425D-B46E-7711CBD7D9E9}" dt="2025-04-06T19:59:55.995" v="38457" actId="20577"/>
        <pc:sldMkLst>
          <pc:docMk/>
          <pc:sldMk cId="3549213464" sldId="319"/>
        </pc:sldMkLst>
        <pc:spChg chg="mod">
          <ac:chgData name="Schwitzner, Ted" userId="5a7e4d77-0646-4288-9b3a-6d00e909e8af" providerId="ADAL" clId="{A7402E2E-CFAA-425D-B46E-7711CBD7D9E9}" dt="2025-04-06T19:59:55.995" v="38457" actId="20577"/>
          <ac:spMkLst>
            <pc:docMk/>
            <pc:sldMk cId="3549213464" sldId="319"/>
            <ac:spMk id="2" creationId="{9FB2FC93-D38A-750E-C168-FE55F5456CFA}"/>
          </ac:spMkLst>
        </pc:spChg>
        <pc:spChg chg="mod">
          <ac:chgData name="Schwitzner, Ted" userId="5a7e4d77-0646-4288-9b3a-6d00e909e8af" providerId="ADAL" clId="{A7402E2E-CFAA-425D-B46E-7711CBD7D9E9}" dt="2025-04-06T19:04:07.043" v="30546" actId="20577"/>
          <ac:spMkLst>
            <pc:docMk/>
            <pc:sldMk cId="3549213464" sldId="319"/>
            <ac:spMk id="3" creationId="{3BAD3788-82EE-E377-8498-B9DD96EE27DC}"/>
          </ac:spMkLst>
        </pc:spChg>
      </pc:sldChg>
      <pc:sldChg chg="modSp new mod modNotesTx">
        <pc:chgData name="Schwitzner, Ted" userId="5a7e4d77-0646-4288-9b3a-6d00e909e8af" providerId="ADAL" clId="{A7402E2E-CFAA-425D-B46E-7711CBD7D9E9}" dt="2025-04-06T22:43:01.289" v="50268" actId="20577"/>
        <pc:sldMkLst>
          <pc:docMk/>
          <pc:sldMk cId="4077749692" sldId="320"/>
        </pc:sldMkLst>
        <pc:spChg chg="mod">
          <ac:chgData name="Schwitzner, Ted" userId="5a7e4d77-0646-4288-9b3a-6d00e909e8af" providerId="ADAL" clId="{A7402E2E-CFAA-425D-B46E-7711CBD7D9E9}" dt="2025-04-06T20:43:05.918" v="41660" actId="20577"/>
          <ac:spMkLst>
            <pc:docMk/>
            <pc:sldMk cId="4077749692" sldId="320"/>
            <ac:spMk id="2" creationId="{E6836235-1A0A-1350-AE6E-C9D486D27549}"/>
          </ac:spMkLst>
        </pc:spChg>
        <pc:spChg chg="mod">
          <ac:chgData name="Schwitzner, Ted" userId="5a7e4d77-0646-4288-9b3a-6d00e909e8af" providerId="ADAL" clId="{A7402E2E-CFAA-425D-B46E-7711CBD7D9E9}" dt="2025-04-06T19:39:20.446" v="35226" actId="108"/>
          <ac:spMkLst>
            <pc:docMk/>
            <pc:sldMk cId="4077749692" sldId="320"/>
            <ac:spMk id="3" creationId="{4831B761-1AB0-5C6E-9B49-FFF8475AB41E}"/>
          </ac:spMkLst>
        </pc:spChg>
      </pc:sldChg>
      <pc:sldChg chg="modSp add del mod">
        <pc:chgData name="Schwitzner, Ted" userId="5a7e4d77-0646-4288-9b3a-6d00e909e8af" providerId="ADAL" clId="{A7402E2E-CFAA-425D-B46E-7711CBD7D9E9}" dt="2025-04-02T20:42:01.307" v="1182" actId="2696"/>
        <pc:sldMkLst>
          <pc:docMk/>
          <pc:sldMk cId="2973450303" sldId="321"/>
        </pc:sldMkLst>
      </pc:sldChg>
      <pc:sldChg chg="addSp delSp modSp add mod ord modClrScheme chgLayout modNotesTx">
        <pc:chgData name="Schwitzner, Ted" userId="5a7e4d77-0646-4288-9b3a-6d00e909e8af" providerId="ADAL" clId="{A7402E2E-CFAA-425D-B46E-7711CBD7D9E9}" dt="2025-04-06T21:26:41.753" v="46234" actId="20577"/>
        <pc:sldMkLst>
          <pc:docMk/>
          <pc:sldMk cId="2612198963" sldId="322"/>
        </pc:sldMkLst>
        <pc:spChg chg="mod ord">
          <ac:chgData name="Schwitzner, Ted" userId="5a7e4d77-0646-4288-9b3a-6d00e909e8af" providerId="ADAL" clId="{A7402E2E-CFAA-425D-B46E-7711CBD7D9E9}" dt="2025-04-06T20:42:59.406" v="41658" actId="20577"/>
          <ac:spMkLst>
            <pc:docMk/>
            <pc:sldMk cId="2612198963" sldId="322"/>
            <ac:spMk id="2" creationId="{98B77CA8-C156-2A82-65B4-4D741FD367EB}"/>
          </ac:spMkLst>
        </pc:spChg>
        <pc:spChg chg="mod ord">
          <ac:chgData name="Schwitzner, Ted" userId="5a7e4d77-0646-4288-9b3a-6d00e909e8af" providerId="ADAL" clId="{A7402E2E-CFAA-425D-B46E-7711CBD7D9E9}" dt="2025-04-06T20:46:27.601" v="41712" actId="6549"/>
          <ac:spMkLst>
            <pc:docMk/>
            <pc:sldMk cId="2612198963" sldId="322"/>
            <ac:spMk id="3" creationId="{E7B5AE45-5E5A-309B-A2CD-4FD8A38B6D08}"/>
          </ac:spMkLst>
        </pc:spChg>
        <pc:spChg chg="add mod ord">
          <ac:chgData name="Schwitzner, Ted" userId="5a7e4d77-0646-4288-9b3a-6d00e909e8af" providerId="ADAL" clId="{A7402E2E-CFAA-425D-B46E-7711CBD7D9E9}" dt="2025-04-06T21:08:05.490" v="44575" actId="20577"/>
          <ac:spMkLst>
            <pc:docMk/>
            <pc:sldMk cId="2612198963" sldId="322"/>
            <ac:spMk id="4" creationId="{19C584BD-F10A-91D8-2D15-9D1A545DBE23}"/>
          </ac:spMkLst>
        </pc:spChg>
        <pc:spChg chg="add del mod ord">
          <ac:chgData name="Schwitzner, Ted" userId="5a7e4d77-0646-4288-9b3a-6d00e909e8af" providerId="ADAL" clId="{A7402E2E-CFAA-425D-B46E-7711CBD7D9E9}" dt="2025-04-06T20:40:20.172" v="41555" actId="478"/>
          <ac:spMkLst>
            <pc:docMk/>
            <pc:sldMk cId="2612198963" sldId="322"/>
            <ac:spMk id="5" creationId="{DB1E3887-625E-104D-D51C-36D83E3346F3}"/>
          </ac:spMkLst>
        </pc:spChg>
      </pc:sldChg>
      <pc:sldChg chg="modSp add mod modNotesTx">
        <pc:chgData name="Schwitzner, Ted" userId="5a7e4d77-0646-4288-9b3a-6d00e909e8af" providerId="ADAL" clId="{A7402E2E-CFAA-425D-B46E-7711CBD7D9E9}" dt="2025-04-06T19:59:26.145" v="38443" actId="20577"/>
        <pc:sldMkLst>
          <pc:docMk/>
          <pc:sldMk cId="1195089727" sldId="323"/>
        </pc:sldMkLst>
        <pc:spChg chg="mod">
          <ac:chgData name="Schwitzner, Ted" userId="5a7e4d77-0646-4288-9b3a-6d00e909e8af" providerId="ADAL" clId="{A7402E2E-CFAA-425D-B46E-7711CBD7D9E9}" dt="2025-04-02T21:04:04.798" v="2418" actId="20577"/>
          <ac:spMkLst>
            <pc:docMk/>
            <pc:sldMk cId="1195089727" sldId="323"/>
            <ac:spMk id="2" creationId="{969F5145-2924-B86C-94CF-0DAD3E5DE47A}"/>
          </ac:spMkLst>
        </pc:spChg>
        <pc:spChg chg="mod">
          <ac:chgData name="Schwitzner, Ted" userId="5a7e4d77-0646-4288-9b3a-6d00e909e8af" providerId="ADAL" clId="{A7402E2E-CFAA-425D-B46E-7711CBD7D9E9}" dt="2025-04-06T19:47:41.174" v="36136" actId="20577"/>
          <ac:spMkLst>
            <pc:docMk/>
            <pc:sldMk cId="1195089727" sldId="323"/>
            <ac:spMk id="3" creationId="{24967147-3031-903F-5B3A-1A02510D1276}"/>
          </ac:spMkLst>
        </pc:spChg>
      </pc:sldChg>
      <pc:sldChg chg="modSp new del mod">
        <pc:chgData name="Schwitzner, Ted" userId="5a7e4d77-0646-4288-9b3a-6d00e909e8af" providerId="ADAL" clId="{A7402E2E-CFAA-425D-B46E-7711CBD7D9E9}" dt="2025-04-06T20:40:41.549" v="41560" actId="2696"/>
        <pc:sldMkLst>
          <pc:docMk/>
          <pc:sldMk cId="2210439687" sldId="324"/>
        </pc:sldMkLst>
        <pc:spChg chg="mod">
          <ac:chgData name="Schwitzner, Ted" userId="5a7e4d77-0646-4288-9b3a-6d00e909e8af" providerId="ADAL" clId="{A7402E2E-CFAA-425D-B46E-7711CBD7D9E9}" dt="2025-04-06T20:40:33.187" v="41558" actId="21"/>
          <ac:spMkLst>
            <pc:docMk/>
            <pc:sldMk cId="2210439687" sldId="324"/>
            <ac:spMk id="3" creationId="{64BE53A0-C17A-7141-D646-1EE43683B39B}"/>
          </ac:spMkLst>
        </pc:spChg>
      </pc:sldChg>
      <pc:sldChg chg="modSp new del mod">
        <pc:chgData name="Schwitzner, Ted" userId="5a7e4d77-0646-4288-9b3a-6d00e909e8af" providerId="ADAL" clId="{A7402E2E-CFAA-425D-B46E-7711CBD7D9E9}" dt="2025-04-06T20:45:40.515" v="41695" actId="2696"/>
        <pc:sldMkLst>
          <pc:docMk/>
          <pc:sldMk cId="4272488601" sldId="325"/>
        </pc:sldMkLst>
        <pc:spChg chg="mod">
          <ac:chgData name="Schwitzner, Ted" userId="5a7e4d77-0646-4288-9b3a-6d00e909e8af" providerId="ADAL" clId="{A7402E2E-CFAA-425D-B46E-7711CBD7D9E9}" dt="2025-04-06T20:43:44.854" v="41661" actId="21"/>
          <ac:spMkLst>
            <pc:docMk/>
            <pc:sldMk cId="4272488601" sldId="325"/>
            <ac:spMk id="3" creationId="{61855C18-AB34-6D52-93A8-D554CCD9C6EB}"/>
          </ac:spMkLst>
        </pc:spChg>
      </pc:sldChg>
      <pc:sldChg chg="modSp new mod ord modNotesTx">
        <pc:chgData name="Schwitzner, Ted" userId="5a7e4d77-0646-4288-9b3a-6d00e909e8af" providerId="ADAL" clId="{A7402E2E-CFAA-425D-B46E-7711CBD7D9E9}" dt="2025-04-04T19:44:50.873" v="13452" actId="20577"/>
        <pc:sldMkLst>
          <pc:docMk/>
          <pc:sldMk cId="1391195239" sldId="326"/>
        </pc:sldMkLst>
        <pc:spChg chg="mod">
          <ac:chgData name="Schwitzner, Ted" userId="5a7e4d77-0646-4288-9b3a-6d00e909e8af" providerId="ADAL" clId="{A7402E2E-CFAA-425D-B46E-7711CBD7D9E9}" dt="2025-04-04T18:48:51.318" v="9069" actId="20577"/>
          <ac:spMkLst>
            <pc:docMk/>
            <pc:sldMk cId="1391195239" sldId="326"/>
            <ac:spMk id="2" creationId="{A1853BB7-3FE2-5D90-4877-24519672B482}"/>
          </ac:spMkLst>
        </pc:spChg>
        <pc:spChg chg="mod">
          <ac:chgData name="Schwitzner, Ted" userId="5a7e4d77-0646-4288-9b3a-6d00e909e8af" providerId="ADAL" clId="{A7402E2E-CFAA-425D-B46E-7711CBD7D9E9}" dt="2025-04-04T19:33:22.443" v="10783" actId="20577"/>
          <ac:spMkLst>
            <pc:docMk/>
            <pc:sldMk cId="1391195239" sldId="326"/>
            <ac:spMk id="3" creationId="{68EF2768-033D-76C5-DF66-4F511EFCB44A}"/>
          </ac:spMkLst>
        </pc:spChg>
      </pc:sldChg>
      <pc:sldChg chg="modSp new mod modNotesTx">
        <pc:chgData name="Schwitzner, Ted" userId="5a7e4d77-0646-4288-9b3a-6d00e909e8af" providerId="ADAL" clId="{A7402E2E-CFAA-425D-B46E-7711CBD7D9E9}" dt="2025-04-04T18:44:18.596" v="9058" actId="20577"/>
        <pc:sldMkLst>
          <pc:docMk/>
          <pc:sldMk cId="404925998" sldId="327"/>
        </pc:sldMkLst>
        <pc:spChg chg="mod">
          <ac:chgData name="Schwitzner, Ted" userId="5a7e4d77-0646-4288-9b3a-6d00e909e8af" providerId="ADAL" clId="{A7402E2E-CFAA-425D-B46E-7711CBD7D9E9}" dt="2025-04-02T21:26:08.878" v="3862" actId="20577"/>
          <ac:spMkLst>
            <pc:docMk/>
            <pc:sldMk cId="404925998" sldId="327"/>
            <ac:spMk id="2" creationId="{E2570324-6489-6268-3B5B-EBC0CEED0AC2}"/>
          </ac:spMkLst>
        </pc:spChg>
        <pc:spChg chg="mod">
          <ac:chgData name="Schwitzner, Ted" userId="5a7e4d77-0646-4288-9b3a-6d00e909e8af" providerId="ADAL" clId="{A7402E2E-CFAA-425D-B46E-7711CBD7D9E9}" dt="2025-04-04T18:44:18.596" v="9058" actId="20577"/>
          <ac:spMkLst>
            <pc:docMk/>
            <pc:sldMk cId="404925998" sldId="327"/>
            <ac:spMk id="3" creationId="{8D828839-F236-A9FA-678C-79891BC395D9}"/>
          </ac:spMkLst>
        </pc:spChg>
      </pc:sldChg>
      <pc:sldChg chg="modSp new mod modNotesTx">
        <pc:chgData name="Schwitzner, Ted" userId="5a7e4d77-0646-4288-9b3a-6d00e909e8af" providerId="ADAL" clId="{A7402E2E-CFAA-425D-B46E-7711CBD7D9E9}" dt="2025-04-04T20:02:01.229" v="16343" actId="20577"/>
        <pc:sldMkLst>
          <pc:docMk/>
          <pc:sldMk cId="1435165392" sldId="328"/>
        </pc:sldMkLst>
        <pc:spChg chg="mod">
          <ac:chgData name="Schwitzner, Ted" userId="5a7e4d77-0646-4288-9b3a-6d00e909e8af" providerId="ADAL" clId="{A7402E2E-CFAA-425D-B46E-7711CBD7D9E9}" dt="2025-04-04T19:45:12.541" v="13493" actId="20577"/>
          <ac:spMkLst>
            <pc:docMk/>
            <pc:sldMk cId="1435165392" sldId="328"/>
            <ac:spMk id="2" creationId="{3D703093-B149-8CA6-139E-056F44411BA1}"/>
          </ac:spMkLst>
        </pc:spChg>
        <pc:spChg chg="mod">
          <ac:chgData name="Schwitzner, Ted" userId="5a7e4d77-0646-4288-9b3a-6d00e909e8af" providerId="ADAL" clId="{A7402E2E-CFAA-425D-B46E-7711CBD7D9E9}" dt="2025-04-04T19:59:02.680" v="15755" actId="20577"/>
          <ac:spMkLst>
            <pc:docMk/>
            <pc:sldMk cId="1435165392" sldId="328"/>
            <ac:spMk id="3" creationId="{AAEAE7A3-7776-7AB9-C9E5-7DDA17E6B20C}"/>
          </ac:spMkLst>
        </pc:spChg>
      </pc:sldChg>
      <pc:sldChg chg="modSp new del mod ord">
        <pc:chgData name="Schwitzner, Ted" userId="5a7e4d77-0646-4288-9b3a-6d00e909e8af" providerId="ADAL" clId="{A7402E2E-CFAA-425D-B46E-7711CBD7D9E9}" dt="2025-04-02T21:46:06.872" v="4027" actId="2696"/>
        <pc:sldMkLst>
          <pc:docMk/>
          <pc:sldMk cId="3014306552" sldId="328"/>
        </pc:sldMkLst>
      </pc:sldChg>
      <pc:sldChg chg="modSp new mod ord modNotesTx">
        <pc:chgData name="Schwitzner, Ted" userId="5a7e4d77-0646-4288-9b3a-6d00e909e8af" providerId="ADAL" clId="{A7402E2E-CFAA-425D-B46E-7711CBD7D9E9}" dt="2025-04-06T22:47:49.651" v="50765" actId="20577"/>
        <pc:sldMkLst>
          <pc:docMk/>
          <pc:sldMk cId="1215735694" sldId="329"/>
        </pc:sldMkLst>
        <pc:spChg chg="mod">
          <ac:chgData name="Schwitzner, Ted" userId="5a7e4d77-0646-4288-9b3a-6d00e909e8af" providerId="ADAL" clId="{A7402E2E-CFAA-425D-B46E-7711CBD7D9E9}" dt="2025-04-04T21:37:38.949" v="19423" actId="20577"/>
          <ac:spMkLst>
            <pc:docMk/>
            <pc:sldMk cId="1215735694" sldId="329"/>
            <ac:spMk id="2" creationId="{5BF28F28-384F-3A94-F46D-4C728476AE70}"/>
          </ac:spMkLst>
        </pc:spChg>
        <pc:spChg chg="mod">
          <ac:chgData name="Schwitzner, Ted" userId="5a7e4d77-0646-4288-9b3a-6d00e909e8af" providerId="ADAL" clId="{A7402E2E-CFAA-425D-B46E-7711CBD7D9E9}" dt="2025-04-04T22:03:20.644" v="22749" actId="20577"/>
          <ac:spMkLst>
            <pc:docMk/>
            <pc:sldMk cId="1215735694" sldId="329"/>
            <ac:spMk id="3" creationId="{376D0702-5CEB-D46D-1B03-CFC6025B335B}"/>
          </ac:spMkLst>
        </pc:spChg>
      </pc:sldChg>
      <pc:sldChg chg="modSp new mod modNotesTx">
        <pc:chgData name="Schwitzner, Ted" userId="5a7e4d77-0646-4288-9b3a-6d00e909e8af" providerId="ADAL" clId="{A7402E2E-CFAA-425D-B46E-7711CBD7D9E9}" dt="2025-04-04T22:28:50.272" v="24885" actId="20577"/>
        <pc:sldMkLst>
          <pc:docMk/>
          <pc:sldMk cId="1703199839" sldId="330"/>
        </pc:sldMkLst>
        <pc:spChg chg="mod">
          <ac:chgData name="Schwitzner, Ted" userId="5a7e4d77-0646-4288-9b3a-6d00e909e8af" providerId="ADAL" clId="{A7402E2E-CFAA-425D-B46E-7711CBD7D9E9}" dt="2025-04-04T22:11:39.985" v="23195" actId="6549"/>
          <ac:spMkLst>
            <pc:docMk/>
            <pc:sldMk cId="1703199839" sldId="330"/>
            <ac:spMk id="2" creationId="{B339CEF1-FDD1-BC07-AEA9-607326A2B9EF}"/>
          </ac:spMkLst>
        </pc:spChg>
        <pc:spChg chg="mod">
          <ac:chgData name="Schwitzner, Ted" userId="5a7e4d77-0646-4288-9b3a-6d00e909e8af" providerId="ADAL" clId="{A7402E2E-CFAA-425D-B46E-7711CBD7D9E9}" dt="2025-04-04T22:22:54.961" v="23891" actId="20577"/>
          <ac:spMkLst>
            <pc:docMk/>
            <pc:sldMk cId="1703199839" sldId="330"/>
            <ac:spMk id="3" creationId="{085D0BFC-C11E-8452-82BB-D78F4CE607E7}"/>
          </ac:spMkLst>
        </pc:spChg>
      </pc:sldChg>
      <pc:sldChg chg="modSp new del mod">
        <pc:chgData name="Schwitzner, Ted" userId="5a7e4d77-0646-4288-9b3a-6d00e909e8af" providerId="ADAL" clId="{A7402E2E-CFAA-425D-B46E-7711CBD7D9E9}" dt="2025-04-06T21:51:27.849" v="47508" actId="47"/>
        <pc:sldMkLst>
          <pc:docMk/>
          <pc:sldMk cId="3171603367" sldId="331"/>
        </pc:sldMkLst>
        <pc:spChg chg="mod">
          <ac:chgData name="Schwitzner, Ted" userId="5a7e4d77-0646-4288-9b3a-6d00e909e8af" providerId="ADAL" clId="{A7402E2E-CFAA-425D-B46E-7711CBD7D9E9}" dt="2025-04-06T17:39:27.572" v="26211" actId="20577"/>
          <ac:spMkLst>
            <pc:docMk/>
            <pc:sldMk cId="3171603367" sldId="331"/>
            <ac:spMk id="3" creationId="{47A54658-31FF-A1BC-D309-5FBE45721D84}"/>
          </ac:spMkLst>
        </pc:spChg>
      </pc:sldChg>
      <pc:sldChg chg="modSp add mod ord modNotesTx">
        <pc:chgData name="Schwitzner, Ted" userId="5a7e4d77-0646-4288-9b3a-6d00e909e8af" providerId="ADAL" clId="{A7402E2E-CFAA-425D-B46E-7711CBD7D9E9}" dt="2025-04-06T20:30:24.673" v="40710" actId="6549"/>
        <pc:sldMkLst>
          <pc:docMk/>
          <pc:sldMk cId="2129898005" sldId="332"/>
        </pc:sldMkLst>
        <pc:spChg chg="mod">
          <ac:chgData name="Schwitzner, Ted" userId="5a7e4d77-0646-4288-9b3a-6d00e909e8af" providerId="ADAL" clId="{A7402E2E-CFAA-425D-B46E-7711CBD7D9E9}" dt="2025-04-06T19:59:47.788" v="38450" actId="20577"/>
          <ac:spMkLst>
            <pc:docMk/>
            <pc:sldMk cId="2129898005" sldId="332"/>
            <ac:spMk id="2" creationId="{44497802-C81B-5F3C-0A68-A45CC5242918}"/>
          </ac:spMkLst>
        </pc:spChg>
        <pc:spChg chg="mod">
          <ac:chgData name="Schwitzner, Ted" userId="5a7e4d77-0646-4288-9b3a-6d00e909e8af" providerId="ADAL" clId="{A7402E2E-CFAA-425D-B46E-7711CBD7D9E9}" dt="2025-04-06T20:02:44.525" v="38749" actId="20577"/>
          <ac:spMkLst>
            <pc:docMk/>
            <pc:sldMk cId="2129898005" sldId="332"/>
            <ac:spMk id="3" creationId="{1CEDB436-1916-0981-C19D-275F4092629E}"/>
          </ac:spMkLst>
        </pc:spChg>
      </pc:sldChg>
      <pc:sldChg chg="modSp new mod">
        <pc:chgData name="Schwitzner, Ted" userId="5a7e4d77-0646-4288-9b3a-6d00e909e8af" providerId="ADAL" clId="{A7402E2E-CFAA-425D-B46E-7711CBD7D9E9}" dt="2025-04-06T21:30:56.072" v="46476" actId="21"/>
        <pc:sldMkLst>
          <pc:docMk/>
          <pc:sldMk cId="2699823970" sldId="333"/>
        </pc:sldMkLst>
        <pc:spChg chg="mod">
          <ac:chgData name="Schwitzner, Ted" userId="5a7e4d77-0646-4288-9b3a-6d00e909e8af" providerId="ADAL" clId="{A7402E2E-CFAA-425D-B46E-7711CBD7D9E9}" dt="2025-04-06T20:50:34.258" v="41998" actId="6549"/>
          <ac:spMkLst>
            <pc:docMk/>
            <pc:sldMk cId="2699823970" sldId="333"/>
            <ac:spMk id="2" creationId="{1EE7C822-079B-9128-C9FB-3E4C996AE31B}"/>
          </ac:spMkLst>
        </pc:spChg>
        <pc:spChg chg="mod">
          <ac:chgData name="Schwitzner, Ted" userId="5a7e4d77-0646-4288-9b3a-6d00e909e8af" providerId="ADAL" clId="{A7402E2E-CFAA-425D-B46E-7711CBD7D9E9}" dt="2025-04-06T21:30:56.072" v="46476" actId="21"/>
          <ac:spMkLst>
            <pc:docMk/>
            <pc:sldMk cId="2699823970" sldId="333"/>
            <ac:spMk id="3" creationId="{02B284CC-E6A8-0000-5612-DF86EF36EC73}"/>
          </ac:spMkLst>
        </pc:spChg>
      </pc:sldChg>
      <pc:sldChg chg="modSp new mod">
        <pc:chgData name="Schwitzner, Ted" userId="5a7e4d77-0646-4288-9b3a-6d00e909e8af" providerId="ADAL" clId="{A7402E2E-CFAA-425D-B46E-7711CBD7D9E9}" dt="2025-04-06T21:37:23.051" v="47020" actId="20577"/>
        <pc:sldMkLst>
          <pc:docMk/>
          <pc:sldMk cId="2385213025" sldId="334"/>
        </pc:sldMkLst>
        <pc:spChg chg="mod">
          <ac:chgData name="Schwitzner, Ted" userId="5a7e4d77-0646-4288-9b3a-6d00e909e8af" providerId="ADAL" clId="{A7402E2E-CFAA-425D-B46E-7711CBD7D9E9}" dt="2025-04-06T21:31:28.662" v="46529" actId="20577"/>
          <ac:spMkLst>
            <pc:docMk/>
            <pc:sldMk cId="2385213025" sldId="334"/>
            <ac:spMk id="2" creationId="{7A697F11-489F-1582-6618-97780AEAB3A6}"/>
          </ac:spMkLst>
        </pc:spChg>
        <pc:spChg chg="mod">
          <ac:chgData name="Schwitzner, Ted" userId="5a7e4d77-0646-4288-9b3a-6d00e909e8af" providerId="ADAL" clId="{A7402E2E-CFAA-425D-B46E-7711CBD7D9E9}" dt="2025-04-06T21:37:23.051" v="47020" actId="20577"/>
          <ac:spMkLst>
            <pc:docMk/>
            <pc:sldMk cId="2385213025" sldId="334"/>
            <ac:spMk id="3" creationId="{984CB8F4-AD88-6A8C-4469-1E66A9B0BD22}"/>
          </ac:spMkLst>
        </pc:spChg>
      </pc:sldChg>
      <pc:sldChg chg="modSp new mod ord">
        <pc:chgData name="Schwitzner, Ted" userId="5a7e4d77-0646-4288-9b3a-6d00e909e8af" providerId="ADAL" clId="{A7402E2E-CFAA-425D-B46E-7711CBD7D9E9}" dt="2025-04-06T21:49:30.394" v="47507" actId="20577"/>
        <pc:sldMkLst>
          <pc:docMk/>
          <pc:sldMk cId="4279390668" sldId="335"/>
        </pc:sldMkLst>
        <pc:spChg chg="mod">
          <ac:chgData name="Schwitzner, Ted" userId="5a7e4d77-0646-4288-9b3a-6d00e909e8af" providerId="ADAL" clId="{A7402E2E-CFAA-425D-B46E-7711CBD7D9E9}" dt="2025-04-06T21:45:19.364" v="47043" actId="20577"/>
          <ac:spMkLst>
            <pc:docMk/>
            <pc:sldMk cId="4279390668" sldId="335"/>
            <ac:spMk id="2" creationId="{8D53B3F5-5293-AB82-ED60-EB6AE0CCE73F}"/>
          </ac:spMkLst>
        </pc:spChg>
        <pc:spChg chg="mod">
          <ac:chgData name="Schwitzner, Ted" userId="5a7e4d77-0646-4288-9b3a-6d00e909e8af" providerId="ADAL" clId="{A7402E2E-CFAA-425D-B46E-7711CBD7D9E9}" dt="2025-04-06T21:49:30.394" v="47507" actId="20577"/>
          <ac:spMkLst>
            <pc:docMk/>
            <pc:sldMk cId="4279390668" sldId="335"/>
            <ac:spMk id="3" creationId="{7A7C6C8B-5BC9-DDD9-891E-06CBBB17F4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C0CA4-4DC9-4775-A2A9-9D20EAA77B35}"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C6CAE-6E0A-4531-A948-183874EB4D5E}" type="slidenum">
              <a:rPr lang="en-US" smtClean="0"/>
              <a:t>‹#›</a:t>
            </a:fld>
            <a:endParaRPr lang="en-US"/>
          </a:p>
        </p:txBody>
      </p:sp>
    </p:spTree>
    <p:extLst>
      <p:ext uri="{BB962C8B-B14F-4D97-AF65-F5344CB8AC3E}">
        <p14:creationId xmlns:p14="http://schemas.microsoft.com/office/powerpoint/2010/main" val="385759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1</a:t>
            </a:fld>
            <a:endParaRPr lang="en-US"/>
          </a:p>
        </p:txBody>
      </p:sp>
    </p:spTree>
    <p:extLst>
      <p:ext uri="{BB962C8B-B14F-4D97-AF65-F5344CB8AC3E}">
        <p14:creationId xmlns:p14="http://schemas.microsoft.com/office/powerpoint/2010/main" val="280667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built a couple of sets for batch work, we may create and use normalization rules to modify the records. Norm rules also use the drools language, as well as the same format for how a rule is created. The rule checks for the conditions to be true in the record first before performing actions on specific fields. Normalization rules also need to be compiled into a local job before they may be used outside of the metadata editor.</a:t>
            </a:r>
          </a:p>
        </p:txBody>
      </p:sp>
      <p:sp>
        <p:nvSpPr>
          <p:cNvPr id="4" name="Slide Number Placeholder 3"/>
          <p:cNvSpPr>
            <a:spLocks noGrp="1"/>
          </p:cNvSpPr>
          <p:nvPr>
            <p:ph type="sldNum" sz="quarter" idx="5"/>
          </p:nvPr>
        </p:nvSpPr>
        <p:spPr/>
        <p:txBody>
          <a:bodyPr/>
          <a:lstStyle/>
          <a:p>
            <a:fld id="{B66C6CAE-6E0A-4531-A948-183874EB4D5E}" type="slidenum">
              <a:rPr lang="en-US" smtClean="0"/>
              <a:t>11</a:t>
            </a:fld>
            <a:endParaRPr lang="en-US"/>
          </a:p>
        </p:txBody>
      </p:sp>
    </p:spTree>
    <p:extLst>
      <p:ext uri="{BB962C8B-B14F-4D97-AF65-F5344CB8AC3E}">
        <p14:creationId xmlns:p14="http://schemas.microsoft.com/office/powerpoint/2010/main" val="2790903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work on the normalization rule to add the local subject heading. Start again by checking our placement options, selecting that new rules are saved to the institution. The reason for this is that we’re only going to add local extension fields to these records. </a:t>
            </a:r>
          </a:p>
          <a:p>
            <a:r>
              <a:rPr lang="en-US" dirty="0"/>
              <a:t>Then we select New, Normalization. Give our rule a name and description, and save the rule.</a:t>
            </a:r>
          </a:p>
          <a:p>
            <a:r>
              <a:rPr lang="en-US" dirty="0"/>
              <a:t>The format for the rule is the same as before, so, we can fill that in and replace the details as we go. </a:t>
            </a:r>
          </a:p>
          <a:p>
            <a:endParaRPr lang="en-US" dirty="0"/>
          </a:p>
          <a:p>
            <a:r>
              <a:rPr lang="en-US" dirty="0"/>
              <a:t>I like to start by copying and pasting a basic format that includes all the sections from the get go. This helps me avoid mistakes like forgetting the “end” keyword or having the case wrong for the rule name. Then I start working from the top down to modify the rule.</a:t>
            </a:r>
          </a:p>
          <a:p>
            <a:r>
              <a:rPr lang="en-US" dirty="0"/>
              <a:t>You might ask at this point, why provide the rule name again within the rule. It turns out that each norm rule may contain several rules that are ordered in priority and can be run in a sequence. Thus the rule name here is a specification that performs a given action, and it needs to have a unique name to prevent confusion by the system. You also cannot use the subfield separator in the rule name or notes, so plan to use plain language.</a:t>
            </a:r>
          </a:p>
          <a:p>
            <a:r>
              <a:rPr lang="en-US" dirty="0"/>
              <a:t>I can be specific and check again for specific data in the record, or I can state “TRUE” in parenthesis. Basically, this says run the rule when I say to run the rule.</a:t>
            </a:r>
          </a:p>
          <a:p>
            <a:endParaRPr lang="en-US" dirty="0"/>
          </a:p>
          <a:p>
            <a:r>
              <a:rPr lang="en-US" dirty="0"/>
              <a:t>The actions section is the heart of a normalization rule, where we specify what should be modified in the record.</a:t>
            </a:r>
          </a:p>
          <a:p>
            <a:r>
              <a:rPr lang="en-US" dirty="0"/>
              <a:t>Since we’re adding data, we’ll go with </a:t>
            </a:r>
            <a:r>
              <a:rPr lang="en-US" dirty="0" err="1"/>
              <a:t>addField</a:t>
            </a:r>
            <a:r>
              <a:rPr lang="en-US" dirty="0"/>
              <a:t>, and our field syntax is the same as before. We open with double quote, 691 dot. To specify indicator values, we use curly braces then enter the first indicator comma second indicator. Use a hyphen for an empty indicator. Then a dot, and the subfield value we want. So that’s a dot Mexico comma gulf of double quote. Because this is going to be a local extension, we need one more entry.</a:t>
            </a:r>
          </a:p>
          <a:p>
            <a:r>
              <a:rPr lang="en-US" dirty="0" err="1"/>
              <a:t>addSubfield</a:t>
            </a:r>
            <a:r>
              <a:rPr lang="en-US" dirty="0"/>
              <a:t> double quote 691 dot 9 dot LOCAL double quote.</a:t>
            </a:r>
          </a:p>
          <a:p>
            <a:endParaRPr lang="en-US" dirty="0"/>
          </a:p>
          <a:p>
            <a:r>
              <a:rPr lang="en-US" dirty="0"/>
              <a:t>Save the rule. Now we want to test the rule, just like we did with the indication rule, to make sure it does what we want. If nothing happens, then start by checking your syntax. Did you miss a period somewhere, for example. If everything is in place, the rule should be replaced by a preview of the changed record. You may then choose to apply changes to the test record, or click back to Normalization Rules.</a:t>
            </a:r>
          </a:p>
          <a:p>
            <a:endParaRPr lang="en-US" dirty="0"/>
          </a:p>
          <a:p>
            <a:r>
              <a:rPr lang="en-US" dirty="0"/>
              <a:t>Be sure to release records from the metadata editor. You do not need to release a rule.</a:t>
            </a:r>
          </a:p>
        </p:txBody>
      </p:sp>
      <p:sp>
        <p:nvSpPr>
          <p:cNvPr id="4" name="Slide Number Placeholder 3"/>
          <p:cNvSpPr>
            <a:spLocks noGrp="1"/>
          </p:cNvSpPr>
          <p:nvPr>
            <p:ph type="sldNum" sz="quarter" idx="5"/>
          </p:nvPr>
        </p:nvSpPr>
        <p:spPr/>
        <p:txBody>
          <a:bodyPr/>
          <a:lstStyle/>
          <a:p>
            <a:fld id="{B66C6CAE-6E0A-4531-A948-183874EB4D5E}" type="slidenum">
              <a:rPr lang="en-US" smtClean="0"/>
              <a:t>12</a:t>
            </a:fld>
            <a:endParaRPr lang="en-US"/>
          </a:p>
        </p:txBody>
      </p:sp>
    </p:spTree>
    <p:extLst>
      <p:ext uri="{BB962C8B-B14F-4D97-AF65-F5344CB8AC3E}">
        <p14:creationId xmlns:p14="http://schemas.microsoft.com/office/powerpoint/2010/main" val="3682555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13</a:t>
            </a:fld>
            <a:endParaRPr lang="en-US"/>
          </a:p>
        </p:txBody>
      </p:sp>
    </p:spTree>
    <p:extLst>
      <p:ext uri="{BB962C8B-B14F-4D97-AF65-F5344CB8AC3E}">
        <p14:creationId xmlns:p14="http://schemas.microsoft.com/office/powerpoint/2010/main" val="3426509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Cleaning up duplicate records is important, as it helps reduce confusion in discovery, helps lower title counts, and generally aids database cleanliness. Fortunately, we have a couple pretty good tools to help us find duplicates in your institution. </a:t>
            </a:r>
          </a:p>
          <a:p>
            <a:r>
              <a:rPr lang="en-US" dirty="0"/>
              <a:t>First, we have Alma’s Duplicate Title Analysis tool. We get to it from the Resources menu, Advanced Tools, Duplicate Title Analysis. The page presents a form for us to fill in and specify our data, and there is a Job History button where we can find previous runs of the tool. The analysis is designed to find multiple records with the same identifier, and it offers a few identifier options. System control number means the 035 subfield a. We may add a prefix for a specific cataloging agency, or we may leave it blank for broader matching. ISBN and ISSN are options, and the other standard identifier looks at content in the 024 subfield a. Other identifiers are out of luck.</a:t>
            </a:r>
          </a:p>
          <a:p>
            <a:r>
              <a:rPr lang="en-US" dirty="0"/>
              <a:t>The analysis tool also provides an option for selecting a preferred record, and we can choose title with the most items or the highest brief level, or we could choose neither. Click Submit to run the job, which compares all records in your IZ. </a:t>
            </a:r>
          </a:p>
          <a:p>
            <a:r>
              <a:rPr lang="en-US" dirty="0"/>
              <a:t>Here’s a sample report we may use to check the output. It very neatly identifies each matching group and identifier, and we can see further in each row other basic details. Unfortunately, the report does not identify whether records are linked to the NZ or CZ. You’ll have to search the records before proceeding.</a:t>
            </a:r>
          </a:p>
          <a:p>
            <a:endParaRPr lang="en-US" dirty="0"/>
          </a:p>
          <a:p>
            <a:r>
              <a:rPr lang="en-US" dirty="0"/>
              <a:t>Also, the report includes entries for each matching set of identifiers. If a pair of records has the same three identifiers in both records, then the records will be reported three times as well. This can still be useful, in that one can find if one of those identifiers was incorrectly added.</a:t>
            </a:r>
          </a:p>
          <a:p>
            <a:endParaRPr lang="en-US" dirty="0"/>
          </a:p>
          <a:p>
            <a:r>
              <a:rPr lang="en-US" dirty="0"/>
              <a:t>We also have an analysis that checks for multiple records that use the same OCLC control number. We find this in Analytics, then shared folders, CARLI Network, Resource Management, look for Duplicate Titles by 035a for I-Share institution. You may open or run this as is, or you may copy it to your institution folders and work on it further. Since the OCLC Control Number (035a) field has a normalized value, this report does a better job of trimming repeated entries. We also see whether the records are linked to NZ or CZ, and see if the records have different kinds of inventory.</a:t>
            </a:r>
          </a:p>
        </p:txBody>
      </p:sp>
      <p:sp>
        <p:nvSpPr>
          <p:cNvPr id="4" name="Slide Number Placeholder 3"/>
          <p:cNvSpPr>
            <a:spLocks noGrp="1"/>
          </p:cNvSpPr>
          <p:nvPr>
            <p:ph type="sldNum" sz="quarter" idx="5"/>
          </p:nvPr>
        </p:nvSpPr>
        <p:spPr/>
        <p:txBody>
          <a:bodyPr/>
          <a:lstStyle/>
          <a:p>
            <a:fld id="{B66C6CAE-6E0A-4531-A948-183874EB4D5E}" type="slidenum">
              <a:rPr lang="en-US" smtClean="0"/>
              <a:t>17</a:t>
            </a:fld>
            <a:endParaRPr lang="en-US"/>
          </a:p>
        </p:txBody>
      </p:sp>
    </p:spTree>
    <p:extLst>
      <p:ext uri="{BB962C8B-B14F-4D97-AF65-F5344CB8AC3E}">
        <p14:creationId xmlns:p14="http://schemas.microsoft.com/office/powerpoint/2010/main" val="44163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two duplicate bib records with the same OCLC number, this can create problems for discovery, in that one of the duplicates may block display of the other or both. It can also be hard to edit either record. If one of the duplicates has no inventory, then that empty bib may be deleted. If both have inventory, then we need to make sure both are only in the IZ. Records may only be merged if they are in the same zone.</a:t>
            </a:r>
          </a:p>
          <a:p>
            <a:r>
              <a:rPr lang="en-US" dirty="0"/>
              <a:t>One record at a time, edit the pair of records in the metadata editor. Go to Record Actions, Copy to Catalog. This breaks the link to the NZ, and we will see the MMS ID for the record change from a number ending 5816 to a number ending with our IZ code.</a:t>
            </a:r>
          </a:p>
          <a:p>
            <a:r>
              <a:rPr lang="en-US" dirty="0"/>
              <a:t>Once both records are in the IZ only, they will be independent records that can be edited or merged. For example, we could view the original versions that were migrated to see if any data were present to explain why two records were needed. If there’s nothing to see, then we go to Record Actions, Merge records and Combine inventory, select overlay all fields but local. Preview. Close the preview. Select to delete the secondary record. Then submit the change.</a:t>
            </a:r>
          </a:p>
          <a:p>
            <a:endParaRPr lang="en-US" dirty="0"/>
          </a:p>
          <a:p>
            <a:r>
              <a:rPr lang="en-US" dirty="0"/>
              <a:t>With the records merged, they may now be linked back to the network. Go to Record Actions, share with network. Alma should identify that matching records were found, and we will answer Yes to display the matching records. Hopefully, there is only one matching record, and we can select Link, and our merged bibs are now synced to the network again.</a:t>
            </a:r>
          </a:p>
        </p:txBody>
      </p:sp>
      <p:sp>
        <p:nvSpPr>
          <p:cNvPr id="4" name="Slide Number Placeholder 3"/>
          <p:cNvSpPr>
            <a:spLocks noGrp="1"/>
          </p:cNvSpPr>
          <p:nvPr>
            <p:ph type="sldNum" sz="quarter" idx="5"/>
          </p:nvPr>
        </p:nvSpPr>
        <p:spPr/>
        <p:txBody>
          <a:bodyPr/>
          <a:lstStyle/>
          <a:p>
            <a:fld id="{B66C6CAE-6E0A-4531-A948-183874EB4D5E}" type="slidenum">
              <a:rPr lang="en-US" smtClean="0"/>
              <a:t>18</a:t>
            </a:fld>
            <a:endParaRPr lang="en-US"/>
          </a:p>
        </p:txBody>
      </p:sp>
    </p:spTree>
    <p:extLst>
      <p:ext uri="{BB962C8B-B14F-4D97-AF65-F5344CB8AC3E}">
        <p14:creationId xmlns:p14="http://schemas.microsoft.com/office/powerpoint/2010/main" val="3727614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what we’ve done so far involves bibliographic maintenance. I want to spend a little bit of time talking about maintaining inventory data. Modifying holdings records is interesting, because we can apply some of what we learned with normalization rules, but also some of the tasks involving existing jobs.</a:t>
            </a:r>
          </a:p>
          <a:p>
            <a:endParaRPr lang="en-US" dirty="0"/>
          </a:p>
          <a:p>
            <a:r>
              <a:rPr lang="en-US" dirty="0"/>
              <a:t>I’ve found some holding records that are missing the call number prefix that they should have. I used Analytics to create an excel file (open the file) with the specific records. This report includes a column for Holdings ID, which is what I need to create a set of holding records.</a:t>
            </a:r>
          </a:p>
          <a:p>
            <a:endParaRPr lang="en-US" dirty="0"/>
          </a:p>
          <a:p>
            <a:r>
              <a:rPr lang="en-US" dirty="0"/>
              <a:t>Set 3</a:t>
            </a:r>
          </a:p>
          <a:p>
            <a:r>
              <a:rPr lang="en-US" dirty="0" err="1"/>
              <a:t>GovDoc</a:t>
            </a:r>
            <a:r>
              <a:rPr lang="en-US" dirty="0"/>
              <a:t> Maps without DOC prefix</a:t>
            </a:r>
          </a:p>
          <a:p>
            <a:r>
              <a:rPr lang="en-US" dirty="0"/>
              <a:t>Admin &gt; Manage Sets &gt; Create Itemized Set</a:t>
            </a:r>
          </a:p>
          <a:p>
            <a:r>
              <a:rPr lang="en-US" dirty="0"/>
              <a:t>Set name </a:t>
            </a:r>
            <a:r>
              <a:rPr lang="en-US" dirty="0" err="1"/>
              <a:t>GovDoc</a:t>
            </a:r>
            <a:r>
              <a:rPr lang="en-US" dirty="0"/>
              <a:t> maps without DOC prefix</a:t>
            </a:r>
          </a:p>
          <a:p>
            <a:r>
              <a:rPr lang="en-US" dirty="0"/>
              <a:t>description to find and correct holdings</a:t>
            </a:r>
          </a:p>
          <a:p>
            <a:r>
              <a:rPr lang="en-US" dirty="0"/>
              <a:t>Set content type : Physical holdings</a:t>
            </a:r>
          </a:p>
          <a:p>
            <a:r>
              <a:rPr lang="en-US" dirty="0"/>
              <a:t>not private</a:t>
            </a:r>
          </a:p>
          <a:p>
            <a:r>
              <a:rPr lang="en-US" dirty="0"/>
              <a:t>Add items to set from File</a:t>
            </a:r>
          </a:p>
          <a:p>
            <a:r>
              <a:rPr lang="en-US" dirty="0"/>
              <a:t>Emphasize that the column heading has to match (holdings id, not holding id)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go into the metadata editor, and we’ll create a normalization rule that adds 852 subfield k before 852 subfield h.</a:t>
            </a:r>
          </a:p>
          <a:p>
            <a:r>
              <a:rPr lang="en-US" dirty="0"/>
              <a:t>New Placement options. This rule is for holdings, so it has to be local.</a:t>
            </a:r>
          </a:p>
          <a:p>
            <a:r>
              <a:rPr lang="en-US" dirty="0"/>
              <a:t>New, Normalization, give the rule a name and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slightly complex rule in that the </a:t>
            </a:r>
            <a:r>
              <a:rPr lang="en-US" dirty="0" err="1"/>
              <a:t>addSubField</a:t>
            </a:r>
            <a:r>
              <a:rPr lang="en-US" dirty="0"/>
              <a:t> action places new data at the end of the 852. That’s not useful to us, so we need to move data around instead. There is another action called </a:t>
            </a:r>
            <a:r>
              <a:rPr lang="en-US" dirty="0" err="1"/>
              <a:t>moveSubfieldsToEndOfField</a:t>
            </a:r>
            <a:r>
              <a:rPr lang="en-US" dirty="0"/>
              <a:t> that we can try. If our 852s aren’t too complicated, it should work.</a:t>
            </a:r>
          </a:p>
          <a:p>
            <a:r>
              <a:rPr lang="en-US" dirty="0"/>
              <a:t>Add subfield</a:t>
            </a:r>
          </a:p>
          <a:p>
            <a:r>
              <a:rPr lang="en-US" dirty="0"/>
              <a:t>Then </a:t>
            </a:r>
            <a:r>
              <a:rPr lang="en-US" dirty="0" err="1"/>
              <a:t>movesubfieldstoendof</a:t>
            </a:r>
            <a:r>
              <a:rPr lang="en-US" dirty="0"/>
              <a:t> field</a:t>
            </a:r>
          </a:p>
          <a:p>
            <a:r>
              <a:rPr lang="en-US" dirty="0"/>
              <a:t>Save</a:t>
            </a:r>
          </a:p>
          <a:p>
            <a:r>
              <a:rPr lang="en-US" dirty="0"/>
              <a:t>Let’s get a record and test it.</a:t>
            </a:r>
          </a:p>
          <a:p>
            <a:endParaRPr lang="en-US" dirty="0"/>
          </a:p>
          <a:p>
            <a:r>
              <a:rPr lang="en-US" dirty="0"/>
              <a:t>[After success]</a:t>
            </a:r>
          </a:p>
          <a:p>
            <a:r>
              <a:rPr lang="en-US" dirty="0"/>
              <a:t>Now we go into configuration and add the rule as a process, so that it may be selected by the Change Holding Information job.</a:t>
            </a:r>
          </a:p>
        </p:txBody>
      </p:sp>
      <p:sp>
        <p:nvSpPr>
          <p:cNvPr id="4" name="Slide Number Placeholder 3"/>
          <p:cNvSpPr>
            <a:spLocks noGrp="1"/>
          </p:cNvSpPr>
          <p:nvPr>
            <p:ph type="sldNum" sz="quarter" idx="5"/>
          </p:nvPr>
        </p:nvSpPr>
        <p:spPr/>
        <p:txBody>
          <a:bodyPr/>
          <a:lstStyle/>
          <a:p>
            <a:fld id="{B66C6CAE-6E0A-4531-A948-183874EB4D5E}" type="slidenum">
              <a:rPr lang="en-US" smtClean="0"/>
              <a:t>19</a:t>
            </a:fld>
            <a:endParaRPr lang="en-US"/>
          </a:p>
        </p:txBody>
      </p:sp>
    </p:spTree>
    <p:extLst>
      <p:ext uri="{BB962C8B-B14F-4D97-AF65-F5344CB8AC3E}">
        <p14:creationId xmlns:p14="http://schemas.microsoft.com/office/powerpoint/2010/main" val="2792686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do some item maintenance, and we’ve got a great tool for that which requires a lot less setup than the Change Holding Information job. The Change Physical Items Information job is really powerful, it allows modification of almost every field on an item record. This makes the tool very good for bulk activities that should have the same outcomes, but could be challenging on sets of items that have a lot of exceptions or differences.</a:t>
            </a:r>
          </a:p>
          <a:p>
            <a:endParaRPr lang="en-US" dirty="0"/>
          </a:p>
          <a:p>
            <a:r>
              <a:rPr lang="en-US" dirty="0"/>
              <a:t>For this demonstration, I have a set of records similar to the last group. These are government document maps, but they were all added to the Gov Docs location. Say we’ve decided to relocate them all to the Maps location. This time, we have a simple list of barcodes that we scanned into a text file. </a:t>
            </a:r>
          </a:p>
          <a:p>
            <a:endParaRPr lang="en-US" dirty="0"/>
          </a:p>
          <a:p>
            <a:r>
              <a:rPr lang="en-US" dirty="0"/>
              <a:t>Set 4</a:t>
            </a:r>
          </a:p>
          <a:p>
            <a:r>
              <a:rPr lang="en-US" dirty="0"/>
              <a:t>gov_doc_map_barcodes.txt</a:t>
            </a:r>
          </a:p>
          <a:p>
            <a:r>
              <a:rPr lang="en-US" dirty="0"/>
              <a:t>Admin &gt; Manage Sets &gt; Create Itemized Set</a:t>
            </a:r>
          </a:p>
          <a:p>
            <a:r>
              <a:rPr lang="en-US" dirty="0"/>
              <a:t>Set name </a:t>
            </a:r>
            <a:r>
              <a:rPr lang="en-US" dirty="0" err="1"/>
              <a:t>GovDoc</a:t>
            </a:r>
            <a:r>
              <a:rPr lang="en-US" dirty="0"/>
              <a:t> maps move to Maps</a:t>
            </a:r>
          </a:p>
          <a:p>
            <a:r>
              <a:rPr lang="en-US" dirty="0"/>
              <a:t>description to move items to Maps and reset material and item policy</a:t>
            </a:r>
          </a:p>
          <a:p>
            <a:r>
              <a:rPr lang="en-US" dirty="0"/>
              <a:t>Set content type : Physical items</a:t>
            </a:r>
          </a:p>
          <a:p>
            <a:r>
              <a:rPr lang="en-US" dirty="0"/>
              <a:t>not private</a:t>
            </a:r>
          </a:p>
          <a:p>
            <a:r>
              <a:rPr lang="en-US" dirty="0"/>
              <a:t>Add items to set from File</a:t>
            </a:r>
          </a:p>
          <a:p>
            <a:r>
              <a:rPr lang="en-US" dirty="0"/>
              <a:t>Emphasize that the column heading has to match (barcode)</a:t>
            </a:r>
          </a:p>
          <a:p>
            <a:endParaRPr lang="en-US" dirty="0"/>
          </a:p>
          <a:p>
            <a:r>
              <a:rPr lang="en-US" dirty="0"/>
              <a:t>The set gets created, and we’re ready to run the job.</a:t>
            </a:r>
          </a:p>
          <a:p>
            <a:r>
              <a:rPr lang="en-US" dirty="0"/>
              <a:t>Admin &gt; Manage Jobs and sets &gt; Run a Job</a:t>
            </a:r>
          </a:p>
          <a:p>
            <a:r>
              <a:rPr lang="en-US" dirty="0"/>
              <a:t>Find items &gt; Change physical items information job.</a:t>
            </a:r>
          </a:p>
          <a:p>
            <a:r>
              <a:rPr lang="en-US" dirty="0"/>
              <a:t>Notice there are a few very similar looking job names here. The operative word here is Change physical items information. The Create Physical Item Move Requests and Create Physical Item Work Orders jobs </a:t>
            </a:r>
            <a:r>
              <a:rPr lang="en-US" b="1" dirty="0"/>
              <a:t>only</a:t>
            </a:r>
            <a:r>
              <a:rPr lang="en-US" b="0" dirty="0"/>
              <a:t> create requests to retrieve items for processing. They don’t change items directly.</a:t>
            </a:r>
          </a:p>
          <a:p>
            <a:r>
              <a:rPr lang="en-US" b="0" dirty="0"/>
              <a:t>Next, select the set.</a:t>
            </a:r>
          </a:p>
          <a:p>
            <a:r>
              <a:rPr lang="en-US" b="0" dirty="0"/>
              <a:t>Next, we select our job criteria. As mentioned, there are a lot of options. For this instance, we’re moving items permanent locations, so our focus is at the top, and we’ll tick the box for permanent location and set our new items’ home. Now we scroll down to select some other item settings that we would like to have aligned.</a:t>
            </a:r>
          </a:p>
          <a:p>
            <a:r>
              <a:rPr lang="en-US" b="0" dirty="0"/>
              <a:t>Next, we get a summary screen for the changes we’ve made. I often recommend taking a screen capture of job summary screens, since the parameters don’t always show up in job reports, but this screen is a bit much. You might instead prefer to put some of the info into the job name, or make good documentation elsewhere. Submit the job, and confirm the number </a:t>
            </a:r>
            <a:r>
              <a:rPr lang="en-US" b="0"/>
              <a:t>of items.</a:t>
            </a:r>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20</a:t>
            </a:fld>
            <a:endParaRPr lang="en-US"/>
          </a:p>
        </p:txBody>
      </p:sp>
    </p:spTree>
    <p:extLst>
      <p:ext uri="{BB962C8B-B14F-4D97-AF65-F5344CB8AC3E}">
        <p14:creationId xmlns:p14="http://schemas.microsoft.com/office/powerpoint/2010/main" val="1004752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Electronic resources also require some occasional clean-up.  A tool you may use for that is the Overlap and Collection Analysis report. This report is designed more with collection management in mind than maintenance, but it offers some neat options to help you find resources in your IZ.</a:t>
            </a:r>
          </a:p>
          <a:p>
            <a:r>
              <a:rPr lang="en-US" dirty="0"/>
              <a:t>Find this bye going to Resources, Advanced Tools, Overlap and Collection Analysis. We start on a page that contains the reports that have already been created, and we may click new analysis to try another report. </a:t>
            </a:r>
          </a:p>
          <a:p>
            <a:r>
              <a:rPr lang="en-US" dirty="0"/>
              <a:t>The tool first prompts whether we’re trying to compare one or more electronic collections or if we want to search whether records exist for a list of titles. I’m going to compare an existing collection.</a:t>
            </a:r>
          </a:p>
          <a:p>
            <a:r>
              <a:rPr lang="en-US" dirty="0"/>
              <a:t>I may start by naming the report, then I select my criteria, starting with the collection as a starting point. I’d like to see if the titles in my EBSCOhost </a:t>
            </a:r>
            <a:r>
              <a:rPr lang="en-US" dirty="0" err="1"/>
              <a:t>ebooks</a:t>
            </a:r>
            <a:r>
              <a:rPr lang="en-US" dirty="0"/>
              <a:t> collection are found elsewhere, so I start by searching for that collection and selecting it.</a:t>
            </a:r>
          </a:p>
          <a:p>
            <a:r>
              <a:rPr lang="en-US" dirty="0"/>
              <a:t>Then I decide whether to compare to specific other collections or to the whole IZ. With the IZ, I also get the option to check for NZ-shared collections. I may even select the whole NZ.</a:t>
            </a:r>
          </a:p>
          <a:p>
            <a:r>
              <a:rPr lang="en-US" dirty="0"/>
              <a:t>Then I select my match method. Since these are </a:t>
            </a:r>
            <a:r>
              <a:rPr lang="en-US" dirty="0" err="1"/>
              <a:t>ebooks</a:t>
            </a:r>
            <a:r>
              <a:rPr lang="en-US" dirty="0"/>
              <a:t>, I’ll pick ISBN. There’s an option here to check for physical title matching as well, but I’m going to skip that. Review my settings, then click Generate.</a:t>
            </a:r>
          </a:p>
          <a:p>
            <a:r>
              <a:rPr lang="en-US" dirty="0"/>
              <a:t>Even in the sandbox, this job runs fairly quickly, but speed may vary with large collections. Looking at the completed reports, we see that we get two kinds of analysis. There’s a report of titles with no overlap, and then there’s a report with complete coverage overlap. I may click the download icon, and an excel file is saved. </a:t>
            </a:r>
          </a:p>
          <a:p>
            <a:endParaRPr lang="en-US" dirty="0"/>
          </a:p>
          <a:p>
            <a:r>
              <a:rPr lang="en-US" dirty="0"/>
              <a:t>With these data in hand, I could choose to do some collection management work, re-examine where else I get these </a:t>
            </a:r>
            <a:r>
              <a:rPr lang="en-US" dirty="0" err="1"/>
              <a:t>ebooks</a:t>
            </a:r>
            <a:r>
              <a:rPr lang="en-US" dirty="0"/>
              <a:t>. For example, if the overlap shows up with a demand-driven acquisition collection, maybe I want those excluded before they get purchased a second time. I may also find some duplicate portfolios might exist that could be cleaned up. The report shows each overlapping title and portfolio, and if the listing has no collection present, then we know the portfolio is a standalone. Now I know these both exist, and I may search them and decide which portfolio to keep, as well as which bib record to keep. </a:t>
            </a:r>
          </a:p>
        </p:txBody>
      </p:sp>
      <p:sp>
        <p:nvSpPr>
          <p:cNvPr id="4" name="Slide Number Placeholder 3"/>
          <p:cNvSpPr>
            <a:spLocks noGrp="1"/>
          </p:cNvSpPr>
          <p:nvPr>
            <p:ph type="sldNum" sz="quarter" idx="5"/>
          </p:nvPr>
        </p:nvSpPr>
        <p:spPr/>
        <p:txBody>
          <a:bodyPr/>
          <a:lstStyle/>
          <a:p>
            <a:fld id="{B66C6CAE-6E0A-4531-A948-183874EB4D5E}" type="slidenum">
              <a:rPr lang="en-US" smtClean="0"/>
              <a:t>21</a:t>
            </a:fld>
            <a:endParaRPr lang="en-US"/>
          </a:p>
        </p:txBody>
      </p:sp>
    </p:spTree>
    <p:extLst>
      <p:ext uri="{BB962C8B-B14F-4D97-AF65-F5344CB8AC3E}">
        <p14:creationId xmlns:p14="http://schemas.microsoft.com/office/powerpoint/2010/main" val="2232677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https://go.uillinois.edu/cattrain2025</a:t>
            </a:r>
          </a:p>
        </p:txBody>
      </p:sp>
      <p:sp>
        <p:nvSpPr>
          <p:cNvPr id="4" name="Slide Number Placeholder 3"/>
          <p:cNvSpPr>
            <a:spLocks noGrp="1"/>
          </p:cNvSpPr>
          <p:nvPr>
            <p:ph type="sldNum" sz="quarter" idx="5"/>
          </p:nvPr>
        </p:nvSpPr>
        <p:spPr/>
        <p:txBody>
          <a:bodyPr/>
          <a:lstStyle/>
          <a:p>
            <a:fld id="{B66C6CAE-6E0A-4531-A948-183874EB4D5E}" type="slidenum">
              <a:rPr lang="en-US" smtClean="0"/>
              <a:t>22</a:t>
            </a:fld>
            <a:endParaRPr lang="en-US"/>
          </a:p>
        </p:txBody>
      </p:sp>
    </p:spTree>
    <p:extLst>
      <p:ext uri="{BB962C8B-B14F-4D97-AF65-F5344CB8AC3E}">
        <p14:creationId xmlns:p14="http://schemas.microsoft.com/office/powerpoint/2010/main" val="856470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4148E-3D9B-CE20-C565-9B1FDB816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82DCDC-F3F4-8064-95CA-9EA0604B6D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2694B-0E37-41F7-79D0-E918B7BA4F12}"/>
              </a:ext>
            </a:extLst>
          </p:cNvPr>
          <p:cNvSpPr>
            <a:spLocks noGrp="1"/>
          </p:cNvSpPr>
          <p:nvPr>
            <p:ph type="body" idx="1"/>
          </p:nvPr>
        </p:nvSpPr>
        <p:spPr/>
        <p:txBody>
          <a:bodyPr/>
          <a:lstStyle/>
          <a:p>
            <a:r>
              <a:rPr lang="en-US" dirty="0"/>
              <a:t>Given that we’ve added, updated, and relinked inventory records today, it’s fitting that we wrap up by withdrawing inventory. Withdrawing is an important clean-up process for physical inventory, in that it deletes records that are no longer in the collection beginning at the item level. If the last item on a holding is deleted, then the holding may also be deleted or suppressed. If the last holding on a bib is deleted, then the bib may be deleted or suppressed. </a:t>
            </a:r>
          </a:p>
          <a:p>
            <a:endParaRPr lang="en-US" dirty="0"/>
          </a:p>
          <a:p>
            <a:r>
              <a:rPr lang="en-US" dirty="0"/>
              <a:t>CARLI recommends deleting all three levels, item, holding, bib, if they are empty, in order to keep your collection clean. Deleting all three levels will send corresponding deletions to WorldCat, removing your holdings there as well. </a:t>
            </a:r>
          </a:p>
          <a:p>
            <a:endParaRPr lang="en-US" dirty="0"/>
          </a:p>
          <a:p>
            <a:r>
              <a:rPr lang="en-US" dirty="0"/>
              <a:t>Alma does not have a process type for suppressed or for withdrawn. An item in the system is a potential target for requests and loans, including accidentally scanned items. Deleting item records removes a target for requests from other libraries. Similarly, removing the holdings and bibs removes the appearance that such items may remain in your inventory when someone views the Held By detail in the network, or when CARLI creates reports for last copies or title counts.</a:t>
            </a:r>
          </a:p>
          <a:p>
            <a:endParaRPr lang="en-US" dirty="0"/>
          </a:p>
          <a:p>
            <a:r>
              <a:rPr lang="en-US" dirty="0"/>
              <a:t>Analytics retains the data on your materials from when they were added to when they were deleted. Unless you have a compelling functional reason to retain data on withdrawn materials, then you should follow any of these options. Additionally, Alma maintains a Deleted Repository, an archive of the data that was deleted, and from which data could be restored if needed. The Deleted Repository is only searchable using record identifiers that you would get from Analytics, or details about how records were deleted.</a:t>
            </a:r>
          </a:p>
        </p:txBody>
      </p:sp>
      <p:sp>
        <p:nvSpPr>
          <p:cNvPr id="4" name="Slide Number Placeholder 3">
            <a:extLst>
              <a:ext uri="{FF2B5EF4-FFF2-40B4-BE49-F238E27FC236}">
                <a16:creationId xmlns:a16="http://schemas.microsoft.com/office/drawing/2014/main" id="{DA1C86C3-C2CA-A728-FD8B-5984014461FB}"/>
              </a:ext>
            </a:extLst>
          </p:cNvPr>
          <p:cNvSpPr>
            <a:spLocks noGrp="1"/>
          </p:cNvSpPr>
          <p:nvPr>
            <p:ph type="sldNum" sz="quarter" idx="5"/>
          </p:nvPr>
        </p:nvSpPr>
        <p:spPr/>
        <p:txBody>
          <a:bodyPr/>
          <a:lstStyle/>
          <a:p>
            <a:fld id="{B66C6CAE-6E0A-4531-A948-183874EB4D5E}" type="slidenum">
              <a:rPr lang="en-US" smtClean="0"/>
              <a:t>23</a:t>
            </a:fld>
            <a:endParaRPr lang="en-US"/>
          </a:p>
        </p:txBody>
      </p:sp>
    </p:spTree>
    <p:extLst>
      <p:ext uri="{BB962C8B-B14F-4D97-AF65-F5344CB8AC3E}">
        <p14:creationId xmlns:p14="http://schemas.microsoft.com/office/powerpoint/2010/main" val="205479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most of this training series, I have discussed and demonstrated techniques that you’ll use on a record-by-record basis. After all, doing catalog maintenance isn’t much different from copy cataloging, you’re just starting with a known element. Sometimes you’ll have bigger projects to tackle, and you need tools to make changes on a wider basis. We’ll begin today by looking at a couple options for creating record sets in Alma. Then we’ll modify the records in those sets with some jobs that make changes. We’ll even create one of those jobs ourselves.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permitting, we’ll talk a little bit about some clean-up projects that libraries should consider, including electronic resource clean-up and my favorite topic of duplicate bib records.</a:t>
            </a:r>
          </a:p>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3</a:t>
            </a:fld>
            <a:endParaRPr lang="en-US"/>
          </a:p>
        </p:txBody>
      </p:sp>
    </p:spTree>
    <p:extLst>
      <p:ext uri="{BB962C8B-B14F-4D97-AF65-F5344CB8AC3E}">
        <p14:creationId xmlns:p14="http://schemas.microsoft.com/office/powerpoint/2010/main" val="1275301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33AB7-A32D-BA87-761A-50A145A35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68F99-1A71-044A-273B-47B8183C9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B1BF9-49A4-5614-6DA7-FD87143319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977D54-AA38-969A-3D59-29F38BCD87EC}"/>
              </a:ext>
            </a:extLst>
          </p:cNvPr>
          <p:cNvSpPr>
            <a:spLocks noGrp="1"/>
          </p:cNvSpPr>
          <p:nvPr>
            <p:ph type="sldNum" sz="quarter" idx="5"/>
          </p:nvPr>
        </p:nvSpPr>
        <p:spPr/>
        <p:txBody>
          <a:bodyPr/>
          <a:lstStyle/>
          <a:p>
            <a:fld id="{B66C6CAE-6E0A-4531-A948-183874EB4D5E}" type="slidenum">
              <a:rPr lang="en-US" smtClean="0"/>
              <a:t>25</a:t>
            </a:fld>
            <a:endParaRPr lang="en-US"/>
          </a:p>
        </p:txBody>
      </p:sp>
    </p:spTree>
    <p:extLst>
      <p:ext uri="{BB962C8B-B14F-4D97-AF65-F5344CB8AC3E}">
        <p14:creationId xmlns:p14="http://schemas.microsoft.com/office/powerpoint/2010/main" val="719963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30</a:t>
            </a:fld>
            <a:endParaRPr lang="en-US"/>
          </a:p>
        </p:txBody>
      </p:sp>
    </p:spTree>
    <p:extLst>
      <p:ext uri="{BB962C8B-B14F-4D97-AF65-F5344CB8AC3E}">
        <p14:creationId xmlns:p14="http://schemas.microsoft.com/office/powerpoint/2010/main" val="382866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starting on any batch process in Alma, you should spend some time assessing whether it </a:t>
            </a:r>
            <a:r>
              <a:rPr lang="en-US"/>
              <a:t>is necessary. </a:t>
            </a:r>
            <a:r>
              <a:rPr lang="en-US" dirty="0"/>
              <a:t>Start by defining the scope of what you’re looking for and where to find it. This could be data in a specific MARC tag, such as 300 subfield c that doesn’t look right. It could be a misspelling that turns up repeatedly, or it could just be everything in a particular location. You may also want to ask, will it really be every record, or are there exceptions to exclude.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should have a reliable way to find these records and document what you’ll work on, maybe that’s analytics, maybe that’s a search, could be a list of barcodes, possibly all of the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have the scope of the problem, what is the scope of the correction? For a collection move, you may be changing location A to location B, or perhaps assigning a temporary location and item policy. If you found that call number prefixes were entered inconsistently, you’ll want to identify the correct way to do it. Of course, you also want to make sure there is a way to do the work in batches.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4</a:t>
            </a:fld>
            <a:endParaRPr lang="en-US"/>
          </a:p>
        </p:txBody>
      </p:sp>
    </p:spTree>
    <p:extLst>
      <p:ext uri="{BB962C8B-B14F-4D97-AF65-F5344CB8AC3E}">
        <p14:creationId xmlns:p14="http://schemas.microsoft.com/office/powerpoint/2010/main" val="3575837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brief list of some of the jobs that exist for working on resource records. Some of these we’ll look at more closely today. Others have been mentioned in other training sessions and may be encountered on the CARLI website. All the pre-defined Alma jobs are documented by Ex Libris on their Manual Jobs page. Also, all manual jobs operate on a given set of records. They are not intended for use across the whole repository, since that could have unintended consequences.</a:t>
            </a:r>
          </a:p>
          <a:p>
            <a:endParaRPr lang="en-US" dirty="0"/>
          </a:p>
          <a:p>
            <a:r>
              <a:rPr lang="en-US" dirty="0"/>
              <a:t>So, let’s create some record sets.</a:t>
            </a:r>
          </a:p>
        </p:txBody>
      </p:sp>
      <p:sp>
        <p:nvSpPr>
          <p:cNvPr id="4" name="Slide Number Placeholder 3"/>
          <p:cNvSpPr>
            <a:spLocks noGrp="1"/>
          </p:cNvSpPr>
          <p:nvPr>
            <p:ph type="sldNum" sz="quarter" idx="5"/>
          </p:nvPr>
        </p:nvSpPr>
        <p:spPr/>
        <p:txBody>
          <a:bodyPr/>
          <a:lstStyle/>
          <a:p>
            <a:fld id="{B66C6CAE-6E0A-4531-A948-183874EB4D5E}" type="slidenum">
              <a:rPr lang="en-US" smtClean="0"/>
              <a:t>5</a:t>
            </a:fld>
            <a:endParaRPr lang="en-US"/>
          </a:p>
        </p:txBody>
      </p:sp>
    </p:spTree>
    <p:extLst>
      <p:ext uri="{BB962C8B-B14F-4D97-AF65-F5344CB8AC3E}">
        <p14:creationId xmlns:p14="http://schemas.microsoft.com/office/powerpoint/2010/main" val="68378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I’m using the sandbox for the University of Illinois at Springfield. They have some good examples without having too many.</a:t>
            </a:r>
          </a:p>
          <a:p>
            <a:endParaRPr lang="en-US" dirty="0"/>
          </a:p>
          <a:p>
            <a:r>
              <a:rPr lang="en-US" dirty="0"/>
              <a:t>To start, let’s say I’m working on a project to improve the format information in discovery, and I want to make sure that DVDs are clearly described so that the facets will work in Primo VE. I’ll start by searching for videos, which I can do in a couple ways. </a:t>
            </a:r>
          </a:p>
          <a:p>
            <a:endParaRPr lang="en-US" dirty="0"/>
          </a:p>
          <a:p>
            <a:r>
              <a:rPr lang="en-US" dirty="0"/>
              <a:t>Advanced search &gt; Physical titles &gt; content type term &gt; two-dimensional moving image (good if the 33x fields are present) and keywords DVD</a:t>
            </a:r>
          </a:p>
          <a:p>
            <a:r>
              <a:rPr lang="en-US" dirty="0"/>
              <a:t> also could use resource type projected medium physical or material type visual material</a:t>
            </a:r>
          </a:p>
          <a:p>
            <a:r>
              <a:rPr lang="en-US" dirty="0"/>
              <a:t>There are also additional keywords we might use to narrow the scope as well. For right now, we want to cast a wide net.</a:t>
            </a:r>
          </a:p>
          <a:p>
            <a:endParaRPr lang="en-US" dirty="0"/>
          </a:p>
          <a:p>
            <a:r>
              <a:rPr lang="en-US" dirty="0"/>
              <a:t>I have search results, and I may click Create and Filter Set. I’ll pick a set name that will be clear for myself and others, and I may add a description and notes to state what should be done with the sets. The private box controls whether the set will appear on the list of all sets for everyone or only those with specific roles.</a:t>
            </a:r>
          </a:p>
          <a:p>
            <a:endParaRPr lang="en-US" dirty="0"/>
          </a:p>
          <a:p>
            <a:r>
              <a:rPr lang="en-US" dirty="0"/>
              <a:t>We have options to save or save and filter the set. I’ll choose save right now, but I’ll be back to filtering in a bit.</a:t>
            </a:r>
          </a:p>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6</a:t>
            </a:fld>
            <a:endParaRPr lang="en-US"/>
          </a:p>
        </p:txBody>
      </p:sp>
    </p:spTree>
    <p:extLst>
      <p:ext uri="{BB962C8B-B14F-4D97-AF65-F5344CB8AC3E}">
        <p14:creationId xmlns:p14="http://schemas.microsoft.com/office/powerpoint/2010/main" val="2226931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need to create a filter, or more specifically an indication rule, which Alma uses to check for the existence or absence of data in a MARC record. Alma will then include or exclude records from the resulting set of records. For example, the set of video records we just created, I want to find bibs that lack an 007 field, so that I can update those records in Alma and in WorldCat. </a:t>
            </a:r>
          </a:p>
          <a:p>
            <a:endParaRPr lang="en-US" dirty="0"/>
          </a:p>
          <a:p>
            <a:r>
              <a:rPr lang="en-US" dirty="0"/>
              <a:t>Indication rules are created and updated in the metadata editor using drools, a rules management language. Indication rules may be created using a form to select specific values, or they may be created using the drools syntax. [open Audio and video records with LDR 06 </a:t>
            </a:r>
            <a:r>
              <a:rPr lang="en-US" dirty="0" err="1"/>
              <a:t>i</a:t>
            </a:r>
            <a:r>
              <a:rPr lang="en-US" dirty="0"/>
              <a:t> or j or g] This is an example of a rule created from a form, a very handy way to get at specific details in a record. However, since I’m looking for records that are missing a specific value, I need the more explicit form.</a:t>
            </a:r>
          </a:p>
          <a:p>
            <a:endParaRPr lang="en-US" dirty="0"/>
          </a:p>
          <a:p>
            <a:r>
              <a:rPr lang="en-US" dirty="0"/>
              <a:t>Before starting, I want to be sure I save the rule in a place I can find it reliably. We may save rules to the institution or to the network, our choice affects who may edit the rule, and what parts of Alma may use the rule. I select the New menu, then Placement options. Under Placement of new rules, I’ll select Local, because I want to use the rule on records that are in my IZ. Then save my option.</a:t>
            </a:r>
          </a:p>
          <a:p>
            <a:endParaRPr lang="en-US" dirty="0"/>
          </a:p>
          <a:p>
            <a:r>
              <a:rPr lang="en-US" dirty="0"/>
              <a:t>Now, I may go to New, and select Indication. I’m prompted for a metadata about the rule right away, such as the name and description. The name should unique within the given zone, and this is how you’ll select the rule in the metadata editor and other screens such as the filter screen. </a:t>
            </a:r>
          </a:p>
          <a:p>
            <a:r>
              <a:rPr lang="en-US" dirty="0"/>
              <a:t>I need to select whether this will be a form or drool rule. I’m using Drools, which we see removes the other required options for the type of record being examined.</a:t>
            </a:r>
          </a:p>
          <a:p>
            <a:r>
              <a:rPr lang="en-US" dirty="0"/>
              <a:t>We may save rules as private or shared, private being visible only to ourselves, shared being visible to everyone in either the institution or network. If I want to use a rule with filters, we have to select Shared, though private is good while you’re working on something that isn’t ready yet.</a:t>
            </a:r>
          </a:p>
        </p:txBody>
      </p:sp>
      <p:sp>
        <p:nvSpPr>
          <p:cNvPr id="4" name="Slide Number Placeholder 3"/>
          <p:cNvSpPr>
            <a:spLocks noGrp="1"/>
          </p:cNvSpPr>
          <p:nvPr>
            <p:ph type="sldNum" sz="quarter" idx="5"/>
          </p:nvPr>
        </p:nvSpPr>
        <p:spPr/>
        <p:txBody>
          <a:bodyPr/>
          <a:lstStyle/>
          <a:p>
            <a:fld id="{B66C6CAE-6E0A-4531-A948-183874EB4D5E}" type="slidenum">
              <a:rPr lang="en-US" smtClean="0"/>
              <a:t>7</a:t>
            </a:fld>
            <a:endParaRPr lang="en-US"/>
          </a:p>
        </p:txBody>
      </p:sp>
    </p:spTree>
    <p:extLst>
      <p:ext uri="{BB962C8B-B14F-4D97-AF65-F5344CB8AC3E}">
        <p14:creationId xmlns:p14="http://schemas.microsoft.com/office/powerpoint/2010/main" val="2025653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Indication rules that use drools follow a common format, beginning with the name of the rule. I’ve learned the hard way that the word rule is lower case on purpose. </a:t>
            </a:r>
          </a:p>
          <a:p>
            <a:r>
              <a:rPr lang="en-US" dirty="0"/>
              <a:t>Next, there is a conditions stanza that opens with the keyword “when.” The rule may use one or multiple conditions joined by Boolean operators and parentheses.</a:t>
            </a:r>
          </a:p>
          <a:p>
            <a:r>
              <a:rPr lang="en-US" dirty="0"/>
              <a:t>After that, there is an actions stanza that opens with the keyword “then.” Indication rules have one action, setting the indication of “true.” Note the syntax is set space indication dot double-quote true double-quote. This raises another important syntax note, that drools only work with plain text quotes. If you’re copying from another site, make sure that the quotes are basic vertical quote marks rather than stylized smart-quotes, like you see in the </a:t>
            </a:r>
            <a:r>
              <a:rPr lang="en-US" dirty="0" err="1"/>
              <a:t>powerpoint</a:t>
            </a:r>
            <a:r>
              <a:rPr lang="en-US" dirty="0"/>
              <a:t> slide.</a:t>
            </a:r>
          </a:p>
          <a:p>
            <a:endParaRPr lang="en-US" dirty="0"/>
          </a:p>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8</a:t>
            </a:fld>
            <a:endParaRPr lang="en-US"/>
          </a:p>
        </p:txBody>
      </p:sp>
    </p:spTree>
    <p:extLst>
      <p:ext uri="{BB962C8B-B14F-4D97-AF65-F5344CB8AC3E}">
        <p14:creationId xmlns:p14="http://schemas.microsoft.com/office/powerpoint/2010/main" val="1714841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conditions, we’re checking for the existence of a tag and related data. This uses the keyword exists, or for control fields, the keyword is </a:t>
            </a:r>
            <a:r>
              <a:rPr lang="en-US" dirty="0" err="1"/>
              <a:t>existsControl</a:t>
            </a:r>
            <a:r>
              <a:rPr lang="en-US" dirty="0"/>
              <a:t>. This may be modified with the Boolean not.</a:t>
            </a:r>
          </a:p>
          <a:p>
            <a:r>
              <a:rPr lang="en-US" dirty="0"/>
              <a:t>For my rule, I’m looking for records that don’t have an 007 field for video recordings. This is a control field, so I start with </a:t>
            </a:r>
            <a:r>
              <a:rPr lang="en-US" dirty="0" err="1"/>
              <a:t>existsControl</a:t>
            </a:r>
            <a:r>
              <a:rPr lang="en-US" dirty="0"/>
              <a:t>. I’ll lead with not.</a:t>
            </a:r>
          </a:p>
          <a:p>
            <a:r>
              <a:rPr lang="en-US" dirty="0"/>
              <a:t>After the keyword, I place what I’m trying to find, or not find, in double quotes. So that’s double quote, 007 double quote.</a:t>
            </a:r>
          </a:p>
          <a:p>
            <a:endParaRPr lang="en-US" dirty="0"/>
          </a:p>
          <a:p>
            <a:r>
              <a:rPr lang="en-US" dirty="0"/>
              <a:t>If I’m only looking for records that lack an 007 of any kind, I could stop here. Since the 007 is a repeating field that can be added if multiple formats are present, maybe I want to check that the record is specifically missing the 007 for video recordings. To do that, I have to specify how much of the field to check. Looking at the MARC specification for 007 and videorecording, I want the first two positions. I’ll insert curly brace 00 comma 2 curly brace. Then I’ll add the coding of </a:t>
            </a:r>
            <a:r>
              <a:rPr lang="en-US" dirty="0" err="1"/>
              <a:t>vd</a:t>
            </a:r>
            <a:r>
              <a:rPr lang="en-US" dirty="0"/>
              <a:t> inside the quotes, and our condition is complete. We need to save our rule, and saving will tell us right away if there are errors.</a:t>
            </a:r>
          </a:p>
          <a:p>
            <a:endParaRPr lang="en-US" dirty="0"/>
          </a:p>
          <a:p>
            <a:r>
              <a:rPr lang="en-US" dirty="0"/>
              <a:t>https://www.loc.gov/marc/bibliographic/bd007v.html</a:t>
            </a:r>
          </a:p>
          <a:p>
            <a:endParaRPr lang="en-US" dirty="0"/>
          </a:p>
          <a:p>
            <a:r>
              <a:rPr lang="en-US" dirty="0"/>
              <a:t>Before moving on, I need to test this on a couple records to make sure it works as expected. If I didn’t have records from my search set, I could probably create some examples quickly. Go to our set, then push a record to the MDE. Open the MDE again, and open the split screen, keeping our indication rule visible. Add the record to the second pane. Then go back to the indication rule. At the bottom of the rule, there is a Try it button. </a:t>
            </a:r>
          </a:p>
        </p:txBody>
      </p:sp>
      <p:sp>
        <p:nvSpPr>
          <p:cNvPr id="4" name="Slide Number Placeholder 3"/>
          <p:cNvSpPr>
            <a:spLocks noGrp="1"/>
          </p:cNvSpPr>
          <p:nvPr>
            <p:ph type="sldNum" sz="quarter" idx="5"/>
          </p:nvPr>
        </p:nvSpPr>
        <p:spPr/>
        <p:txBody>
          <a:bodyPr/>
          <a:lstStyle/>
          <a:p>
            <a:fld id="{B66C6CAE-6E0A-4531-A948-183874EB4D5E}" type="slidenum">
              <a:rPr lang="en-US" smtClean="0"/>
              <a:t>9</a:t>
            </a:fld>
            <a:endParaRPr lang="en-US"/>
          </a:p>
        </p:txBody>
      </p:sp>
    </p:spTree>
    <p:extLst>
      <p:ext uri="{BB962C8B-B14F-4D97-AF65-F5344CB8AC3E}">
        <p14:creationId xmlns:p14="http://schemas.microsoft.com/office/powerpoint/2010/main" val="568015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78FB9-86BD-4AE1-F7E5-B551D065D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339C2-DC4D-82CE-7F74-26252F42B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85B94-4394-47CC-3428-1C2C083B5BBB}"/>
              </a:ext>
            </a:extLst>
          </p:cNvPr>
          <p:cNvSpPr>
            <a:spLocks noGrp="1"/>
          </p:cNvSpPr>
          <p:nvPr>
            <p:ph type="body" idx="1"/>
          </p:nvPr>
        </p:nvSpPr>
        <p:spPr/>
        <p:txBody>
          <a:bodyPr/>
          <a:lstStyle/>
          <a:p>
            <a:r>
              <a:rPr lang="en-US" dirty="0"/>
              <a:t>Many times, we want to have an explicit, static list of records to modify. This gives us a set that we can easily check after the changes have been made, and we’re not going to accidentally affect any records that are added while the job is running. For that, we want itemized sets. The indication rule we just created may be used against the logical set from earlier.</a:t>
            </a:r>
          </a:p>
          <a:p>
            <a:r>
              <a:rPr lang="en-US" dirty="0"/>
              <a:t>First, we go to Admin &gt; Manage jobs and sets &gt; Manage sets.</a:t>
            </a:r>
          </a:p>
          <a:p>
            <a:r>
              <a:rPr lang="en-US" dirty="0"/>
              <a:t>Find our set of videos that we think are DVDs.</a:t>
            </a:r>
          </a:p>
          <a:p>
            <a:r>
              <a:rPr lang="en-US" dirty="0"/>
              <a:t>Notice that one of the options here is itemize, which we could use if we’re pretty certain the set is ready for use or if we want to capture contents as of a particular state in time. I may also use combine sets to shrink or expand the contents further. I’m looking for Filter set.</a:t>
            </a:r>
          </a:p>
          <a:p>
            <a:endParaRPr lang="en-US" dirty="0"/>
          </a:p>
          <a:p>
            <a:r>
              <a:rPr lang="en-US" dirty="0"/>
              <a:t>The filter set screen looks like the set creation screen and fills in some data for us. We may want to state more of what we’re doing, though first we have to specify the indication rule to apply. Choose the rule we created, add some details to the description and notes, uncheck the box for Private, and save. This kicks off a job to scan the records according to the rule we created.</a:t>
            </a:r>
          </a:p>
          <a:p>
            <a:endParaRPr lang="en-US" dirty="0"/>
          </a:p>
          <a:p>
            <a:r>
              <a:rPr lang="en-US" dirty="0"/>
              <a:t>While that runs, let’s move to another example. I would like to modify bibliographic records with the new heading for the Gulf of America, so that they also have a local heading for Gulf of Mexico. I can search by browsing bibliographic headings.</a:t>
            </a:r>
          </a:p>
          <a:p>
            <a:endParaRPr lang="en-US" dirty="0"/>
          </a:p>
          <a:p>
            <a:r>
              <a:rPr lang="en-US" dirty="0"/>
              <a:t>Set 2</a:t>
            </a:r>
          </a:p>
          <a:p>
            <a:r>
              <a:rPr lang="en-US" dirty="0"/>
              <a:t>Browse bibliographic records &gt; institution &gt; subject &gt; geographic &gt; LCSH &gt; </a:t>
            </a:r>
            <a:r>
              <a:rPr lang="en-US" dirty="0" err="1"/>
              <a:t>america</a:t>
            </a:r>
            <a:r>
              <a:rPr lang="en-US" dirty="0"/>
              <a:t>, gulf of</a:t>
            </a:r>
          </a:p>
          <a:p>
            <a:r>
              <a:rPr lang="en-US" dirty="0"/>
              <a:t>Select bibliographic records &gt; select open in repository search</a:t>
            </a:r>
          </a:p>
          <a:p>
            <a:r>
              <a:rPr lang="en-US" dirty="0"/>
              <a:t>All titles search results (1-4 of 4) &gt; Create and filter set</a:t>
            </a:r>
          </a:p>
          <a:p>
            <a:r>
              <a:rPr lang="en-US" dirty="0"/>
              <a:t>Enter set name bib record subject Gulf of America, description or note on source of search, not private &gt; Save -- point out save and filter option.</a:t>
            </a:r>
          </a:p>
          <a:p>
            <a:endParaRPr lang="en-US" dirty="0"/>
          </a:p>
          <a:p>
            <a:r>
              <a:rPr lang="en-US" dirty="0"/>
              <a:t>Also note options for itemized set and run a job from results screen. check boxes.</a:t>
            </a:r>
          </a:p>
        </p:txBody>
      </p:sp>
      <p:sp>
        <p:nvSpPr>
          <p:cNvPr id="4" name="Slide Number Placeholder 3">
            <a:extLst>
              <a:ext uri="{FF2B5EF4-FFF2-40B4-BE49-F238E27FC236}">
                <a16:creationId xmlns:a16="http://schemas.microsoft.com/office/drawing/2014/main" id="{5767BD9A-7E10-FA22-4FF5-BFDA1864B49D}"/>
              </a:ext>
            </a:extLst>
          </p:cNvPr>
          <p:cNvSpPr>
            <a:spLocks noGrp="1"/>
          </p:cNvSpPr>
          <p:nvPr>
            <p:ph type="sldNum" sz="quarter" idx="5"/>
          </p:nvPr>
        </p:nvSpPr>
        <p:spPr/>
        <p:txBody>
          <a:bodyPr/>
          <a:lstStyle/>
          <a:p>
            <a:fld id="{B66C6CAE-6E0A-4531-A948-183874EB4D5E}" type="slidenum">
              <a:rPr lang="en-US" smtClean="0"/>
              <a:t>10</a:t>
            </a:fld>
            <a:endParaRPr lang="en-US"/>
          </a:p>
        </p:txBody>
      </p:sp>
    </p:spTree>
    <p:extLst>
      <p:ext uri="{BB962C8B-B14F-4D97-AF65-F5344CB8AC3E}">
        <p14:creationId xmlns:p14="http://schemas.microsoft.com/office/powerpoint/2010/main" val="4144260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7554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043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61622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758707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326506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183527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4256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84788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307220" y="-94785"/>
            <a:ext cx="10972800" cy="602796"/>
          </a:xfrm>
        </p:spPr>
        <p:txBody>
          <a:bodyPr>
            <a:normAutofit/>
          </a:bodyPr>
          <a:lstStyle>
            <a:lvl1pPr>
              <a:defRPr sz="1600" cap="all">
                <a:solidFill>
                  <a:schemeClr val="bg2"/>
                </a:solidFill>
              </a:defRPr>
            </a:lvl1pPr>
          </a:lstStyle>
          <a:p>
            <a:r>
              <a:rPr lang="en-US"/>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p:nvPicPr>
        <p:blipFill>
          <a:blip r:embed="rId2"/>
          <a:stretch>
            <a:fillRect/>
          </a:stretch>
        </p:blipFill>
        <p:spPr>
          <a:xfrm>
            <a:off x="0" y="6159500"/>
            <a:ext cx="2353733" cy="698500"/>
          </a:xfrm>
          <a:prstGeom prst="rect">
            <a:avLst/>
          </a:prstGeom>
        </p:spPr>
      </p:pic>
    </p:spTree>
    <p:extLst>
      <p:ext uri="{BB962C8B-B14F-4D97-AF65-F5344CB8AC3E}">
        <p14:creationId xmlns:p14="http://schemas.microsoft.com/office/powerpoint/2010/main" val="3733498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917854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29726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57411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8399784" y="1028736"/>
            <a:ext cx="3792216"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2">
            <a:extLst>
              <a:ext uri="{FF2B5EF4-FFF2-40B4-BE49-F238E27FC236}">
                <a16:creationId xmlns:a16="http://schemas.microsoft.com/office/drawing/2014/main" id="{A054B965-4D7C-4CBD-8A94-7852BE4E4573}"/>
              </a:ext>
            </a:extLst>
          </p:cNvPr>
          <p:cNvSpPr/>
          <p:nvPr/>
        </p:nvSpPr>
        <p:spPr>
          <a:xfrm rot="16200000">
            <a:off x="8737581" y="2478111"/>
            <a:ext cx="4602537" cy="2306305"/>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CC9C715B-D967-4E36-BF64-BCDC51CCC933}"/>
              </a:ext>
            </a:extLst>
          </p:cNvPr>
          <p:cNvSpPr/>
          <p:nvPr/>
        </p:nvSpPr>
        <p:spPr>
          <a:xfrm>
            <a:off x="8574475" y="4401520"/>
            <a:ext cx="3720556"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5399" y="2491161"/>
            <a:ext cx="3120396" cy="2389459"/>
          </a:xfrm>
          <a:prstGeom prst="rect">
            <a:avLst/>
          </a:prstGeom>
        </p:spPr>
      </p:pic>
      <p:sp>
        <p:nvSpPr>
          <p:cNvPr id="3" name="Slide Number Placeholder 2"/>
          <p:cNvSpPr>
            <a:spLocks noGrp="1"/>
          </p:cNvSpPr>
          <p:nvPr>
            <p:ph type="sldNum" sz="quarter" idx="10"/>
          </p:nvPr>
        </p:nvSpPr>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p>
            <a:r>
              <a:rPr lang="en-US"/>
              <a:t>Click to edit Master title style</a:t>
            </a:r>
          </a:p>
        </p:txBody>
      </p:sp>
      <p:sp>
        <p:nvSpPr>
          <p:cNvPr id="9" name="Content Placeholder 2"/>
          <p:cNvSpPr>
            <a:spLocks noGrp="1"/>
          </p:cNvSpPr>
          <p:nvPr>
            <p:ph idx="1" hasCustomPrompt="1"/>
          </p:nvPr>
        </p:nvSpPr>
        <p:spPr>
          <a:xfrm>
            <a:off x="527382" y="1028736"/>
            <a:ext cx="7749455"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11117620" y="1325628"/>
            <a:ext cx="629973"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8666256" y="5157194"/>
            <a:ext cx="1116411"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a:extLst>
              <a:ext uri="{FF2B5EF4-FFF2-40B4-BE49-F238E27FC236}">
                <a16:creationId xmlns:a16="http://schemas.microsoft.com/office/drawing/2014/main" id="{39BA4C5E-9346-449D-87A7-BDEC4A2014DF}"/>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1985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4562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89582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83684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4700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92200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19586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60614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73578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7946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06022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4394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03554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24074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46715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7924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77671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43271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E0BE-5B6C-91CF-4AB4-081FE96DC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8F920-014B-11F0-74D1-C3856E40E0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9B27B-160F-28C3-A96E-3E0ABC0A98C6}"/>
              </a:ext>
            </a:extLst>
          </p:cNvPr>
          <p:cNvSpPr>
            <a:spLocks noGrp="1"/>
          </p:cNvSpPr>
          <p:nvPr>
            <p:ph type="dt" sz="half" idx="10"/>
          </p:nvPr>
        </p:nvSpPr>
        <p:spPr/>
        <p:txBody>
          <a:bodyPr/>
          <a:lstStyle/>
          <a:p>
            <a:fld id="{73EA4C1D-15DC-4111-8AE5-95D6E05903D7}" type="datetimeFigureOut">
              <a:rPr lang="en-US" smtClean="0"/>
              <a:t>4/7/2025</a:t>
            </a:fld>
            <a:endParaRPr lang="en-US"/>
          </a:p>
        </p:txBody>
      </p:sp>
      <p:sp>
        <p:nvSpPr>
          <p:cNvPr id="5" name="Footer Placeholder 4">
            <a:extLst>
              <a:ext uri="{FF2B5EF4-FFF2-40B4-BE49-F238E27FC236}">
                <a16:creationId xmlns:a16="http://schemas.microsoft.com/office/drawing/2014/main" id="{E776D981-2858-D491-EEBD-85CCEE586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BE17C-526B-4103-F3C8-77B8C3423A37}"/>
              </a:ext>
            </a:extLst>
          </p:cNvPr>
          <p:cNvSpPr>
            <a:spLocks noGrp="1"/>
          </p:cNvSpPr>
          <p:nvPr>
            <p:ph type="sldNum" sz="quarter" idx="12"/>
          </p:nvPr>
        </p:nvSpPr>
        <p:spPr/>
        <p:txBody>
          <a:bodyPr/>
          <a:lstStyle/>
          <a:p>
            <a:fld id="{D1B85B97-0FDC-42A2-A3DC-953BEC3CA572}" type="slidenum">
              <a:rPr lang="en-US" smtClean="0"/>
              <a:t>‹#›</a:t>
            </a:fld>
            <a:endParaRPr lang="en-US"/>
          </a:p>
        </p:txBody>
      </p:sp>
    </p:spTree>
    <p:extLst>
      <p:ext uri="{BB962C8B-B14F-4D97-AF65-F5344CB8AC3E}">
        <p14:creationId xmlns:p14="http://schemas.microsoft.com/office/powerpoint/2010/main" val="789881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8" y="1358903"/>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3"/>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76400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7" y="977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6"/>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8371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77327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5" y="12276"/>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2"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68903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8"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5" y="2882903"/>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38229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6"/>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59915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5"/>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17999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615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6" name="Title 1"/>
          <p:cNvSpPr>
            <a:spLocks noGrp="1"/>
          </p:cNvSpPr>
          <p:nvPr>
            <p:ph type="title"/>
          </p:nvPr>
        </p:nvSpPr>
        <p:spPr>
          <a:xfrm>
            <a:off x="7798571" y="273053"/>
            <a:ext cx="4011084" cy="673677"/>
          </a:xfrm>
        </p:spPr>
        <p:txBody>
          <a:bodyPr anchor="b"/>
          <a:lstStyle>
            <a:lvl1pPr algn="l">
              <a:defRPr sz="1500" b="1"/>
            </a:lvl1pPr>
          </a:lstStyle>
          <a:p>
            <a:r>
              <a:rPr lang="en-US"/>
              <a:t>Click to edit Master title style</a:t>
            </a:r>
          </a:p>
        </p:txBody>
      </p:sp>
      <p:sp>
        <p:nvSpPr>
          <p:cNvPr id="7" name="Content Placeholder 2"/>
          <p:cNvSpPr>
            <a:spLocks noGrp="1"/>
          </p:cNvSpPr>
          <p:nvPr>
            <p:ph idx="1"/>
          </p:nvPr>
        </p:nvSpPr>
        <p:spPr>
          <a:xfrm>
            <a:off x="366957" y="273053"/>
            <a:ext cx="6517793" cy="5853113"/>
          </a:xfrm>
        </p:spPr>
        <p:txBody>
          <a:bodyPr/>
          <a:lstStyle>
            <a:lvl1pPr>
              <a:defRPr sz="1950" b="0" i="0" cap="all">
                <a:solidFill>
                  <a:schemeClr val="bg2"/>
                </a:solidFill>
                <a:latin typeface="+mj-lt"/>
              </a:defRPr>
            </a:lvl1pPr>
            <a:lvl2pPr marL="0" indent="0">
              <a:buFontTx/>
              <a:buNone/>
              <a:defRPr sz="1200" b="0" i="0">
                <a:solidFill>
                  <a:schemeClr val="bg2"/>
                </a:solidFill>
                <a:latin typeface="+mj-lt"/>
              </a:defRPr>
            </a:lvl2pPr>
            <a:lvl3pPr marL="171450" indent="0">
              <a:spcBef>
                <a:spcPts val="375"/>
              </a:spcBef>
              <a:buFontTx/>
              <a:buNone/>
              <a:defRPr sz="900" b="0" i="0">
                <a:solidFill>
                  <a:schemeClr val="bg2"/>
                </a:solidFill>
                <a:latin typeface="+mj-lt"/>
              </a:defRPr>
            </a:lvl3pPr>
            <a:lvl4pPr>
              <a:defRPr sz="1500" b="0" i="0">
                <a:latin typeface="+mj-lt"/>
              </a:defRPr>
            </a:lvl4pPr>
            <a:lvl5pPr>
              <a:defRPr sz="1500" b="0" i="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1" y="1054107"/>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038090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2"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4" name="Title 1"/>
          <p:cNvSpPr>
            <a:spLocks noGrp="1"/>
          </p:cNvSpPr>
          <p:nvPr>
            <p:ph type="title"/>
          </p:nvPr>
        </p:nvSpPr>
        <p:spPr>
          <a:xfrm>
            <a:off x="609600" y="274641"/>
            <a:ext cx="8657552" cy="683635"/>
          </a:xfrm>
        </p:spPr>
        <p:txBody>
          <a:bodyPr>
            <a:normAutofit/>
          </a:bodyPr>
          <a:lstStyle>
            <a:lvl1pPr algn="l">
              <a:defRPr sz="18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2"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9"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9"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9"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176298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5" y="5323457"/>
            <a:ext cx="9698181" cy="1362075"/>
          </a:xfrm>
        </p:spPr>
        <p:txBody>
          <a:bodyPr anchor="t">
            <a:normAutofit/>
          </a:bodyPr>
          <a:lstStyle>
            <a:lvl1pPr algn="l">
              <a:defRPr sz="21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200">
                <a:solidFill>
                  <a:schemeClr val="bg1">
                    <a:lumMod val="8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6421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18130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235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33797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67948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905113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650209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8"/>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8"/>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0467003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22270441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5369703"/>
            <a:ext cx="11329500" cy="864845"/>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8"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4150944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1" y="3"/>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2000"/>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9826719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18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7906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69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163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60230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theme" Target="../theme/theme2.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89383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8"/>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grpSp>
    </p:spTree>
    <p:extLst>
      <p:ext uri="{BB962C8B-B14F-4D97-AF65-F5344CB8AC3E}">
        <p14:creationId xmlns:p14="http://schemas.microsoft.com/office/powerpoint/2010/main" val="30169309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Lst>
  <p:txStyles>
    <p:titleStyle>
      <a:lvl1pPr algn="l" defTabSz="342900" rtl="0" eaLnBrk="1" fontAlgn="base" hangingPunct="1">
        <a:spcBef>
          <a:spcPct val="0"/>
        </a:spcBef>
        <a:spcAft>
          <a:spcPct val="0"/>
        </a:spcAft>
        <a:defRPr sz="2700" kern="1200">
          <a:solidFill>
            <a:schemeClr val="tx1"/>
          </a:solidFill>
          <a:latin typeface="+mj-lt"/>
          <a:ea typeface="ＭＳ Ｐゴシック" charset="0"/>
          <a:cs typeface="ＭＳ Ｐゴシック" charset="0"/>
        </a:defRPr>
      </a:lvl1pPr>
      <a:lvl2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2pPr>
      <a:lvl3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3pPr>
      <a:lvl4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4pPr>
      <a:lvl5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5pPr>
      <a:lvl6pPr marL="3429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6pPr>
      <a:lvl7pPr marL="6858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7pPr>
      <a:lvl8pPr marL="10287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8pPr>
      <a:lvl9pPr marL="13716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9pPr>
    </p:titleStyle>
    <p:bodyStyle>
      <a:lvl1pPr algn="l" defTabSz="342900" rtl="0" eaLnBrk="1" fontAlgn="base" hangingPunct="1">
        <a:spcBef>
          <a:spcPct val="20000"/>
        </a:spcBef>
        <a:spcAft>
          <a:spcPct val="0"/>
        </a:spcAft>
        <a:defRPr sz="1875"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165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425"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2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05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50Administration/080Managing_Search_Queries_and_Sets#Creating_Itemized_Sets" TargetMode="External"/><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Metadata_Management/016Working_with_Rules/020Working_with_Normalization_Rules#List_of_Action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hyperlink" Target="https://www.carli.illinois.edu/products-services/i-share/cataloging/cat_nz_merge" TargetMode="Externa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50Administration/070Managing_Jobs/020Manual_Jobs_on_Defined_Sets#Physical" TargetMode="External"/><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p2e-cleanup" TargetMode="External"/><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hyperlink" Target="https://go.uillinois.edu/cattrain2025" TargetMode="External"/><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hyperlink" Target="mailto:support@carli.illinois.edu"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50Administration/070Managing_Jobs/020Manual_Jobs_on_Defined_Sets" TargetMode="External"/><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Metadata_Management/016Working_with_Rules/020Working_with_Indication_Rules" TargetMode="External"/><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A374-B1CD-8FF9-8E0D-56FB93D0D17E}"/>
              </a:ext>
            </a:extLst>
          </p:cNvPr>
          <p:cNvSpPr>
            <a:spLocks noGrp="1"/>
          </p:cNvSpPr>
          <p:nvPr>
            <p:ph type="ctrTitle"/>
          </p:nvPr>
        </p:nvSpPr>
        <p:spPr>
          <a:xfrm>
            <a:off x="914400" y="4919196"/>
            <a:ext cx="10363200" cy="1079293"/>
          </a:xfrm>
        </p:spPr>
        <p:txBody>
          <a:bodyPr wrap="square" anchor="ctr">
            <a:normAutofit/>
          </a:bodyPr>
          <a:lstStyle/>
          <a:p>
            <a:pPr algn="ctr"/>
            <a:r>
              <a:rPr lang="en-US" dirty="0"/>
              <a:t>Resource Management Training</a:t>
            </a:r>
          </a:p>
        </p:txBody>
      </p:sp>
      <p:sp>
        <p:nvSpPr>
          <p:cNvPr id="3" name="Subtitle 2">
            <a:extLst>
              <a:ext uri="{FF2B5EF4-FFF2-40B4-BE49-F238E27FC236}">
                <a16:creationId xmlns:a16="http://schemas.microsoft.com/office/drawing/2014/main" id="{F67AD4E4-C115-F13E-B0A7-001462664307}"/>
              </a:ext>
            </a:extLst>
          </p:cNvPr>
          <p:cNvSpPr>
            <a:spLocks noGrp="1"/>
          </p:cNvSpPr>
          <p:nvPr>
            <p:ph type="subTitle" idx="1"/>
          </p:nvPr>
        </p:nvSpPr>
        <p:spPr>
          <a:xfrm>
            <a:off x="1828800" y="5740694"/>
            <a:ext cx="8534400" cy="987225"/>
          </a:xfrm>
        </p:spPr>
        <p:txBody>
          <a:bodyPr wrap="square" anchor="t">
            <a:normAutofit/>
          </a:bodyPr>
          <a:lstStyle/>
          <a:p>
            <a:r>
              <a:rPr lang="en-US" dirty="0"/>
              <a:t>Session 8</a:t>
            </a:r>
          </a:p>
          <a:p>
            <a:r>
              <a:rPr lang="en-US" dirty="0"/>
              <a:t>Batch Processes and Record Maintenance</a:t>
            </a:r>
          </a:p>
        </p:txBody>
      </p:sp>
    </p:spTree>
    <p:extLst>
      <p:ext uri="{BB962C8B-B14F-4D97-AF65-F5344CB8AC3E}">
        <p14:creationId xmlns:p14="http://schemas.microsoft.com/office/powerpoint/2010/main" val="203018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9480D-8073-95A1-0894-6922D224C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97802-C81B-5F3C-0A68-A45CC5242918}"/>
              </a:ext>
            </a:extLst>
          </p:cNvPr>
          <p:cNvSpPr>
            <a:spLocks noGrp="1"/>
          </p:cNvSpPr>
          <p:nvPr>
            <p:ph type="title"/>
          </p:nvPr>
        </p:nvSpPr>
        <p:spPr/>
        <p:txBody>
          <a:bodyPr/>
          <a:lstStyle/>
          <a:p>
            <a:r>
              <a:rPr lang="en-US" dirty="0"/>
              <a:t>Record Sets Part 2</a:t>
            </a:r>
          </a:p>
        </p:txBody>
      </p:sp>
      <p:sp>
        <p:nvSpPr>
          <p:cNvPr id="3" name="Content Placeholder 2">
            <a:extLst>
              <a:ext uri="{FF2B5EF4-FFF2-40B4-BE49-F238E27FC236}">
                <a16:creationId xmlns:a16="http://schemas.microsoft.com/office/drawing/2014/main" id="{1CEDB436-1916-0981-C19D-275F4092629E}"/>
              </a:ext>
            </a:extLst>
          </p:cNvPr>
          <p:cNvSpPr>
            <a:spLocks noGrp="1"/>
          </p:cNvSpPr>
          <p:nvPr>
            <p:ph idx="1"/>
          </p:nvPr>
        </p:nvSpPr>
        <p:spPr/>
        <p:txBody>
          <a:bodyPr/>
          <a:lstStyle/>
          <a:p>
            <a:r>
              <a:rPr lang="en-US" dirty="0"/>
              <a:t>Itemized Sets</a:t>
            </a:r>
          </a:p>
          <a:p>
            <a:pPr lvl="1"/>
            <a:r>
              <a:rPr lang="en-US" dirty="0"/>
              <a:t>May be created by:</a:t>
            </a:r>
          </a:p>
          <a:p>
            <a:pPr lvl="2"/>
            <a:r>
              <a:rPr lang="en-US" dirty="0"/>
              <a:t>Filtering logical sets;</a:t>
            </a:r>
          </a:p>
          <a:p>
            <a:pPr lvl="2"/>
            <a:r>
              <a:rPr lang="en-US" dirty="0"/>
              <a:t>Combining sets;</a:t>
            </a:r>
          </a:p>
          <a:p>
            <a:pPr lvl="2"/>
            <a:r>
              <a:rPr lang="en-US" dirty="0"/>
              <a:t>Loading identifiers from files (.txt, .csv, .xlsx) or Analytics;</a:t>
            </a:r>
          </a:p>
          <a:p>
            <a:pPr lvl="2"/>
            <a:r>
              <a:rPr lang="en-US" dirty="0"/>
              <a:t>Searching and adding.</a:t>
            </a:r>
          </a:p>
          <a:p>
            <a:pPr lvl="1"/>
            <a:r>
              <a:rPr lang="en-US" dirty="0"/>
              <a:t>Select </a:t>
            </a:r>
            <a:r>
              <a:rPr lang="en-US" dirty="0">
                <a:hlinkClick r:id="rId3"/>
              </a:rPr>
              <a:t>type of records that matches input</a:t>
            </a:r>
            <a:r>
              <a:rPr lang="en-US" dirty="0"/>
              <a:t>; a job will compile the set.</a:t>
            </a:r>
          </a:p>
          <a:p>
            <a:pPr lvl="1"/>
            <a:r>
              <a:rPr lang="en-US" dirty="0"/>
              <a:t>Contents are static, provided the records are in the repository.</a:t>
            </a:r>
          </a:p>
        </p:txBody>
      </p:sp>
    </p:spTree>
    <p:extLst>
      <p:ext uri="{BB962C8B-B14F-4D97-AF65-F5344CB8AC3E}">
        <p14:creationId xmlns:p14="http://schemas.microsoft.com/office/powerpoint/2010/main" val="2129898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A4B35-8D6C-8522-A3B1-8D9E344C9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D1AEE-1C7F-DC77-FC23-874FC5C523EE}"/>
              </a:ext>
            </a:extLst>
          </p:cNvPr>
          <p:cNvSpPr>
            <a:spLocks noGrp="1"/>
          </p:cNvSpPr>
          <p:nvPr>
            <p:ph type="title"/>
          </p:nvPr>
        </p:nvSpPr>
        <p:spPr/>
        <p:txBody>
          <a:bodyPr/>
          <a:lstStyle/>
          <a:p>
            <a:r>
              <a:rPr lang="en-US" dirty="0"/>
              <a:t>Normalization Rules</a:t>
            </a:r>
          </a:p>
        </p:txBody>
      </p:sp>
      <p:sp>
        <p:nvSpPr>
          <p:cNvPr id="3" name="Content Placeholder 2">
            <a:extLst>
              <a:ext uri="{FF2B5EF4-FFF2-40B4-BE49-F238E27FC236}">
                <a16:creationId xmlns:a16="http://schemas.microsoft.com/office/drawing/2014/main" id="{D9661614-A8B6-43B9-127D-404F8FB643A7}"/>
              </a:ext>
            </a:extLst>
          </p:cNvPr>
          <p:cNvSpPr>
            <a:spLocks noGrp="1"/>
          </p:cNvSpPr>
          <p:nvPr>
            <p:ph idx="1"/>
          </p:nvPr>
        </p:nvSpPr>
        <p:spPr/>
        <p:txBody>
          <a:bodyPr/>
          <a:lstStyle/>
          <a:p>
            <a:r>
              <a:rPr lang="en-US" dirty="0"/>
              <a:t>Modify MARC records, i.e., add data, remove data, rearrange data</a:t>
            </a:r>
          </a:p>
          <a:p>
            <a:pPr lvl="1"/>
            <a:r>
              <a:rPr lang="en-US" dirty="0"/>
              <a:t>Shares syntax with indication rules.</a:t>
            </a:r>
          </a:p>
          <a:p>
            <a:pPr lvl="1"/>
            <a:r>
              <a:rPr lang="en-US" dirty="0"/>
              <a:t>Rule may check for appropriate conditions in the record.</a:t>
            </a:r>
          </a:p>
          <a:p>
            <a:pPr lvl="1"/>
            <a:r>
              <a:rPr lang="en-US" dirty="0"/>
              <a:t>Rule actions may also check conditions of specific fields affected.</a:t>
            </a:r>
          </a:p>
          <a:p>
            <a:pPr lvl="1"/>
            <a:r>
              <a:rPr lang="en-US" dirty="0"/>
              <a:t>A rule must be compiled into a Normalization job to be applied to sets of records.</a:t>
            </a:r>
          </a:p>
          <a:p>
            <a:r>
              <a:rPr lang="en-US" dirty="0"/>
              <a:t>Use Cases: </a:t>
            </a:r>
          </a:p>
          <a:p>
            <a:pPr lvl="1"/>
            <a:r>
              <a:rPr lang="en-US" dirty="0"/>
              <a:t>Remove empty tags and subfields from a record when saving.</a:t>
            </a:r>
          </a:p>
          <a:p>
            <a:pPr lvl="1"/>
            <a:r>
              <a:rPr lang="en-US" dirty="0"/>
              <a:t>Modify 008/23 to contain “o” for an electronic resource.</a:t>
            </a:r>
          </a:p>
          <a:p>
            <a:pPr lvl="1"/>
            <a:r>
              <a:rPr lang="en-US" dirty="0"/>
              <a:t>Move institution specific 856 fields to 956 fields.</a:t>
            </a:r>
          </a:p>
          <a:p>
            <a:pPr lvl="1"/>
            <a:r>
              <a:rPr lang="en-US" dirty="0"/>
              <a:t>Create a local extension field from existing data.</a:t>
            </a:r>
          </a:p>
        </p:txBody>
      </p:sp>
    </p:spTree>
    <p:extLst>
      <p:ext uri="{BB962C8B-B14F-4D97-AF65-F5344CB8AC3E}">
        <p14:creationId xmlns:p14="http://schemas.microsoft.com/office/powerpoint/2010/main" val="147152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ABBE6-0275-9B08-AC12-E0F9A96C7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77CA8-C156-2A82-65B4-4D741FD367EB}"/>
              </a:ext>
            </a:extLst>
          </p:cNvPr>
          <p:cNvSpPr>
            <a:spLocks noGrp="1"/>
          </p:cNvSpPr>
          <p:nvPr>
            <p:ph type="title"/>
          </p:nvPr>
        </p:nvSpPr>
        <p:spPr/>
        <p:txBody>
          <a:bodyPr/>
          <a:lstStyle/>
          <a:p>
            <a:r>
              <a:rPr lang="en-US" dirty="0"/>
              <a:t>Normalization Rule Format, Conditions, and Actions</a:t>
            </a:r>
          </a:p>
        </p:txBody>
      </p:sp>
      <p:sp>
        <p:nvSpPr>
          <p:cNvPr id="3" name="Content Placeholder 2">
            <a:extLst>
              <a:ext uri="{FF2B5EF4-FFF2-40B4-BE49-F238E27FC236}">
                <a16:creationId xmlns:a16="http://schemas.microsoft.com/office/drawing/2014/main" id="{E7B5AE45-5E5A-309B-A2CD-4FD8A38B6D08}"/>
              </a:ext>
            </a:extLst>
          </p:cNvPr>
          <p:cNvSpPr>
            <a:spLocks noGrp="1"/>
          </p:cNvSpPr>
          <p:nvPr>
            <p:ph sz="quarter" idx="10"/>
          </p:nvPr>
        </p:nvSpPr>
        <p:spPr>
          <a:xfrm>
            <a:off x="306917" y="634996"/>
            <a:ext cx="5635143" cy="5533575"/>
          </a:xfrm>
          <a:ln>
            <a:solidFill>
              <a:schemeClr val="accent1"/>
            </a:solidFill>
          </a:ln>
        </p:spPr>
        <p:txBody>
          <a:bodyPr/>
          <a:lstStyle/>
          <a:p>
            <a:r>
              <a:rPr lang="en-US" dirty="0"/>
              <a:t>rule "Name of rule"</a:t>
            </a:r>
          </a:p>
          <a:p>
            <a:r>
              <a:rPr lang="en-US" dirty="0"/>
              <a:t>when</a:t>
            </a:r>
          </a:p>
          <a:p>
            <a:r>
              <a:rPr lang="en-US" dirty="0"/>
              <a:t>   conditions</a:t>
            </a:r>
          </a:p>
          <a:p>
            <a:r>
              <a:rPr lang="en-US" dirty="0"/>
              <a:t>then</a:t>
            </a:r>
          </a:p>
          <a:p>
            <a:r>
              <a:rPr lang="en-US" dirty="0"/>
              <a:t>   actions</a:t>
            </a:r>
          </a:p>
          <a:p>
            <a:r>
              <a:rPr lang="en-US" dirty="0"/>
              <a:t>end</a:t>
            </a:r>
          </a:p>
          <a:p>
            <a:endParaRPr lang="en-US" dirty="0"/>
          </a:p>
          <a:p>
            <a:r>
              <a:rPr lang="en-US" dirty="0"/>
              <a:t># at beginning of a line marks a comment.</a:t>
            </a:r>
          </a:p>
          <a:p>
            <a:r>
              <a:rPr lang="en-US" dirty="0"/>
              <a:t>Condition Keywords</a:t>
            </a:r>
          </a:p>
          <a:p>
            <a:pPr lvl="1"/>
            <a:r>
              <a:rPr lang="en-US" dirty="0"/>
              <a:t>exists</a:t>
            </a:r>
          </a:p>
          <a:p>
            <a:pPr lvl="1"/>
            <a:r>
              <a:rPr lang="en-US" dirty="0" err="1"/>
              <a:t>existsControl</a:t>
            </a:r>
            <a:endParaRPr lang="en-US" dirty="0"/>
          </a:p>
          <a:p>
            <a:pPr lvl="1"/>
            <a:r>
              <a:rPr lang="en-US" dirty="0"/>
              <a:t>TRUE</a:t>
            </a:r>
          </a:p>
          <a:p>
            <a:endParaRPr lang="en-US" dirty="0"/>
          </a:p>
        </p:txBody>
      </p:sp>
      <p:sp>
        <p:nvSpPr>
          <p:cNvPr id="4" name="Content Placeholder 3">
            <a:extLst>
              <a:ext uri="{FF2B5EF4-FFF2-40B4-BE49-F238E27FC236}">
                <a16:creationId xmlns:a16="http://schemas.microsoft.com/office/drawing/2014/main" id="{19C584BD-F10A-91D8-2D15-9D1A545DBE23}"/>
              </a:ext>
            </a:extLst>
          </p:cNvPr>
          <p:cNvSpPr>
            <a:spLocks noGrp="1"/>
          </p:cNvSpPr>
          <p:nvPr>
            <p:ph sz="quarter" idx="11"/>
          </p:nvPr>
        </p:nvSpPr>
        <p:spPr>
          <a:xfrm>
            <a:off x="6096001" y="634996"/>
            <a:ext cx="5710767" cy="5533575"/>
          </a:xfrm>
          <a:ln>
            <a:solidFill>
              <a:schemeClr val="accent1"/>
            </a:solidFill>
          </a:ln>
        </p:spPr>
        <p:txBody>
          <a:bodyPr/>
          <a:lstStyle/>
          <a:p>
            <a:r>
              <a:rPr lang="en-US" dirty="0">
                <a:hlinkClick r:id="rId3"/>
              </a:rPr>
              <a:t>Action Keywords</a:t>
            </a:r>
            <a:endParaRPr lang="en-US" dirty="0"/>
          </a:p>
          <a:p>
            <a:pPr lvl="1"/>
            <a:r>
              <a:rPr lang="en-US" dirty="0" err="1"/>
              <a:t>addField</a:t>
            </a:r>
            <a:endParaRPr lang="en-US" dirty="0"/>
          </a:p>
          <a:p>
            <a:pPr lvl="1"/>
            <a:r>
              <a:rPr lang="en-US" dirty="0" err="1"/>
              <a:t>addSubField</a:t>
            </a:r>
            <a:endParaRPr lang="en-US" dirty="0"/>
          </a:p>
          <a:p>
            <a:pPr lvl="1"/>
            <a:r>
              <a:rPr lang="en-US" dirty="0" err="1"/>
              <a:t>changeField</a:t>
            </a:r>
            <a:endParaRPr lang="en-US" dirty="0"/>
          </a:p>
          <a:p>
            <a:pPr lvl="1"/>
            <a:r>
              <a:rPr lang="en-US" dirty="0" err="1"/>
              <a:t>changeSubField</a:t>
            </a:r>
            <a:endParaRPr lang="en-US" dirty="0"/>
          </a:p>
          <a:p>
            <a:pPr lvl="1"/>
            <a:r>
              <a:rPr lang="en-US" dirty="0" err="1"/>
              <a:t>copyField</a:t>
            </a:r>
            <a:endParaRPr lang="en-US" dirty="0"/>
          </a:p>
          <a:p>
            <a:pPr lvl="1"/>
            <a:r>
              <a:rPr lang="en-US" dirty="0" err="1"/>
              <a:t>removeField</a:t>
            </a:r>
            <a:endParaRPr lang="en-US" dirty="0"/>
          </a:p>
          <a:p>
            <a:pPr lvl="1"/>
            <a:r>
              <a:rPr lang="en-US" dirty="0" err="1"/>
              <a:t>removeSubField</a:t>
            </a:r>
            <a:endParaRPr lang="en-US" dirty="0"/>
          </a:p>
          <a:p>
            <a:pPr lvl="1"/>
            <a:r>
              <a:rPr lang="en-US" dirty="0" err="1"/>
              <a:t>replaceContents</a:t>
            </a:r>
            <a:endParaRPr lang="en-US" dirty="0"/>
          </a:p>
          <a:p>
            <a:pPr lvl="1"/>
            <a:r>
              <a:rPr lang="en-US" dirty="0" err="1"/>
              <a:t>replaceSubFieldContents</a:t>
            </a:r>
            <a:endParaRPr lang="en-US" dirty="0"/>
          </a:p>
          <a:p>
            <a:r>
              <a:rPr lang="en-US" dirty="0"/>
              <a:t>Conditions on actions</a:t>
            </a:r>
          </a:p>
          <a:p>
            <a:pPr lvl="1"/>
            <a:r>
              <a:rPr lang="en-US" dirty="0"/>
              <a:t>Modify with </a:t>
            </a:r>
            <a:r>
              <a:rPr lang="en-US" b="1" dirty="0"/>
              <a:t>if</a:t>
            </a:r>
            <a:r>
              <a:rPr lang="en-US" dirty="0"/>
              <a:t> </a:t>
            </a:r>
            <a:r>
              <a:rPr lang="en-US" b="1" dirty="0"/>
              <a:t>exists </a:t>
            </a:r>
            <a:r>
              <a:rPr lang="en-US" dirty="0"/>
              <a:t>or </a:t>
            </a:r>
            <a:r>
              <a:rPr lang="en-US" b="1" dirty="0"/>
              <a:t>if not exists</a:t>
            </a:r>
            <a:r>
              <a:rPr lang="en-US" dirty="0"/>
              <a:t>.</a:t>
            </a:r>
          </a:p>
          <a:p>
            <a:pPr lvl="1"/>
            <a:r>
              <a:rPr lang="en-US" dirty="0"/>
              <a:t>Prevent/allow change to the matching tag.</a:t>
            </a:r>
          </a:p>
          <a:p>
            <a:endParaRPr lang="en-US" dirty="0"/>
          </a:p>
          <a:p>
            <a:endParaRPr lang="en-US" dirty="0"/>
          </a:p>
        </p:txBody>
      </p:sp>
    </p:spTree>
    <p:extLst>
      <p:ext uri="{BB962C8B-B14F-4D97-AF65-F5344CB8AC3E}">
        <p14:creationId xmlns:p14="http://schemas.microsoft.com/office/powerpoint/2010/main" val="261219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C822-079B-9128-C9FB-3E4C996AE31B}"/>
              </a:ext>
            </a:extLst>
          </p:cNvPr>
          <p:cNvSpPr>
            <a:spLocks noGrp="1"/>
          </p:cNvSpPr>
          <p:nvPr>
            <p:ph type="title"/>
          </p:nvPr>
        </p:nvSpPr>
        <p:spPr/>
        <p:txBody>
          <a:bodyPr/>
          <a:lstStyle/>
          <a:p>
            <a:r>
              <a:rPr lang="en-US" dirty="0"/>
              <a:t>Normalization Rules and Data Share Same Zone</a:t>
            </a:r>
          </a:p>
        </p:txBody>
      </p:sp>
      <p:sp>
        <p:nvSpPr>
          <p:cNvPr id="3" name="Content Placeholder 2">
            <a:extLst>
              <a:ext uri="{FF2B5EF4-FFF2-40B4-BE49-F238E27FC236}">
                <a16:creationId xmlns:a16="http://schemas.microsoft.com/office/drawing/2014/main" id="{02B284CC-E6A8-0000-5612-DF86EF36EC73}"/>
              </a:ext>
            </a:extLst>
          </p:cNvPr>
          <p:cNvSpPr>
            <a:spLocks noGrp="1"/>
          </p:cNvSpPr>
          <p:nvPr>
            <p:ph idx="1"/>
          </p:nvPr>
        </p:nvSpPr>
        <p:spPr/>
        <p:txBody>
          <a:bodyPr/>
          <a:lstStyle/>
          <a:p>
            <a:r>
              <a:rPr lang="en-US" dirty="0"/>
              <a:t>Normalization rules in IZ may be used:</a:t>
            </a:r>
          </a:p>
          <a:p>
            <a:pPr lvl="1"/>
            <a:r>
              <a:rPr lang="en-US" dirty="0"/>
              <a:t>Any import profile for creation of inventory.</a:t>
            </a:r>
          </a:p>
          <a:p>
            <a:pPr lvl="1"/>
            <a:r>
              <a:rPr lang="en-US" dirty="0"/>
              <a:t>IZ-specific import profile for matching. (Use Network Zone = No)</a:t>
            </a:r>
          </a:p>
          <a:p>
            <a:pPr lvl="1"/>
            <a:r>
              <a:rPr lang="en-US" dirty="0"/>
              <a:t>Normalization jobs on IZ-only bibs.</a:t>
            </a:r>
          </a:p>
          <a:p>
            <a:pPr lvl="1"/>
            <a:r>
              <a:rPr lang="en-US" dirty="0"/>
              <a:t>Normalization jobs on NZ-linked bibs to add local extensions.</a:t>
            </a:r>
          </a:p>
          <a:p>
            <a:r>
              <a:rPr lang="en-US" dirty="0"/>
              <a:t>Normalization rules in NZ may be used:</a:t>
            </a:r>
          </a:p>
          <a:p>
            <a:pPr lvl="1"/>
            <a:r>
              <a:rPr lang="en-US" dirty="0"/>
              <a:t>NZ-specific import profiles for matching. (Use Network Zone = Yes)</a:t>
            </a:r>
          </a:p>
          <a:p>
            <a:pPr lvl="1"/>
            <a:r>
              <a:rPr lang="en-US" dirty="0"/>
              <a:t>Normalization jobs on NZ-linked bibs.</a:t>
            </a:r>
          </a:p>
        </p:txBody>
      </p:sp>
    </p:spTree>
    <p:extLst>
      <p:ext uri="{BB962C8B-B14F-4D97-AF65-F5344CB8AC3E}">
        <p14:creationId xmlns:p14="http://schemas.microsoft.com/office/powerpoint/2010/main" val="2699823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97F11-489F-1582-6618-97780AEAB3A6}"/>
              </a:ext>
            </a:extLst>
          </p:cNvPr>
          <p:cNvSpPr>
            <a:spLocks noGrp="1"/>
          </p:cNvSpPr>
          <p:nvPr>
            <p:ph type="title"/>
          </p:nvPr>
        </p:nvSpPr>
        <p:spPr/>
        <p:txBody>
          <a:bodyPr/>
          <a:lstStyle/>
          <a:p>
            <a:r>
              <a:rPr lang="en-US" dirty="0"/>
              <a:t>Enabling Normalization Processes</a:t>
            </a:r>
          </a:p>
        </p:txBody>
      </p:sp>
      <p:sp>
        <p:nvSpPr>
          <p:cNvPr id="3" name="Content Placeholder 2">
            <a:extLst>
              <a:ext uri="{FF2B5EF4-FFF2-40B4-BE49-F238E27FC236}">
                <a16:creationId xmlns:a16="http://schemas.microsoft.com/office/drawing/2014/main" id="{984CB8F4-AD88-6A8C-4469-1E66A9B0BD22}"/>
              </a:ext>
            </a:extLst>
          </p:cNvPr>
          <p:cNvSpPr>
            <a:spLocks noGrp="1"/>
          </p:cNvSpPr>
          <p:nvPr>
            <p:ph idx="1"/>
          </p:nvPr>
        </p:nvSpPr>
        <p:spPr/>
        <p:txBody>
          <a:bodyPr/>
          <a:lstStyle/>
          <a:p>
            <a:r>
              <a:rPr lang="en-US" dirty="0"/>
              <a:t>Normalization rules must be compiled into normalization Processes.</a:t>
            </a:r>
          </a:p>
          <a:p>
            <a:pPr lvl="1"/>
            <a:r>
              <a:rPr lang="en-US" dirty="0"/>
              <a:t>Requires Repository Administrator role</a:t>
            </a:r>
          </a:p>
          <a:p>
            <a:pPr lvl="1"/>
            <a:r>
              <a:rPr lang="en-US" dirty="0"/>
              <a:t>Configuration &gt; Resources &gt; Metadata Configuration &gt; MARC21 Bibliographic</a:t>
            </a:r>
          </a:p>
          <a:p>
            <a:pPr lvl="1"/>
            <a:r>
              <a:rPr lang="en-US" dirty="0"/>
              <a:t>Add Process (follow creation wizard)</a:t>
            </a:r>
          </a:p>
          <a:p>
            <a:pPr lvl="2"/>
            <a:r>
              <a:rPr lang="en-US" dirty="0"/>
              <a:t>Name and description</a:t>
            </a:r>
          </a:p>
          <a:p>
            <a:pPr lvl="2"/>
            <a:r>
              <a:rPr lang="en-US" dirty="0"/>
              <a:t>Add Tasks &gt; </a:t>
            </a:r>
            <a:r>
              <a:rPr lang="en-US" dirty="0" err="1"/>
              <a:t>MarcDroolNormalization</a:t>
            </a:r>
            <a:r>
              <a:rPr lang="en-US" dirty="0"/>
              <a:t> &gt; Add and Close</a:t>
            </a:r>
          </a:p>
          <a:p>
            <a:pPr lvl="2"/>
            <a:r>
              <a:rPr lang="en-US" dirty="0"/>
              <a:t>Select rule. Save.</a:t>
            </a:r>
          </a:p>
          <a:p>
            <a:pPr lvl="1"/>
            <a:r>
              <a:rPr lang="en-US" dirty="0"/>
              <a:t>Select Field tab. Deploy.</a:t>
            </a:r>
          </a:p>
          <a:p>
            <a:r>
              <a:rPr lang="en-US" dirty="0"/>
              <a:t>Rules compiled as processes will appear elsewhere in Alma.</a:t>
            </a:r>
          </a:p>
          <a:p>
            <a:pPr lvl="1"/>
            <a:r>
              <a:rPr lang="en-US" dirty="0"/>
              <a:t>Import profiles, manual jobs</a:t>
            </a:r>
          </a:p>
          <a:p>
            <a:pPr lvl="1"/>
            <a:r>
              <a:rPr lang="en-US" dirty="0"/>
              <a:t>MDE &gt; Editing Actions &gt; Enhance the Record</a:t>
            </a:r>
          </a:p>
          <a:p>
            <a:endParaRPr lang="en-US" dirty="0"/>
          </a:p>
        </p:txBody>
      </p:sp>
    </p:spTree>
    <p:extLst>
      <p:ext uri="{BB962C8B-B14F-4D97-AF65-F5344CB8AC3E}">
        <p14:creationId xmlns:p14="http://schemas.microsoft.com/office/powerpoint/2010/main" val="238521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B3F5-5293-AB82-ED60-EB6AE0CCE73F}"/>
              </a:ext>
            </a:extLst>
          </p:cNvPr>
          <p:cNvSpPr>
            <a:spLocks noGrp="1"/>
          </p:cNvSpPr>
          <p:nvPr>
            <p:ph type="title"/>
          </p:nvPr>
        </p:nvSpPr>
        <p:spPr/>
        <p:txBody>
          <a:bodyPr/>
          <a:lstStyle/>
          <a:p>
            <a:r>
              <a:rPr lang="en-US" dirty="0"/>
              <a:t>Running Jobs on Sets</a:t>
            </a:r>
          </a:p>
        </p:txBody>
      </p:sp>
      <p:sp>
        <p:nvSpPr>
          <p:cNvPr id="3" name="Content Placeholder 2">
            <a:extLst>
              <a:ext uri="{FF2B5EF4-FFF2-40B4-BE49-F238E27FC236}">
                <a16:creationId xmlns:a16="http://schemas.microsoft.com/office/drawing/2014/main" id="{7A7C6C8B-5BC9-DDD9-891E-06CBBB17F42D}"/>
              </a:ext>
            </a:extLst>
          </p:cNvPr>
          <p:cNvSpPr>
            <a:spLocks noGrp="1"/>
          </p:cNvSpPr>
          <p:nvPr>
            <p:ph idx="1"/>
          </p:nvPr>
        </p:nvSpPr>
        <p:spPr/>
        <p:txBody>
          <a:bodyPr/>
          <a:lstStyle/>
          <a:p>
            <a:pPr marL="457200" indent="-457200">
              <a:buAutoNum type="arabicPeriod"/>
            </a:pPr>
            <a:r>
              <a:rPr lang="en-US" dirty="0"/>
              <a:t>Admin menu &gt; Manage Jobs and Sets &gt; Run a Job.</a:t>
            </a:r>
          </a:p>
          <a:p>
            <a:pPr marL="457200" indent="-457200">
              <a:buAutoNum type="arabicPeriod"/>
            </a:pPr>
            <a:r>
              <a:rPr lang="en-US" dirty="0"/>
              <a:t>Find and select job (filter by name or description); Next.</a:t>
            </a:r>
          </a:p>
          <a:p>
            <a:pPr marL="457200" indent="-457200">
              <a:buAutoNum type="arabicPeriod"/>
            </a:pPr>
            <a:r>
              <a:rPr lang="en-US" dirty="0"/>
              <a:t>Find and select set (filter by name or description); Next.</a:t>
            </a:r>
          </a:p>
          <a:p>
            <a:pPr marL="457200" indent="-457200">
              <a:buAutoNum type="arabicPeriod"/>
            </a:pPr>
            <a:r>
              <a:rPr lang="en-US" dirty="0"/>
              <a:t>Select job parameters.</a:t>
            </a:r>
          </a:p>
          <a:p>
            <a:pPr marL="1200150" lvl="1" indent="-457200"/>
            <a:r>
              <a:rPr lang="en-US" dirty="0"/>
              <a:t>For normalization jobs, keep rules as listed.</a:t>
            </a:r>
          </a:p>
          <a:p>
            <a:pPr marL="1200150" lvl="1" indent="-457200"/>
            <a:r>
              <a:rPr lang="en-US" dirty="0"/>
              <a:t>For other jobs, select values needed for outcomes.</a:t>
            </a:r>
          </a:p>
          <a:p>
            <a:pPr marL="1200150" lvl="1" indent="-457200"/>
            <a:r>
              <a:rPr lang="en-US" dirty="0"/>
              <a:t>Select Next.</a:t>
            </a:r>
          </a:p>
          <a:p>
            <a:pPr marL="457200" indent="-457200">
              <a:buFont typeface="+mj-lt"/>
              <a:buAutoNum type="arabicPeriod"/>
            </a:pPr>
            <a:r>
              <a:rPr lang="en-US" dirty="0"/>
              <a:t>Confirm (and screenshot) settings. Submit. Confirm</a:t>
            </a:r>
          </a:p>
        </p:txBody>
      </p:sp>
    </p:spTree>
    <p:extLst>
      <p:ext uri="{BB962C8B-B14F-4D97-AF65-F5344CB8AC3E}">
        <p14:creationId xmlns:p14="http://schemas.microsoft.com/office/powerpoint/2010/main" val="4279390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A5337-DEA8-E606-30C4-A8BD4C4C84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08FB0-C962-FA77-D6CF-33357BCD9218}"/>
              </a:ext>
            </a:extLst>
          </p:cNvPr>
          <p:cNvSpPr>
            <a:spLocks noGrp="1"/>
          </p:cNvSpPr>
          <p:nvPr>
            <p:ph type="title"/>
          </p:nvPr>
        </p:nvSpPr>
        <p:spPr/>
        <p:txBody>
          <a:bodyPr/>
          <a:lstStyle/>
          <a:p>
            <a:r>
              <a:rPr lang="en-US" dirty="0"/>
              <a:t>Bibliographic Record Maintenance Possibilities</a:t>
            </a:r>
          </a:p>
        </p:txBody>
      </p:sp>
      <p:sp>
        <p:nvSpPr>
          <p:cNvPr id="3" name="Content Placeholder 2">
            <a:extLst>
              <a:ext uri="{FF2B5EF4-FFF2-40B4-BE49-F238E27FC236}">
                <a16:creationId xmlns:a16="http://schemas.microsoft.com/office/drawing/2014/main" id="{FABDDF26-0243-2070-A51F-7F4C2F640003}"/>
              </a:ext>
            </a:extLst>
          </p:cNvPr>
          <p:cNvSpPr>
            <a:spLocks noGrp="1"/>
          </p:cNvSpPr>
          <p:nvPr>
            <p:ph idx="1"/>
          </p:nvPr>
        </p:nvSpPr>
        <p:spPr/>
        <p:txBody>
          <a:bodyPr/>
          <a:lstStyle/>
          <a:p>
            <a:r>
              <a:rPr lang="en-US" dirty="0"/>
              <a:t>Reparative cataloging—use normalization rules to enhance with better headings.*</a:t>
            </a:r>
          </a:p>
          <a:p>
            <a:r>
              <a:rPr lang="en-US" dirty="0"/>
              <a:t>Improving resource types—use indication/normalization rules to correct 007 tags.*</a:t>
            </a:r>
          </a:p>
          <a:p>
            <a:r>
              <a:rPr lang="en-US" dirty="0"/>
              <a:t>* When enhancing records, enhance in WorldCat as well as in Alma.</a:t>
            </a:r>
          </a:p>
          <a:p>
            <a:endParaRPr lang="en-US" dirty="0"/>
          </a:p>
          <a:p>
            <a:r>
              <a:rPr lang="en-US" dirty="0"/>
              <a:t>Link records to the network</a:t>
            </a:r>
          </a:p>
          <a:p>
            <a:r>
              <a:rPr lang="en-US" dirty="0">
                <a:hlinkClick r:id="rId2"/>
              </a:rPr>
              <a:t>Merge duplicate NZ records</a:t>
            </a:r>
            <a:endParaRPr lang="en-US" dirty="0"/>
          </a:p>
          <a:p>
            <a:r>
              <a:rPr lang="en-US" dirty="0"/>
              <a:t>Merge duplicate IZ records</a:t>
            </a:r>
          </a:p>
        </p:txBody>
      </p:sp>
    </p:spTree>
    <p:extLst>
      <p:ext uri="{BB962C8B-B14F-4D97-AF65-F5344CB8AC3E}">
        <p14:creationId xmlns:p14="http://schemas.microsoft.com/office/powerpoint/2010/main" val="335207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3BB7-3FE2-5D90-4877-24519672B482}"/>
              </a:ext>
            </a:extLst>
          </p:cNvPr>
          <p:cNvSpPr>
            <a:spLocks noGrp="1"/>
          </p:cNvSpPr>
          <p:nvPr>
            <p:ph type="title"/>
          </p:nvPr>
        </p:nvSpPr>
        <p:spPr/>
        <p:txBody>
          <a:bodyPr/>
          <a:lstStyle/>
          <a:p>
            <a:r>
              <a:rPr lang="en-US" dirty="0"/>
              <a:t>Finding Duplicate Records</a:t>
            </a:r>
          </a:p>
        </p:txBody>
      </p:sp>
      <p:sp>
        <p:nvSpPr>
          <p:cNvPr id="3" name="Content Placeholder 2">
            <a:extLst>
              <a:ext uri="{FF2B5EF4-FFF2-40B4-BE49-F238E27FC236}">
                <a16:creationId xmlns:a16="http://schemas.microsoft.com/office/drawing/2014/main" id="{68EF2768-033D-76C5-DF66-4F511EFCB44A}"/>
              </a:ext>
            </a:extLst>
          </p:cNvPr>
          <p:cNvSpPr>
            <a:spLocks noGrp="1"/>
          </p:cNvSpPr>
          <p:nvPr>
            <p:ph idx="1"/>
          </p:nvPr>
        </p:nvSpPr>
        <p:spPr/>
        <p:txBody>
          <a:bodyPr/>
          <a:lstStyle/>
          <a:p>
            <a:r>
              <a:rPr lang="en-US" dirty="0"/>
              <a:t>Resources &gt; Advanced Tools &gt; Duplicate Title Analysis</a:t>
            </a:r>
          </a:p>
          <a:p>
            <a:pPr lvl="1"/>
            <a:r>
              <a:rPr lang="en-US" dirty="0"/>
              <a:t>Find multiple records with the same identifier</a:t>
            </a:r>
          </a:p>
          <a:p>
            <a:pPr lvl="2"/>
            <a:r>
              <a:rPr lang="en-US" dirty="0"/>
              <a:t>System Control Number = 035$a; typically specify a cataloging agency prefix, such as (</a:t>
            </a:r>
            <a:r>
              <a:rPr lang="en-US" dirty="0" err="1"/>
              <a:t>OCoLC</a:t>
            </a:r>
            <a:r>
              <a:rPr lang="en-US" dirty="0"/>
              <a:t>).</a:t>
            </a:r>
          </a:p>
          <a:p>
            <a:pPr lvl="2"/>
            <a:r>
              <a:rPr lang="en-US" dirty="0"/>
              <a:t>Other Standard Identifier = 024$a</a:t>
            </a:r>
          </a:p>
          <a:p>
            <a:pPr lvl="1"/>
            <a:r>
              <a:rPr lang="en-US" dirty="0"/>
              <a:t>Report is formatted to identify duplicate records in IZ.</a:t>
            </a:r>
          </a:p>
          <a:p>
            <a:pPr lvl="2"/>
            <a:r>
              <a:rPr lang="en-US" dirty="0"/>
              <a:t>Report does not identify if records are linked to NZ or CZ.</a:t>
            </a:r>
          </a:p>
          <a:p>
            <a:pPr lvl="2"/>
            <a:r>
              <a:rPr lang="en-US" dirty="0"/>
              <a:t>Report does not deduplicate itself; each matching set of identifiers appears separately.</a:t>
            </a:r>
          </a:p>
          <a:p>
            <a:r>
              <a:rPr lang="en-US" dirty="0"/>
              <a:t>Analytics</a:t>
            </a:r>
          </a:p>
          <a:p>
            <a:pPr lvl="1"/>
            <a:r>
              <a:rPr lang="en-US" dirty="0"/>
              <a:t>Shared Folders &gt; Carli NETWORK 01CARLI_NETWORK &gt; Resource Management</a:t>
            </a:r>
          </a:p>
          <a:p>
            <a:pPr lvl="1"/>
            <a:r>
              <a:rPr lang="en-US" dirty="0"/>
              <a:t>Duplicate titles by 035a for I-Share institution</a:t>
            </a:r>
          </a:p>
        </p:txBody>
      </p:sp>
    </p:spTree>
    <p:extLst>
      <p:ext uri="{BB962C8B-B14F-4D97-AF65-F5344CB8AC3E}">
        <p14:creationId xmlns:p14="http://schemas.microsoft.com/office/powerpoint/2010/main" val="1391195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3093-B149-8CA6-139E-056F44411BA1}"/>
              </a:ext>
            </a:extLst>
          </p:cNvPr>
          <p:cNvSpPr>
            <a:spLocks noGrp="1"/>
          </p:cNvSpPr>
          <p:nvPr>
            <p:ph type="title"/>
          </p:nvPr>
        </p:nvSpPr>
        <p:spPr/>
        <p:txBody>
          <a:bodyPr/>
          <a:lstStyle/>
          <a:p>
            <a:r>
              <a:rPr lang="en-US" dirty="0"/>
              <a:t>Merging IZ Duplicate Records</a:t>
            </a:r>
          </a:p>
        </p:txBody>
      </p:sp>
      <p:sp>
        <p:nvSpPr>
          <p:cNvPr id="3" name="Content Placeholder 2">
            <a:extLst>
              <a:ext uri="{FF2B5EF4-FFF2-40B4-BE49-F238E27FC236}">
                <a16:creationId xmlns:a16="http://schemas.microsoft.com/office/drawing/2014/main" id="{AAEAE7A3-7776-7AB9-C9E5-7DDA17E6B20C}"/>
              </a:ext>
            </a:extLst>
          </p:cNvPr>
          <p:cNvSpPr>
            <a:spLocks noGrp="1"/>
          </p:cNvSpPr>
          <p:nvPr>
            <p:ph idx="1"/>
          </p:nvPr>
        </p:nvSpPr>
        <p:spPr/>
        <p:txBody>
          <a:bodyPr/>
          <a:lstStyle/>
          <a:p>
            <a:pPr marL="457200" indent="-457200">
              <a:buAutoNum type="arabicPeriod"/>
            </a:pPr>
            <a:r>
              <a:rPr lang="en-US" dirty="0"/>
              <a:t>Unlink bibs from the network, one record at a time.</a:t>
            </a:r>
          </a:p>
          <a:p>
            <a:pPr marL="1200150" lvl="1" indent="-457200"/>
            <a:r>
              <a:rPr lang="en-US" dirty="0"/>
              <a:t>Record Actions &gt; Copy to Catalog</a:t>
            </a:r>
          </a:p>
          <a:p>
            <a:pPr marL="457200" indent="-457200">
              <a:buAutoNum type="arabicPeriod"/>
            </a:pPr>
            <a:r>
              <a:rPr lang="en-US" dirty="0"/>
              <a:t>Optionally review original versions of each record.</a:t>
            </a:r>
          </a:p>
          <a:p>
            <a:pPr marL="1200150" lvl="1" indent="-457200"/>
            <a:r>
              <a:rPr lang="en-US" dirty="0"/>
              <a:t>Were they actually the same bib before?</a:t>
            </a:r>
          </a:p>
          <a:p>
            <a:pPr marL="1200150" lvl="1" indent="-457200"/>
            <a:r>
              <a:rPr lang="en-US" dirty="0"/>
              <a:t>Was any unique data lost?</a:t>
            </a:r>
          </a:p>
          <a:p>
            <a:pPr marL="457200" indent="-457200">
              <a:buFont typeface="+mj-lt"/>
              <a:buAutoNum type="arabicPeriod"/>
            </a:pPr>
            <a:r>
              <a:rPr lang="en-US" dirty="0"/>
              <a:t>Merge the records.</a:t>
            </a:r>
          </a:p>
          <a:p>
            <a:pPr marL="1200150" lvl="1" indent="-457200"/>
            <a:r>
              <a:rPr lang="en-US" dirty="0"/>
              <a:t>Record Actions &gt; Merge &amp; Combine.</a:t>
            </a:r>
          </a:p>
          <a:p>
            <a:pPr marL="457200" indent="-457200">
              <a:buFont typeface="+mj-lt"/>
              <a:buAutoNum type="arabicPeriod"/>
            </a:pPr>
            <a:r>
              <a:rPr lang="en-US" dirty="0"/>
              <a:t>Relink the merged record to the network.</a:t>
            </a:r>
          </a:p>
          <a:p>
            <a:pPr marL="1200150" lvl="1" indent="-457200"/>
            <a:r>
              <a:rPr lang="en-US" dirty="0"/>
              <a:t>Record Actions &gt; Share with Network.</a:t>
            </a:r>
          </a:p>
          <a:p>
            <a:pPr marL="1200150" lvl="1" indent="-457200"/>
            <a:r>
              <a:rPr lang="en-US" dirty="0"/>
              <a:t>When matching records found, display list, select Link from the matching bib.</a:t>
            </a:r>
          </a:p>
        </p:txBody>
      </p:sp>
    </p:spTree>
    <p:extLst>
      <p:ext uri="{BB962C8B-B14F-4D97-AF65-F5344CB8AC3E}">
        <p14:creationId xmlns:p14="http://schemas.microsoft.com/office/powerpoint/2010/main" val="1435165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C606F-EB3F-486D-6A9B-F049EB94BB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E35787-D525-0D0C-82CA-1143D5FC54BC}"/>
              </a:ext>
            </a:extLst>
          </p:cNvPr>
          <p:cNvSpPr>
            <a:spLocks noGrp="1"/>
          </p:cNvSpPr>
          <p:nvPr>
            <p:ph type="title"/>
          </p:nvPr>
        </p:nvSpPr>
        <p:spPr/>
        <p:txBody>
          <a:bodyPr/>
          <a:lstStyle/>
          <a:p>
            <a:r>
              <a:rPr lang="en-US" dirty="0"/>
              <a:t>Holdings Record Maintenance</a:t>
            </a:r>
          </a:p>
        </p:txBody>
      </p:sp>
      <p:sp>
        <p:nvSpPr>
          <p:cNvPr id="3" name="Content Placeholder 2">
            <a:extLst>
              <a:ext uri="{FF2B5EF4-FFF2-40B4-BE49-F238E27FC236}">
                <a16:creationId xmlns:a16="http://schemas.microsoft.com/office/drawing/2014/main" id="{738A2B17-B076-D8FD-8754-591EFB2072A9}"/>
              </a:ext>
            </a:extLst>
          </p:cNvPr>
          <p:cNvSpPr>
            <a:spLocks noGrp="1"/>
          </p:cNvSpPr>
          <p:nvPr>
            <p:ph idx="1"/>
          </p:nvPr>
        </p:nvSpPr>
        <p:spPr/>
        <p:txBody>
          <a:bodyPr/>
          <a:lstStyle/>
          <a:p>
            <a:r>
              <a:rPr lang="en-US" dirty="0"/>
              <a:t>Change Holding Information job</a:t>
            </a:r>
          </a:p>
          <a:p>
            <a:pPr lvl="1"/>
            <a:r>
              <a:rPr lang="en-US" dirty="0"/>
              <a:t>Apply changes to a set of physical holding records.</a:t>
            </a:r>
          </a:p>
          <a:p>
            <a:pPr lvl="2"/>
            <a:r>
              <a:rPr lang="en-US" dirty="0"/>
              <a:t>Update call number from bibliographic record</a:t>
            </a:r>
          </a:p>
          <a:p>
            <a:pPr lvl="2"/>
            <a:r>
              <a:rPr lang="en-US" dirty="0"/>
              <a:t>Correct data using normalization processes</a:t>
            </a:r>
          </a:p>
          <a:p>
            <a:pPr lvl="2"/>
            <a:r>
              <a:rPr lang="en-US" dirty="0"/>
              <a:t>Tag records for publishing (i.e., suppress from discovery)</a:t>
            </a:r>
          </a:p>
          <a:p>
            <a:pPr lvl="1"/>
            <a:r>
              <a:rPr lang="en-US" dirty="0"/>
              <a:t>Apply only for library/location – sets an extra filter on the data in the set</a:t>
            </a:r>
          </a:p>
          <a:p>
            <a:r>
              <a:rPr lang="en-US" dirty="0"/>
              <a:t>Use cases:</a:t>
            </a:r>
          </a:p>
          <a:p>
            <a:pPr lvl="1"/>
            <a:r>
              <a:rPr lang="en-US" dirty="0"/>
              <a:t>Updating MARC metadata in holding records.</a:t>
            </a:r>
          </a:p>
          <a:p>
            <a:pPr lvl="1"/>
            <a:r>
              <a:rPr lang="en-US" dirty="0"/>
              <a:t>Changing locations while retaining notes and other holding record details.</a:t>
            </a:r>
          </a:p>
          <a:p>
            <a:pPr lvl="1"/>
            <a:r>
              <a:rPr lang="en-US" dirty="0"/>
              <a:t>Batch updating call numbers based on bib data and call number mapping.</a:t>
            </a:r>
          </a:p>
        </p:txBody>
      </p:sp>
    </p:spTree>
    <p:extLst>
      <p:ext uri="{BB962C8B-B14F-4D97-AF65-F5344CB8AC3E}">
        <p14:creationId xmlns:p14="http://schemas.microsoft.com/office/powerpoint/2010/main" val="122472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15BB-BD0D-F6CE-9C16-DAB711CDE2CD}"/>
              </a:ext>
            </a:extLst>
          </p:cNvPr>
          <p:cNvSpPr>
            <a:spLocks noGrp="1"/>
          </p:cNvSpPr>
          <p:nvPr>
            <p:ph type="title"/>
          </p:nvPr>
        </p:nvSpPr>
        <p:spPr/>
        <p:txBody>
          <a:bodyPr/>
          <a:lstStyle/>
          <a:p>
            <a:r>
              <a:rPr lang="en-US" dirty="0"/>
              <a:t>Session Logistics</a:t>
            </a:r>
          </a:p>
        </p:txBody>
      </p:sp>
      <p:sp>
        <p:nvSpPr>
          <p:cNvPr id="3" name="Content Placeholder 2">
            <a:extLst>
              <a:ext uri="{FF2B5EF4-FFF2-40B4-BE49-F238E27FC236}">
                <a16:creationId xmlns:a16="http://schemas.microsoft.com/office/drawing/2014/main" id="{697AC201-E8A2-19B8-F098-39112C1A804C}"/>
              </a:ext>
            </a:extLst>
          </p:cNvPr>
          <p:cNvSpPr>
            <a:spLocks noGrp="1"/>
          </p:cNvSpPr>
          <p:nvPr>
            <p:ph idx="1"/>
          </p:nvPr>
        </p:nvSpPr>
        <p:spPr/>
        <p:txBody>
          <a:bodyPr/>
          <a:lstStyle/>
          <a:p>
            <a:r>
              <a:rPr lang="en-US" dirty="0"/>
              <a:t>This webinar is being recorded. </a:t>
            </a:r>
          </a:p>
          <a:p>
            <a:pPr lvl="1"/>
            <a:r>
              <a:rPr lang="en-US" dirty="0"/>
              <a:t>Attendees will receive a link to the recording later for 30 days of access.</a:t>
            </a:r>
          </a:p>
          <a:p>
            <a:pPr lvl="1"/>
            <a:r>
              <a:rPr lang="en-US" dirty="0"/>
              <a:t>An edited version of the recording will be posted for broader use later.</a:t>
            </a:r>
          </a:p>
          <a:p>
            <a:r>
              <a:rPr lang="en-US" dirty="0"/>
              <a:t>Captions and transcript are enabled for the webinar.</a:t>
            </a:r>
          </a:p>
          <a:p>
            <a:r>
              <a:rPr lang="en-US" dirty="0"/>
              <a:t>Use chat to share questions and comments as they come to you.</a:t>
            </a:r>
          </a:p>
          <a:p>
            <a:r>
              <a:rPr lang="en-US" dirty="0"/>
              <a:t>Work along in a sandbox or your own IZ as you prefer.</a:t>
            </a:r>
          </a:p>
        </p:txBody>
      </p:sp>
    </p:spTree>
    <p:extLst>
      <p:ext uri="{BB962C8B-B14F-4D97-AF65-F5344CB8AC3E}">
        <p14:creationId xmlns:p14="http://schemas.microsoft.com/office/powerpoint/2010/main" val="219233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75677-D927-1E77-6D91-92C119B25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9743A2-7B8B-082B-B057-161A14FF4065}"/>
              </a:ext>
            </a:extLst>
          </p:cNvPr>
          <p:cNvSpPr>
            <a:spLocks noGrp="1"/>
          </p:cNvSpPr>
          <p:nvPr>
            <p:ph type="title"/>
          </p:nvPr>
        </p:nvSpPr>
        <p:spPr/>
        <p:txBody>
          <a:bodyPr/>
          <a:lstStyle/>
          <a:p>
            <a:r>
              <a:rPr lang="en-US" dirty="0"/>
              <a:t>Item Record Maintenance</a:t>
            </a:r>
          </a:p>
        </p:txBody>
      </p:sp>
      <p:sp>
        <p:nvSpPr>
          <p:cNvPr id="3" name="Content Placeholder 2">
            <a:extLst>
              <a:ext uri="{FF2B5EF4-FFF2-40B4-BE49-F238E27FC236}">
                <a16:creationId xmlns:a16="http://schemas.microsoft.com/office/drawing/2014/main" id="{15C31DEE-F9BD-1220-E5EC-01E3A976B6A5}"/>
              </a:ext>
            </a:extLst>
          </p:cNvPr>
          <p:cNvSpPr>
            <a:spLocks noGrp="1"/>
          </p:cNvSpPr>
          <p:nvPr>
            <p:ph idx="1"/>
          </p:nvPr>
        </p:nvSpPr>
        <p:spPr/>
        <p:txBody>
          <a:bodyPr/>
          <a:lstStyle/>
          <a:p>
            <a:r>
              <a:rPr lang="en-US" dirty="0"/>
              <a:t>Change Physical Items Information job</a:t>
            </a:r>
          </a:p>
          <a:p>
            <a:pPr lvl="1"/>
            <a:r>
              <a:rPr lang="en-US" dirty="0"/>
              <a:t>Apply changes to a set of physical item records.*</a:t>
            </a:r>
          </a:p>
          <a:p>
            <a:pPr lvl="2"/>
            <a:r>
              <a:rPr lang="en-US" dirty="0"/>
              <a:t>Modify </a:t>
            </a:r>
            <a:r>
              <a:rPr lang="en-US" dirty="0">
                <a:hlinkClick r:id="rId3"/>
              </a:rPr>
              <a:t>almost any field</a:t>
            </a:r>
            <a:r>
              <a:rPr lang="en-US" dirty="0"/>
              <a:t> on an item record. (No changing barcodes.)</a:t>
            </a:r>
          </a:p>
          <a:p>
            <a:pPr lvl="1"/>
            <a:r>
              <a:rPr lang="en-US" dirty="0"/>
              <a:t>*Changes to permanent locations affect holding records.</a:t>
            </a:r>
          </a:p>
          <a:p>
            <a:pPr lvl="2"/>
            <a:r>
              <a:rPr lang="en-US" dirty="0"/>
              <a:t>Changing an item’s permanent location </a:t>
            </a:r>
            <a:r>
              <a:rPr lang="en-US" i="1" dirty="0"/>
              <a:t>moves</a:t>
            </a:r>
            <a:r>
              <a:rPr lang="en-US" dirty="0"/>
              <a:t> item to a new holding record in new location.</a:t>
            </a:r>
          </a:p>
          <a:p>
            <a:pPr lvl="2"/>
            <a:r>
              <a:rPr lang="en-US" dirty="0"/>
              <a:t>When last item moved from a holding, original holding is deleted.</a:t>
            </a:r>
          </a:p>
          <a:p>
            <a:r>
              <a:rPr lang="en-US" dirty="0"/>
              <a:t>Use Cases:</a:t>
            </a:r>
          </a:p>
          <a:p>
            <a:pPr lvl="1"/>
            <a:r>
              <a:rPr lang="en-US" dirty="0"/>
              <a:t>Assign items to/clear items from temporary locations and/or temporary item policies.</a:t>
            </a:r>
          </a:p>
          <a:p>
            <a:pPr lvl="1"/>
            <a:r>
              <a:rPr lang="en-US" dirty="0"/>
              <a:t>Move items from one permanent location to another permanent location.</a:t>
            </a:r>
          </a:p>
          <a:p>
            <a:pPr lvl="1"/>
            <a:r>
              <a:rPr lang="en-US" dirty="0"/>
              <a:t>Correct item attributes for collections (e.g., copy number, material type, notes).</a:t>
            </a:r>
          </a:p>
        </p:txBody>
      </p:sp>
    </p:spTree>
    <p:extLst>
      <p:ext uri="{BB962C8B-B14F-4D97-AF65-F5344CB8AC3E}">
        <p14:creationId xmlns:p14="http://schemas.microsoft.com/office/powerpoint/2010/main" val="2638700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0324-6489-6268-3B5B-EBC0CEED0AC2}"/>
              </a:ext>
            </a:extLst>
          </p:cNvPr>
          <p:cNvSpPr>
            <a:spLocks noGrp="1"/>
          </p:cNvSpPr>
          <p:nvPr>
            <p:ph type="title"/>
          </p:nvPr>
        </p:nvSpPr>
        <p:spPr/>
        <p:txBody>
          <a:bodyPr/>
          <a:lstStyle/>
          <a:p>
            <a:r>
              <a:rPr lang="en-US" dirty="0"/>
              <a:t>Electronic Overlap Analysis</a:t>
            </a:r>
          </a:p>
        </p:txBody>
      </p:sp>
      <p:sp>
        <p:nvSpPr>
          <p:cNvPr id="3" name="Content Placeholder 2">
            <a:extLst>
              <a:ext uri="{FF2B5EF4-FFF2-40B4-BE49-F238E27FC236}">
                <a16:creationId xmlns:a16="http://schemas.microsoft.com/office/drawing/2014/main" id="{8D828839-F236-A9FA-678C-79891BC395D9}"/>
              </a:ext>
            </a:extLst>
          </p:cNvPr>
          <p:cNvSpPr>
            <a:spLocks noGrp="1"/>
          </p:cNvSpPr>
          <p:nvPr>
            <p:ph idx="1"/>
          </p:nvPr>
        </p:nvSpPr>
        <p:spPr/>
        <p:txBody>
          <a:bodyPr/>
          <a:lstStyle/>
          <a:p>
            <a:r>
              <a:rPr lang="en-US" dirty="0"/>
              <a:t>Resources &gt; Advanced Tools &gt; Overlap and Collection Analysis</a:t>
            </a:r>
          </a:p>
          <a:p>
            <a:pPr lvl="1"/>
            <a:r>
              <a:rPr lang="en-US" dirty="0"/>
              <a:t>Compare a collection to the repository.</a:t>
            </a:r>
          </a:p>
          <a:p>
            <a:pPr lvl="1"/>
            <a:r>
              <a:rPr lang="en-US" dirty="0"/>
              <a:t>Compare two collections to each other.</a:t>
            </a:r>
          </a:p>
          <a:p>
            <a:pPr lvl="1"/>
            <a:r>
              <a:rPr lang="en-US" dirty="0"/>
              <a:t>Upload a list of titles to check for existence.</a:t>
            </a:r>
          </a:p>
          <a:p>
            <a:r>
              <a:rPr lang="en-US" dirty="0"/>
              <a:t>What to do with the output</a:t>
            </a:r>
          </a:p>
          <a:p>
            <a:pPr lvl="1"/>
            <a:r>
              <a:rPr lang="en-US" dirty="0"/>
              <a:t>Collection management work (e.g., ownership vs. subscription vs. DDA vs. OA)</a:t>
            </a:r>
          </a:p>
          <a:p>
            <a:pPr lvl="1"/>
            <a:r>
              <a:rPr lang="en-US" dirty="0">
                <a:hlinkClick r:id="rId3"/>
              </a:rPr>
              <a:t>Portfolio clean-up</a:t>
            </a:r>
            <a:endParaRPr lang="en-US" dirty="0"/>
          </a:p>
          <a:p>
            <a:pPr lvl="2"/>
            <a:r>
              <a:rPr lang="en-US" dirty="0"/>
              <a:t>Link standalone portfolios to a collection; relink CZ portfolios to local bibs.</a:t>
            </a:r>
          </a:p>
          <a:p>
            <a:pPr lvl="2"/>
            <a:r>
              <a:rPr lang="en-US" dirty="0"/>
              <a:t>Relink purchase order lines to portfolios.</a:t>
            </a:r>
          </a:p>
          <a:p>
            <a:pPr lvl="2"/>
            <a:r>
              <a:rPr lang="en-US" dirty="0"/>
              <a:t>Locate and removed duplicate active portfolios.</a:t>
            </a:r>
          </a:p>
          <a:p>
            <a:endParaRPr lang="en-US" dirty="0"/>
          </a:p>
        </p:txBody>
      </p:sp>
    </p:spTree>
    <p:extLst>
      <p:ext uri="{BB962C8B-B14F-4D97-AF65-F5344CB8AC3E}">
        <p14:creationId xmlns:p14="http://schemas.microsoft.com/office/powerpoint/2010/main" val="404925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AD40-513C-0122-7E31-563FC28D858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8E96550-E816-14D9-A657-6B3099551EC7}"/>
              </a:ext>
            </a:extLst>
          </p:cNvPr>
          <p:cNvSpPr>
            <a:spLocks noGrp="1"/>
          </p:cNvSpPr>
          <p:nvPr>
            <p:ph idx="1"/>
          </p:nvPr>
        </p:nvSpPr>
        <p:spPr/>
        <p:txBody>
          <a:bodyPr/>
          <a:lstStyle/>
          <a:p>
            <a:r>
              <a:rPr lang="en-US" dirty="0"/>
              <a:t>Please respond to the training survey: </a:t>
            </a:r>
            <a:r>
              <a:rPr lang="en-US" dirty="0">
                <a:hlinkClick r:id="rId3"/>
              </a:rPr>
              <a:t>https://go.uillinois.edu/cattrain2025</a:t>
            </a:r>
            <a:endParaRPr lang="en-US" dirty="0"/>
          </a:p>
          <a:p>
            <a:endParaRPr lang="en-US" dirty="0"/>
          </a:p>
          <a:p>
            <a:r>
              <a:rPr lang="en-US" dirty="0"/>
              <a:t>Registration remains open for other sessions.</a:t>
            </a:r>
          </a:p>
          <a:p>
            <a:endParaRPr lang="en-US" dirty="0"/>
          </a:p>
          <a:p>
            <a:r>
              <a:rPr lang="en-US" dirty="0"/>
              <a:t>Contact </a:t>
            </a:r>
            <a:r>
              <a:rPr lang="en-US" dirty="0">
                <a:hlinkClick r:id="rId4"/>
              </a:rPr>
              <a:t>support@carli.illinois.edu</a:t>
            </a:r>
            <a:r>
              <a:rPr lang="en-US" dirty="0"/>
              <a:t> with follow-up questions.</a:t>
            </a:r>
          </a:p>
        </p:txBody>
      </p:sp>
    </p:spTree>
    <p:extLst>
      <p:ext uri="{BB962C8B-B14F-4D97-AF65-F5344CB8AC3E}">
        <p14:creationId xmlns:p14="http://schemas.microsoft.com/office/powerpoint/2010/main" val="3527031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3A34C-0813-A3D5-0550-6539693E84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05E9FD-CDF4-C1C7-2C37-395AAC6CC6EC}"/>
              </a:ext>
            </a:extLst>
          </p:cNvPr>
          <p:cNvSpPr>
            <a:spLocks noGrp="1"/>
          </p:cNvSpPr>
          <p:nvPr>
            <p:ph type="title"/>
          </p:nvPr>
        </p:nvSpPr>
        <p:spPr/>
        <p:txBody>
          <a:bodyPr/>
          <a:lstStyle/>
          <a:p>
            <a:r>
              <a:rPr lang="en-US" dirty="0"/>
              <a:t>Why Withdraw Inventory</a:t>
            </a:r>
          </a:p>
        </p:txBody>
      </p:sp>
      <p:sp>
        <p:nvSpPr>
          <p:cNvPr id="3" name="Content Placeholder 2">
            <a:extLst>
              <a:ext uri="{FF2B5EF4-FFF2-40B4-BE49-F238E27FC236}">
                <a16:creationId xmlns:a16="http://schemas.microsoft.com/office/drawing/2014/main" id="{1978E520-3B56-A38C-0BF5-4501152F6EA7}"/>
              </a:ext>
            </a:extLst>
          </p:cNvPr>
          <p:cNvSpPr>
            <a:spLocks noGrp="1"/>
          </p:cNvSpPr>
          <p:nvPr>
            <p:ph idx="1"/>
          </p:nvPr>
        </p:nvSpPr>
        <p:spPr/>
        <p:txBody>
          <a:bodyPr/>
          <a:lstStyle/>
          <a:p>
            <a:r>
              <a:rPr lang="en-US" dirty="0"/>
              <a:t>Withdrawing inventory: Deleting records</a:t>
            </a:r>
          </a:p>
          <a:p>
            <a:pPr lvl="1"/>
            <a:r>
              <a:rPr lang="en-US" dirty="0"/>
              <a:t>Delete items, then holdings, then bibliographic records.</a:t>
            </a:r>
          </a:p>
          <a:p>
            <a:pPr lvl="1"/>
            <a:r>
              <a:rPr lang="en-US" dirty="0"/>
              <a:t>IZ repository should contain only your active collection metadata.</a:t>
            </a:r>
          </a:p>
          <a:p>
            <a:r>
              <a:rPr lang="en-US" dirty="0"/>
              <a:t>Data in your IZ remains available through the network</a:t>
            </a:r>
          </a:p>
          <a:p>
            <a:pPr lvl="1"/>
            <a:r>
              <a:rPr lang="en-US" dirty="0"/>
              <a:t>Alma does not have an item process type for </a:t>
            </a:r>
            <a:r>
              <a:rPr lang="en-US" i="1" dirty="0"/>
              <a:t>suppressed</a:t>
            </a:r>
            <a:r>
              <a:rPr lang="en-US" dirty="0"/>
              <a:t> or </a:t>
            </a:r>
            <a:r>
              <a:rPr lang="en-US" i="1" dirty="0"/>
              <a:t>withdrawn</a:t>
            </a:r>
            <a:r>
              <a:rPr lang="en-US" dirty="0"/>
              <a:t>.</a:t>
            </a:r>
          </a:p>
          <a:p>
            <a:pPr lvl="1"/>
            <a:r>
              <a:rPr lang="en-US" dirty="0"/>
              <a:t>Items may be targeted by loan and request processes.</a:t>
            </a:r>
          </a:p>
          <a:p>
            <a:pPr lvl="1"/>
            <a:r>
              <a:rPr lang="en-US" dirty="0"/>
              <a:t>Holdings and bibs may appear on Held By lists and last copy reports.</a:t>
            </a:r>
          </a:p>
          <a:p>
            <a:endParaRPr lang="en-US" dirty="0"/>
          </a:p>
        </p:txBody>
      </p:sp>
    </p:spTree>
    <p:extLst>
      <p:ext uri="{BB962C8B-B14F-4D97-AF65-F5344CB8AC3E}">
        <p14:creationId xmlns:p14="http://schemas.microsoft.com/office/powerpoint/2010/main" val="3168429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AB56E-4EC8-7C7C-FEC6-105E13C0BFDD}"/>
              </a:ext>
            </a:extLst>
          </p:cNvPr>
          <p:cNvSpPr>
            <a:spLocks noGrp="1"/>
          </p:cNvSpPr>
          <p:nvPr>
            <p:ph type="title"/>
          </p:nvPr>
        </p:nvSpPr>
        <p:spPr/>
        <p:txBody>
          <a:bodyPr/>
          <a:lstStyle/>
          <a:p>
            <a:r>
              <a:rPr lang="en-US" dirty="0"/>
              <a:t>Withdrawing Inventory Conditions and Effects</a:t>
            </a:r>
          </a:p>
        </p:txBody>
      </p:sp>
      <p:sp>
        <p:nvSpPr>
          <p:cNvPr id="3" name="Content Placeholder 2">
            <a:extLst>
              <a:ext uri="{FF2B5EF4-FFF2-40B4-BE49-F238E27FC236}">
                <a16:creationId xmlns:a16="http://schemas.microsoft.com/office/drawing/2014/main" id="{983BC7E2-0BAE-3DCA-F09C-9CFDE609C82D}"/>
              </a:ext>
            </a:extLst>
          </p:cNvPr>
          <p:cNvSpPr>
            <a:spLocks noGrp="1"/>
          </p:cNvSpPr>
          <p:nvPr>
            <p:ph idx="1"/>
          </p:nvPr>
        </p:nvSpPr>
        <p:spPr/>
        <p:txBody>
          <a:bodyPr/>
          <a:lstStyle/>
          <a:p>
            <a:r>
              <a:rPr lang="en-US" dirty="0"/>
              <a:t>Conditions that prevent deletion</a:t>
            </a:r>
          </a:p>
          <a:p>
            <a:pPr lvl="1"/>
            <a:r>
              <a:rPr lang="en-US" dirty="0"/>
              <a:t>Item linked to POL that is not closed.</a:t>
            </a:r>
          </a:p>
          <a:p>
            <a:pPr lvl="1"/>
            <a:r>
              <a:rPr lang="en-US" dirty="0"/>
              <a:t>Base status = Item not in place</a:t>
            </a:r>
          </a:p>
          <a:p>
            <a:r>
              <a:rPr lang="en-US" dirty="0"/>
              <a:t>Effects of deletion</a:t>
            </a:r>
          </a:p>
          <a:p>
            <a:pPr lvl="1"/>
            <a:r>
              <a:rPr lang="en-US" dirty="0"/>
              <a:t>Items, holdings, bibs, archived into Deleted Repository.</a:t>
            </a:r>
          </a:p>
          <a:p>
            <a:pPr lvl="1"/>
            <a:r>
              <a:rPr lang="en-US" dirty="0"/>
              <a:t>Deletion date is last recorded modification date on each record, stored in Analytics.</a:t>
            </a:r>
          </a:p>
          <a:p>
            <a:pPr lvl="1"/>
            <a:r>
              <a:rPr lang="en-US" dirty="0"/>
              <a:t>PO Lines are unlinked from inventory; POL description (a copy of bib data) left intact</a:t>
            </a:r>
          </a:p>
        </p:txBody>
      </p:sp>
    </p:spTree>
    <p:extLst>
      <p:ext uri="{BB962C8B-B14F-4D97-AF65-F5344CB8AC3E}">
        <p14:creationId xmlns:p14="http://schemas.microsoft.com/office/powerpoint/2010/main" val="3849450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0F331-A864-C279-0C56-BF98EBB67F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BC36D-CD0E-9B7D-ABFE-A48A09807853}"/>
              </a:ext>
            </a:extLst>
          </p:cNvPr>
          <p:cNvSpPr>
            <a:spLocks noGrp="1"/>
          </p:cNvSpPr>
          <p:nvPr>
            <p:ph type="title"/>
          </p:nvPr>
        </p:nvSpPr>
        <p:spPr/>
        <p:txBody>
          <a:bodyPr/>
          <a:lstStyle/>
          <a:p>
            <a:r>
              <a:rPr lang="en-US" dirty="0"/>
              <a:t>Withdrawing Inventory Options</a:t>
            </a:r>
          </a:p>
        </p:txBody>
      </p:sp>
      <p:sp>
        <p:nvSpPr>
          <p:cNvPr id="3" name="Content Placeholder 2">
            <a:extLst>
              <a:ext uri="{FF2B5EF4-FFF2-40B4-BE49-F238E27FC236}">
                <a16:creationId xmlns:a16="http://schemas.microsoft.com/office/drawing/2014/main" id="{2CC92A84-AB20-3AA8-F066-E3EBBA43E0F2}"/>
              </a:ext>
            </a:extLst>
          </p:cNvPr>
          <p:cNvSpPr>
            <a:spLocks noGrp="1"/>
          </p:cNvSpPr>
          <p:nvPr>
            <p:ph idx="1"/>
          </p:nvPr>
        </p:nvSpPr>
        <p:spPr/>
        <p:txBody>
          <a:bodyPr/>
          <a:lstStyle/>
          <a:p>
            <a:pPr marL="457200" indent="-457200">
              <a:buFont typeface="+mj-lt"/>
              <a:buAutoNum type="alphaUcPeriod"/>
            </a:pPr>
            <a:r>
              <a:rPr lang="en-US" dirty="0"/>
              <a:t>Search for items &gt; Withdraw from actions menu</a:t>
            </a:r>
          </a:p>
          <a:p>
            <a:pPr marL="457200" indent="-457200">
              <a:buFont typeface="+mj-lt"/>
              <a:buAutoNum type="alphaUcPeriod"/>
            </a:pPr>
            <a:r>
              <a:rPr lang="en-US" dirty="0"/>
              <a:t>Search for titles &gt; Select title, scroll to Items, actions menu &gt; Withdraw</a:t>
            </a:r>
          </a:p>
          <a:p>
            <a:pPr marL="457200" indent="-457200">
              <a:buFont typeface="+mj-lt"/>
              <a:buAutoNum type="alphaUcPeriod"/>
            </a:pPr>
            <a:r>
              <a:rPr lang="en-US" dirty="0"/>
              <a:t>Create items set from search or report &gt; run Withdraw Items job</a:t>
            </a:r>
          </a:p>
          <a:p>
            <a:pPr marL="1200150" lvl="1" indent="-457200"/>
            <a:r>
              <a:rPr lang="en-US" dirty="0"/>
              <a:t>Job parameters may check if requests exist on items</a:t>
            </a:r>
          </a:p>
          <a:p>
            <a:endParaRPr lang="en-US" dirty="0"/>
          </a:p>
          <a:p>
            <a:r>
              <a:rPr lang="en-US" dirty="0"/>
              <a:t>Alma prompts for resolution of empty records when last item withdrawn:</a:t>
            </a:r>
          </a:p>
          <a:p>
            <a:pPr lvl="1"/>
            <a:r>
              <a:rPr lang="en-US" dirty="0"/>
              <a:t>Keep holdings and bibliographic records</a:t>
            </a:r>
          </a:p>
          <a:p>
            <a:pPr lvl="1"/>
            <a:r>
              <a:rPr lang="en-US" i="1" dirty="0"/>
              <a:t>Delete holdings, Delete bibliographic records that have no other holdings</a:t>
            </a:r>
          </a:p>
          <a:p>
            <a:pPr lvl="1"/>
            <a:r>
              <a:rPr lang="en-US" dirty="0"/>
              <a:t>Suppress holdings, Suppress bibliographic records that have no other holdings</a:t>
            </a:r>
          </a:p>
          <a:p>
            <a:pPr lvl="1"/>
            <a:r>
              <a:rPr lang="en-US" dirty="0"/>
              <a:t>Delete holdings, Suppress bibliographic records that have no other holdings</a:t>
            </a:r>
          </a:p>
        </p:txBody>
      </p:sp>
    </p:spTree>
    <p:extLst>
      <p:ext uri="{BB962C8B-B14F-4D97-AF65-F5344CB8AC3E}">
        <p14:creationId xmlns:p14="http://schemas.microsoft.com/office/powerpoint/2010/main" val="3855451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2F1F-3AD3-6907-5E12-21D3487EFFCF}"/>
              </a:ext>
            </a:extLst>
          </p:cNvPr>
          <p:cNvSpPr>
            <a:spLocks noGrp="1"/>
          </p:cNvSpPr>
          <p:nvPr>
            <p:ph type="title"/>
          </p:nvPr>
        </p:nvSpPr>
        <p:spPr/>
        <p:txBody>
          <a:bodyPr/>
          <a:lstStyle/>
          <a:p>
            <a:r>
              <a:rPr lang="en-US" dirty="0"/>
              <a:t>Item Record Extras: Notes</a:t>
            </a:r>
          </a:p>
        </p:txBody>
      </p:sp>
      <p:sp>
        <p:nvSpPr>
          <p:cNvPr id="3" name="Content Placeholder 2">
            <a:extLst>
              <a:ext uri="{FF2B5EF4-FFF2-40B4-BE49-F238E27FC236}">
                <a16:creationId xmlns:a16="http://schemas.microsoft.com/office/drawing/2014/main" id="{15EBC6A3-CB98-6088-46D2-3826836EE4EC}"/>
              </a:ext>
            </a:extLst>
          </p:cNvPr>
          <p:cNvSpPr>
            <a:spLocks noGrp="1"/>
          </p:cNvSpPr>
          <p:nvPr>
            <p:ph idx="1"/>
          </p:nvPr>
        </p:nvSpPr>
        <p:spPr/>
        <p:txBody>
          <a:bodyPr/>
          <a:lstStyle/>
          <a:p>
            <a:r>
              <a:rPr lang="en-US" dirty="0"/>
              <a:t>Functional Notes</a:t>
            </a:r>
          </a:p>
          <a:p>
            <a:pPr lvl="1"/>
            <a:r>
              <a:rPr lang="en-US" dirty="0"/>
              <a:t>Public Note – displays in Primo VE within the item level detail.</a:t>
            </a:r>
          </a:p>
          <a:p>
            <a:pPr lvl="1"/>
            <a:r>
              <a:rPr lang="en-US" dirty="0"/>
              <a:t>Fulfillment Note – displays as pop-up note during check-out and check-in screens.</a:t>
            </a:r>
          </a:p>
          <a:p>
            <a:pPr lvl="2"/>
            <a:r>
              <a:rPr lang="en-US" dirty="0"/>
              <a:t>Useful as a complement to the Pieces field, which also pops up during fulfillment activities.</a:t>
            </a:r>
          </a:p>
          <a:p>
            <a:pPr indent="-285750"/>
            <a:r>
              <a:rPr lang="en-US" dirty="0"/>
              <a:t>Internal Notes</a:t>
            </a:r>
          </a:p>
          <a:p>
            <a:pPr lvl="1"/>
            <a:r>
              <a:rPr lang="en-US" dirty="0"/>
              <a:t>Only displayed on this screen</a:t>
            </a:r>
          </a:p>
          <a:p>
            <a:pPr lvl="1"/>
            <a:r>
              <a:rPr lang="en-US" dirty="0"/>
              <a:t>Internal note 3 may contain Voyager-era data</a:t>
            </a:r>
          </a:p>
          <a:p>
            <a:r>
              <a:rPr lang="en-US" dirty="0"/>
              <a:t>Statistics Notes</a:t>
            </a:r>
          </a:p>
          <a:p>
            <a:pPr lvl="1"/>
            <a:r>
              <a:rPr lang="en-US" dirty="0"/>
              <a:t>Useful for reporting different details not covered by bibs, holdings, or other item details</a:t>
            </a:r>
          </a:p>
          <a:p>
            <a:pPr lvl="1"/>
            <a:r>
              <a:rPr lang="en-US" dirty="0"/>
              <a:t>May use as free text fields or as controlled lists (each list is independent)</a:t>
            </a:r>
          </a:p>
        </p:txBody>
      </p:sp>
    </p:spTree>
    <p:extLst>
      <p:ext uri="{BB962C8B-B14F-4D97-AF65-F5344CB8AC3E}">
        <p14:creationId xmlns:p14="http://schemas.microsoft.com/office/powerpoint/2010/main" val="2180617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1227-64B3-4DDE-0B2B-8BD19B55BDD5}"/>
              </a:ext>
            </a:extLst>
          </p:cNvPr>
          <p:cNvSpPr>
            <a:spLocks noGrp="1"/>
          </p:cNvSpPr>
          <p:nvPr>
            <p:ph type="title"/>
          </p:nvPr>
        </p:nvSpPr>
        <p:spPr/>
        <p:txBody>
          <a:bodyPr/>
          <a:lstStyle/>
          <a:p>
            <a:r>
              <a:rPr lang="en-US" dirty="0"/>
              <a:t>Item Record Extras: Inventory and Retention</a:t>
            </a:r>
          </a:p>
        </p:txBody>
      </p:sp>
      <p:sp>
        <p:nvSpPr>
          <p:cNvPr id="3" name="Content Placeholder 2">
            <a:extLst>
              <a:ext uri="{FF2B5EF4-FFF2-40B4-BE49-F238E27FC236}">
                <a16:creationId xmlns:a16="http://schemas.microsoft.com/office/drawing/2014/main" id="{DB5A2E11-5129-8B4F-635E-EA1A365B5690}"/>
              </a:ext>
            </a:extLst>
          </p:cNvPr>
          <p:cNvSpPr>
            <a:spLocks noGrp="1"/>
          </p:cNvSpPr>
          <p:nvPr>
            <p:ph idx="1"/>
          </p:nvPr>
        </p:nvSpPr>
        <p:spPr>
          <a:xfrm>
            <a:off x="609600" y="1575149"/>
            <a:ext cx="10972800" cy="4525963"/>
          </a:xfrm>
        </p:spPr>
        <p:txBody>
          <a:bodyPr/>
          <a:lstStyle/>
          <a:p>
            <a:r>
              <a:rPr lang="en-US" dirty="0"/>
              <a:t>Inventory Information section</a:t>
            </a:r>
          </a:p>
          <a:p>
            <a:pPr lvl="1"/>
            <a:r>
              <a:rPr lang="en-US" dirty="0"/>
              <a:t>Useful for libraries performing an inventory. </a:t>
            </a:r>
          </a:p>
          <a:p>
            <a:pPr lvl="1"/>
            <a:r>
              <a:rPr lang="en-US" dirty="0"/>
              <a:t>Capture the sequence and date an item was handled; optionally add a price for reference.</a:t>
            </a:r>
          </a:p>
          <a:p>
            <a:pPr lvl="1"/>
            <a:r>
              <a:rPr lang="en-US" dirty="0"/>
              <a:t>Capture Weeding number and date before withdrawing items for analytics</a:t>
            </a:r>
          </a:p>
          <a:p>
            <a:r>
              <a:rPr lang="en-US" dirty="0"/>
              <a:t>Retention Information section</a:t>
            </a:r>
          </a:p>
          <a:p>
            <a:pPr lvl="1"/>
            <a:r>
              <a:rPr lang="en-US" dirty="0"/>
              <a:t>Useful for capturing collection development decisions separately from weeding</a:t>
            </a:r>
          </a:p>
          <a:p>
            <a:pPr lvl="1"/>
            <a:r>
              <a:rPr lang="en-US" dirty="0"/>
              <a:t>Select Committed to Retain: No/Yes</a:t>
            </a:r>
          </a:p>
          <a:p>
            <a:pPr lvl="1"/>
            <a:r>
              <a:rPr lang="en-US" dirty="0"/>
              <a:t>Select a Retention Reason; e.g., Consortia last copy, faculty publication, rare item</a:t>
            </a:r>
          </a:p>
        </p:txBody>
      </p:sp>
    </p:spTree>
    <p:extLst>
      <p:ext uri="{BB962C8B-B14F-4D97-AF65-F5344CB8AC3E}">
        <p14:creationId xmlns:p14="http://schemas.microsoft.com/office/powerpoint/2010/main" val="4023789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EB71-2D85-37F4-B1A2-C3AD69479F7E}"/>
              </a:ext>
            </a:extLst>
          </p:cNvPr>
          <p:cNvSpPr>
            <a:spLocks noGrp="1"/>
          </p:cNvSpPr>
          <p:nvPr>
            <p:ph type="title"/>
          </p:nvPr>
        </p:nvSpPr>
        <p:spPr/>
        <p:txBody>
          <a:bodyPr/>
          <a:lstStyle/>
          <a:p>
            <a:r>
              <a:rPr lang="en-US" dirty="0"/>
              <a:t>Item Record Extras: Replacement and Condition</a:t>
            </a:r>
          </a:p>
        </p:txBody>
      </p:sp>
      <p:sp>
        <p:nvSpPr>
          <p:cNvPr id="3" name="Content Placeholder 2">
            <a:extLst>
              <a:ext uri="{FF2B5EF4-FFF2-40B4-BE49-F238E27FC236}">
                <a16:creationId xmlns:a16="http://schemas.microsoft.com/office/drawing/2014/main" id="{5FD40FA6-CDA6-854C-DD4A-F830FE8455AB}"/>
              </a:ext>
            </a:extLst>
          </p:cNvPr>
          <p:cNvSpPr>
            <a:spLocks noGrp="1"/>
          </p:cNvSpPr>
          <p:nvPr>
            <p:ph idx="1"/>
          </p:nvPr>
        </p:nvSpPr>
        <p:spPr/>
        <p:txBody>
          <a:bodyPr/>
          <a:lstStyle/>
          <a:p>
            <a:r>
              <a:rPr lang="en-US" dirty="0"/>
              <a:t>Replacement Cost</a:t>
            </a:r>
          </a:p>
          <a:p>
            <a:pPr lvl="1"/>
            <a:r>
              <a:rPr lang="en-US" dirty="0"/>
              <a:t>When present, Alma will use Replacement Cost value when overdue loan becomes lost.</a:t>
            </a:r>
          </a:p>
          <a:p>
            <a:pPr lvl="2"/>
            <a:r>
              <a:rPr lang="en-US" dirty="0"/>
              <a:t>Fulfillment Terms of Use rely on a default value otherwise</a:t>
            </a:r>
          </a:p>
          <a:p>
            <a:pPr lvl="1"/>
            <a:r>
              <a:rPr lang="en-US" dirty="0"/>
              <a:t>May configure to have PO Line copy price into this field.</a:t>
            </a:r>
          </a:p>
          <a:p>
            <a:pPr lvl="1"/>
            <a:r>
              <a:rPr lang="en-US" dirty="0"/>
              <a:t>Possible workflow: Review overdue loans before they reach lost threshold; search price.</a:t>
            </a:r>
          </a:p>
          <a:p>
            <a:r>
              <a:rPr lang="en-US" dirty="0"/>
              <a:t>Physical Condition</a:t>
            </a:r>
          </a:p>
          <a:p>
            <a:pPr lvl="1"/>
            <a:r>
              <a:rPr lang="en-US" dirty="0"/>
              <a:t>Controlled list of types of damage; list may be modified.</a:t>
            </a:r>
          </a:p>
          <a:p>
            <a:pPr lvl="1"/>
            <a:r>
              <a:rPr lang="en-US" dirty="0"/>
              <a:t>Informational only: not a status, and not checked by fulfillment rules.</a:t>
            </a:r>
          </a:p>
          <a:p>
            <a:pPr lvl="1"/>
            <a:r>
              <a:rPr lang="en-US" dirty="0"/>
              <a:t>Possible workflow: Use in conjunction with fulfillment note or other notes to record damage when noticed</a:t>
            </a:r>
          </a:p>
        </p:txBody>
      </p:sp>
    </p:spTree>
    <p:extLst>
      <p:ext uri="{BB962C8B-B14F-4D97-AF65-F5344CB8AC3E}">
        <p14:creationId xmlns:p14="http://schemas.microsoft.com/office/powerpoint/2010/main" val="3300471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7497-921A-0525-7409-333D593DD455}"/>
              </a:ext>
            </a:extLst>
          </p:cNvPr>
          <p:cNvSpPr>
            <a:spLocks noGrp="1"/>
          </p:cNvSpPr>
          <p:nvPr>
            <p:ph type="title"/>
          </p:nvPr>
        </p:nvSpPr>
        <p:spPr/>
        <p:txBody>
          <a:bodyPr/>
          <a:lstStyle/>
          <a:p>
            <a:r>
              <a:rPr lang="en-US" dirty="0"/>
              <a:t>Item Record Extras: Describing Volumes and Parts</a:t>
            </a:r>
          </a:p>
        </p:txBody>
      </p:sp>
      <p:sp>
        <p:nvSpPr>
          <p:cNvPr id="3" name="Content Placeholder 2">
            <a:extLst>
              <a:ext uri="{FF2B5EF4-FFF2-40B4-BE49-F238E27FC236}">
                <a16:creationId xmlns:a16="http://schemas.microsoft.com/office/drawing/2014/main" id="{914D98BC-FBEC-F626-6AC8-7F256F5541F6}"/>
              </a:ext>
            </a:extLst>
          </p:cNvPr>
          <p:cNvSpPr>
            <a:spLocks noGrp="1"/>
          </p:cNvSpPr>
          <p:nvPr>
            <p:ph idx="1"/>
          </p:nvPr>
        </p:nvSpPr>
        <p:spPr/>
        <p:txBody>
          <a:bodyPr/>
          <a:lstStyle/>
          <a:p>
            <a:r>
              <a:rPr lang="en-US" dirty="0"/>
              <a:t>Description field</a:t>
            </a:r>
          </a:p>
          <a:p>
            <a:pPr lvl="1"/>
            <a:r>
              <a:rPr lang="en-US" dirty="0"/>
              <a:t>For multi-part resources, will be visibly unique identifier for an item</a:t>
            </a:r>
          </a:p>
          <a:p>
            <a:pPr lvl="1"/>
            <a:r>
              <a:rPr lang="en-US" dirty="0"/>
              <a:t>Appears in Primo VE, letters to patrons, etc.</a:t>
            </a:r>
          </a:p>
          <a:p>
            <a:pPr lvl="1"/>
            <a:r>
              <a:rPr lang="en-US" dirty="0"/>
              <a:t>May enter manually or </a:t>
            </a:r>
            <a:r>
              <a:rPr lang="en-US" b="1" dirty="0"/>
              <a:t>generate</a:t>
            </a:r>
            <a:r>
              <a:rPr lang="en-US" dirty="0"/>
              <a:t> from enumeration and chronology</a:t>
            </a:r>
          </a:p>
          <a:p>
            <a:r>
              <a:rPr lang="en-US" dirty="0"/>
              <a:t>Enumeration &amp; Chronology fields</a:t>
            </a:r>
          </a:p>
          <a:p>
            <a:pPr lvl="1"/>
            <a:r>
              <a:rPr lang="en-US" dirty="0"/>
              <a:t>Enum A &amp; B, Chron I &amp; J—first two levels of each—on General tab</a:t>
            </a:r>
          </a:p>
          <a:p>
            <a:pPr lvl="1"/>
            <a:r>
              <a:rPr lang="en-US" dirty="0"/>
              <a:t>Enum A-H, Chron I-M, on ENUM/CHRON tab</a:t>
            </a:r>
          </a:p>
          <a:p>
            <a:pPr lvl="1"/>
            <a:r>
              <a:rPr lang="en-US" dirty="0"/>
              <a:t>Fields collectively used to sort items in list of items and in Primo VE</a:t>
            </a:r>
          </a:p>
          <a:p>
            <a:r>
              <a:rPr lang="en-US" dirty="0"/>
              <a:t>Description Templates (in configuration)</a:t>
            </a:r>
          </a:p>
          <a:p>
            <a:pPr lvl="1"/>
            <a:r>
              <a:rPr lang="en-US" dirty="0"/>
              <a:t>Map use of fields to description pattern with punctuation; e.g., v.1,no.2 (2025 March)</a:t>
            </a:r>
          </a:p>
        </p:txBody>
      </p:sp>
    </p:spTree>
    <p:extLst>
      <p:ext uri="{BB962C8B-B14F-4D97-AF65-F5344CB8AC3E}">
        <p14:creationId xmlns:p14="http://schemas.microsoft.com/office/powerpoint/2010/main" val="3590586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ADA8-B0CA-BC2C-4D95-CF45C54D47EF}"/>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BF050AC-5991-7C82-3E35-424F289068F0}"/>
              </a:ext>
            </a:extLst>
          </p:cNvPr>
          <p:cNvSpPr>
            <a:spLocks noGrp="1"/>
          </p:cNvSpPr>
          <p:nvPr>
            <p:ph idx="1"/>
          </p:nvPr>
        </p:nvSpPr>
        <p:spPr/>
        <p:txBody>
          <a:bodyPr/>
          <a:lstStyle/>
          <a:p>
            <a:r>
              <a:rPr lang="en-US" dirty="0"/>
              <a:t>Gain practice in creating and filtering record sets.</a:t>
            </a:r>
          </a:p>
          <a:p>
            <a:r>
              <a:rPr lang="en-US" dirty="0"/>
              <a:t>Learn basics for creating and running indication and normalization rules.</a:t>
            </a:r>
          </a:p>
          <a:p>
            <a:r>
              <a:rPr lang="en-US" dirty="0"/>
              <a:t>Become familiar with jobs that enable batch updates to records. </a:t>
            </a:r>
          </a:p>
          <a:p>
            <a:r>
              <a:rPr lang="en-US" dirty="0"/>
              <a:t>Identify some routine maintenance tasks that use jobs and sets.</a:t>
            </a:r>
          </a:p>
          <a:p>
            <a:endParaRPr lang="en-US" dirty="0"/>
          </a:p>
        </p:txBody>
      </p:sp>
    </p:spTree>
    <p:extLst>
      <p:ext uri="{BB962C8B-B14F-4D97-AF65-F5344CB8AC3E}">
        <p14:creationId xmlns:p14="http://schemas.microsoft.com/office/powerpoint/2010/main" val="4138428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D843F-1154-5AFA-891D-CDCED8907860}"/>
              </a:ext>
            </a:extLst>
          </p:cNvPr>
          <p:cNvSpPr>
            <a:spLocks noGrp="1"/>
          </p:cNvSpPr>
          <p:nvPr>
            <p:ph type="title"/>
          </p:nvPr>
        </p:nvSpPr>
        <p:spPr/>
        <p:txBody>
          <a:bodyPr/>
          <a:lstStyle/>
          <a:p>
            <a:r>
              <a:rPr lang="en-US" dirty="0"/>
              <a:t>Changing Locations</a:t>
            </a:r>
          </a:p>
        </p:txBody>
      </p:sp>
      <p:sp>
        <p:nvSpPr>
          <p:cNvPr id="3" name="Content Placeholder 2">
            <a:extLst>
              <a:ext uri="{FF2B5EF4-FFF2-40B4-BE49-F238E27FC236}">
                <a16:creationId xmlns:a16="http://schemas.microsoft.com/office/drawing/2014/main" id="{0F17FE85-5A72-70FA-94FD-914A6002CAD4}"/>
              </a:ext>
            </a:extLst>
          </p:cNvPr>
          <p:cNvSpPr>
            <a:spLocks noGrp="1"/>
          </p:cNvSpPr>
          <p:nvPr>
            <p:ph idx="1"/>
          </p:nvPr>
        </p:nvSpPr>
        <p:spPr/>
        <p:txBody>
          <a:bodyPr/>
          <a:lstStyle/>
          <a:p>
            <a:r>
              <a:rPr lang="en-US" dirty="0"/>
              <a:t>Options</a:t>
            </a:r>
          </a:p>
          <a:p>
            <a:pPr lvl="1"/>
            <a:r>
              <a:rPr lang="en-US" dirty="0"/>
              <a:t>Modify holding record</a:t>
            </a:r>
          </a:p>
          <a:p>
            <a:pPr lvl="2"/>
            <a:r>
              <a:rPr lang="en-US" dirty="0"/>
              <a:t>Metadata editor: Modify 852 subfields b and c. Save</a:t>
            </a:r>
          </a:p>
          <a:p>
            <a:pPr lvl="2"/>
            <a:r>
              <a:rPr lang="en-US" dirty="0"/>
              <a:t>Normalization rule and Change Holding Information job</a:t>
            </a:r>
          </a:p>
          <a:p>
            <a:pPr lvl="1"/>
            <a:r>
              <a:rPr lang="en-US" dirty="0"/>
              <a:t>Item record</a:t>
            </a:r>
          </a:p>
          <a:p>
            <a:pPr lvl="2"/>
            <a:r>
              <a:rPr lang="en-US" dirty="0"/>
              <a:t>Modify Location Information: Permanent Location</a:t>
            </a:r>
          </a:p>
          <a:p>
            <a:pPr lvl="3"/>
            <a:r>
              <a:rPr lang="en-US" dirty="0"/>
              <a:t>May create a work order request</a:t>
            </a:r>
          </a:p>
          <a:p>
            <a:pPr lvl="2"/>
            <a:r>
              <a:rPr lang="en-US" dirty="0"/>
              <a:t>Change Physical Item Information job</a:t>
            </a:r>
          </a:p>
          <a:p>
            <a:pPr lvl="1"/>
            <a:r>
              <a:rPr lang="en-US" dirty="0"/>
              <a:t>List of items screen &gt; Change Holdings</a:t>
            </a:r>
          </a:p>
          <a:p>
            <a:pPr lvl="2"/>
            <a:r>
              <a:rPr lang="en-US" dirty="0"/>
              <a:t>No, creates a request, not an actual change.</a:t>
            </a:r>
          </a:p>
          <a:p>
            <a:r>
              <a:rPr lang="en-US" dirty="0"/>
              <a:t>Best practices</a:t>
            </a:r>
            <a:r>
              <a:rPr lang="en-US"/>
              <a:t>: Edit holdings or use jobs.</a:t>
            </a:r>
            <a:endParaRPr lang="en-US" dirty="0"/>
          </a:p>
        </p:txBody>
      </p:sp>
    </p:spTree>
    <p:extLst>
      <p:ext uri="{BB962C8B-B14F-4D97-AF65-F5344CB8AC3E}">
        <p14:creationId xmlns:p14="http://schemas.microsoft.com/office/powerpoint/2010/main" val="1506795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28F28-384F-3A94-F46D-4C728476AE70}"/>
              </a:ext>
            </a:extLst>
          </p:cNvPr>
          <p:cNvSpPr>
            <a:spLocks noGrp="1"/>
          </p:cNvSpPr>
          <p:nvPr>
            <p:ph type="title"/>
          </p:nvPr>
        </p:nvSpPr>
        <p:spPr/>
        <p:txBody>
          <a:bodyPr/>
          <a:lstStyle/>
          <a:p>
            <a:r>
              <a:rPr lang="en-US" dirty="0"/>
              <a:t>Deciding on a batch project</a:t>
            </a:r>
          </a:p>
        </p:txBody>
      </p:sp>
      <p:sp>
        <p:nvSpPr>
          <p:cNvPr id="3" name="Content Placeholder 2">
            <a:extLst>
              <a:ext uri="{FF2B5EF4-FFF2-40B4-BE49-F238E27FC236}">
                <a16:creationId xmlns:a16="http://schemas.microsoft.com/office/drawing/2014/main" id="{376D0702-5CEB-D46D-1B03-CFC6025B335B}"/>
              </a:ext>
            </a:extLst>
          </p:cNvPr>
          <p:cNvSpPr>
            <a:spLocks noGrp="1"/>
          </p:cNvSpPr>
          <p:nvPr>
            <p:ph idx="1"/>
          </p:nvPr>
        </p:nvSpPr>
        <p:spPr/>
        <p:txBody>
          <a:bodyPr/>
          <a:lstStyle/>
          <a:p>
            <a:r>
              <a:rPr lang="en-US" dirty="0"/>
              <a:t>What is the nature and scope of the issue?</a:t>
            </a:r>
          </a:p>
          <a:p>
            <a:pPr lvl="1"/>
            <a:r>
              <a:rPr lang="en-US" dirty="0"/>
              <a:t>Does the phenomenon appear consistently, e.g., in the same tag/subfield, or the same text? (300 $c 4 ¾ cm)</a:t>
            </a:r>
          </a:p>
          <a:p>
            <a:pPr lvl="1"/>
            <a:r>
              <a:rPr lang="en-US" dirty="0"/>
              <a:t>How many records are affected, and how can the records be identified?</a:t>
            </a:r>
          </a:p>
          <a:p>
            <a:pPr lvl="1"/>
            <a:r>
              <a:rPr lang="en-US" dirty="0"/>
              <a:t>What are the exceptions?</a:t>
            </a:r>
          </a:p>
          <a:p>
            <a:r>
              <a:rPr lang="en-US" dirty="0"/>
              <a:t>What is the “fix” for the issue?</a:t>
            </a:r>
          </a:p>
          <a:p>
            <a:pPr lvl="1"/>
            <a:r>
              <a:rPr lang="en-US" dirty="0"/>
              <a:t>Is there a prescribed fix, e.g., updating a location code, deleting or adding punctuation?</a:t>
            </a:r>
          </a:p>
          <a:p>
            <a:pPr lvl="1"/>
            <a:r>
              <a:rPr lang="en-US" dirty="0"/>
              <a:t>Can the fix be generalized?</a:t>
            </a:r>
          </a:p>
          <a:p>
            <a:pPr lvl="1"/>
            <a:r>
              <a:rPr lang="en-US" dirty="0"/>
              <a:t>Does a batch process exist for the “fix?”</a:t>
            </a:r>
          </a:p>
        </p:txBody>
      </p:sp>
    </p:spTree>
    <p:extLst>
      <p:ext uri="{BB962C8B-B14F-4D97-AF65-F5344CB8AC3E}">
        <p14:creationId xmlns:p14="http://schemas.microsoft.com/office/powerpoint/2010/main" val="121573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CEF1-FDD1-BC07-AEA9-607326A2B9EF}"/>
              </a:ext>
            </a:extLst>
          </p:cNvPr>
          <p:cNvSpPr>
            <a:spLocks noGrp="1"/>
          </p:cNvSpPr>
          <p:nvPr>
            <p:ph type="title"/>
          </p:nvPr>
        </p:nvSpPr>
        <p:spPr/>
        <p:txBody>
          <a:bodyPr/>
          <a:lstStyle/>
          <a:p>
            <a:r>
              <a:rPr lang="en-US" dirty="0">
                <a:hlinkClick r:id="rId3"/>
              </a:rPr>
              <a:t>Alma Jobs</a:t>
            </a:r>
            <a:r>
              <a:rPr lang="en-US" dirty="0"/>
              <a:t> for Set Operations</a:t>
            </a:r>
          </a:p>
        </p:txBody>
      </p:sp>
      <p:sp>
        <p:nvSpPr>
          <p:cNvPr id="3" name="Content Placeholder 2">
            <a:extLst>
              <a:ext uri="{FF2B5EF4-FFF2-40B4-BE49-F238E27FC236}">
                <a16:creationId xmlns:a16="http://schemas.microsoft.com/office/drawing/2014/main" id="{085D0BFC-C11E-8452-82BB-D78F4CE607E7}"/>
              </a:ext>
            </a:extLst>
          </p:cNvPr>
          <p:cNvSpPr>
            <a:spLocks noGrp="1"/>
          </p:cNvSpPr>
          <p:nvPr>
            <p:ph idx="1"/>
          </p:nvPr>
        </p:nvSpPr>
        <p:spPr/>
        <p:txBody>
          <a:bodyPr/>
          <a:lstStyle/>
          <a:p>
            <a:r>
              <a:rPr lang="en-US" dirty="0"/>
              <a:t>Titles (i.e., bibliographic records)</a:t>
            </a:r>
          </a:p>
          <a:p>
            <a:pPr lvl="1"/>
            <a:r>
              <a:rPr lang="en-US" dirty="0"/>
              <a:t>Delete bibliographic records, Set management tags, Link a set of records to the network zone, MARC21 Bib normalize on save, *user-defined normalization jobs</a:t>
            </a:r>
          </a:p>
          <a:p>
            <a:r>
              <a:rPr lang="en-US" dirty="0"/>
              <a:t>Holdings</a:t>
            </a:r>
          </a:p>
          <a:p>
            <a:pPr lvl="1"/>
            <a:r>
              <a:rPr lang="en-US" dirty="0"/>
              <a:t>Change holdings information*, Delete holdings records with no physical items</a:t>
            </a:r>
          </a:p>
          <a:p>
            <a:r>
              <a:rPr lang="en-US" dirty="0"/>
              <a:t>Items</a:t>
            </a:r>
          </a:p>
          <a:p>
            <a:pPr lvl="1"/>
            <a:r>
              <a:rPr lang="en-US" dirty="0"/>
              <a:t>Change physical items information, Rebuild physical item description, Withdraw physical items, </a:t>
            </a:r>
          </a:p>
          <a:p>
            <a:r>
              <a:rPr lang="en-US" dirty="0"/>
              <a:t>Electronic Collections and Portfolios</a:t>
            </a:r>
          </a:p>
          <a:p>
            <a:pPr lvl="1"/>
            <a:r>
              <a:rPr lang="en-US" dirty="0"/>
              <a:t>Move electronic portfolio information, Change electronic collection information, Change electronic portfolio information, Delete electronic portfolios</a:t>
            </a:r>
          </a:p>
        </p:txBody>
      </p:sp>
    </p:spTree>
    <p:extLst>
      <p:ext uri="{BB962C8B-B14F-4D97-AF65-F5344CB8AC3E}">
        <p14:creationId xmlns:p14="http://schemas.microsoft.com/office/powerpoint/2010/main" val="170319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6FD93-72CA-1F41-C208-DD9C20E173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B2FC93-D38A-750E-C168-FE55F5456CFA}"/>
              </a:ext>
            </a:extLst>
          </p:cNvPr>
          <p:cNvSpPr>
            <a:spLocks noGrp="1"/>
          </p:cNvSpPr>
          <p:nvPr>
            <p:ph type="title"/>
          </p:nvPr>
        </p:nvSpPr>
        <p:spPr/>
        <p:txBody>
          <a:bodyPr/>
          <a:lstStyle/>
          <a:p>
            <a:r>
              <a:rPr lang="en-US" dirty="0"/>
              <a:t>Record Sets Part 1</a:t>
            </a:r>
          </a:p>
        </p:txBody>
      </p:sp>
      <p:sp>
        <p:nvSpPr>
          <p:cNvPr id="3" name="Content Placeholder 2">
            <a:extLst>
              <a:ext uri="{FF2B5EF4-FFF2-40B4-BE49-F238E27FC236}">
                <a16:creationId xmlns:a16="http://schemas.microsoft.com/office/drawing/2014/main" id="{3BAD3788-82EE-E377-8498-B9DD96EE27DC}"/>
              </a:ext>
            </a:extLst>
          </p:cNvPr>
          <p:cNvSpPr>
            <a:spLocks noGrp="1"/>
          </p:cNvSpPr>
          <p:nvPr>
            <p:ph idx="1"/>
          </p:nvPr>
        </p:nvSpPr>
        <p:spPr/>
        <p:txBody>
          <a:bodyPr/>
          <a:lstStyle/>
          <a:p>
            <a:r>
              <a:rPr lang="en-US" dirty="0"/>
              <a:t>Roles</a:t>
            </a:r>
          </a:p>
          <a:p>
            <a:pPr lvl="1"/>
            <a:r>
              <a:rPr lang="en-US" dirty="0"/>
              <a:t>Any role that may perform a search may save a query to create a set.</a:t>
            </a:r>
          </a:p>
          <a:p>
            <a:pPr lvl="1"/>
            <a:r>
              <a:rPr lang="en-US" dirty="0"/>
              <a:t>Must have role that allows working with that type of record.</a:t>
            </a:r>
          </a:p>
          <a:p>
            <a:pPr lvl="1"/>
            <a:r>
              <a:rPr lang="en-US" b="1" dirty="0"/>
              <a:t>Repository Manager</a:t>
            </a:r>
            <a:r>
              <a:rPr lang="en-US" dirty="0"/>
              <a:t> is the primary role for managing all sets.</a:t>
            </a:r>
            <a:endParaRPr lang="en-US" b="1" dirty="0"/>
          </a:p>
          <a:p>
            <a:r>
              <a:rPr lang="en-US" dirty="0"/>
              <a:t>Logical Sets</a:t>
            </a:r>
          </a:p>
          <a:p>
            <a:pPr lvl="1"/>
            <a:r>
              <a:rPr lang="en-US" dirty="0"/>
              <a:t>Created from search results and job reports based on searchable criteria.</a:t>
            </a:r>
          </a:p>
          <a:p>
            <a:pPr lvl="1"/>
            <a:r>
              <a:rPr lang="en-US" b="1" dirty="0"/>
              <a:t>Save and Filter Set</a:t>
            </a:r>
            <a:r>
              <a:rPr lang="en-US" dirty="0"/>
              <a:t> button.</a:t>
            </a:r>
            <a:endParaRPr lang="en-US" b="1" dirty="0"/>
          </a:p>
          <a:p>
            <a:pPr lvl="1"/>
            <a:r>
              <a:rPr lang="en-US" dirty="0"/>
              <a:t>Contents are dynamic, whatever matches the indexing at the time.</a:t>
            </a:r>
          </a:p>
          <a:p>
            <a:pPr lvl="1"/>
            <a:r>
              <a:rPr lang="en-US" dirty="0"/>
              <a:t>Example: Titles with OCLC Control Number Is Empty AND Tag Suppressed equals No.</a:t>
            </a:r>
          </a:p>
        </p:txBody>
      </p:sp>
    </p:spTree>
    <p:extLst>
      <p:ext uri="{BB962C8B-B14F-4D97-AF65-F5344CB8AC3E}">
        <p14:creationId xmlns:p14="http://schemas.microsoft.com/office/powerpoint/2010/main" val="3549213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839B7-8ADC-4B07-E2EA-FBC26D5D79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90B6C-366C-6A26-08F8-CAB768A040FA}"/>
              </a:ext>
            </a:extLst>
          </p:cNvPr>
          <p:cNvSpPr>
            <a:spLocks noGrp="1"/>
          </p:cNvSpPr>
          <p:nvPr>
            <p:ph type="title"/>
          </p:nvPr>
        </p:nvSpPr>
        <p:spPr/>
        <p:txBody>
          <a:bodyPr/>
          <a:lstStyle/>
          <a:p>
            <a:r>
              <a:rPr lang="en-US" dirty="0"/>
              <a:t>Indication Rules</a:t>
            </a:r>
          </a:p>
        </p:txBody>
      </p:sp>
      <p:sp>
        <p:nvSpPr>
          <p:cNvPr id="3" name="Content Placeholder 2">
            <a:extLst>
              <a:ext uri="{FF2B5EF4-FFF2-40B4-BE49-F238E27FC236}">
                <a16:creationId xmlns:a16="http://schemas.microsoft.com/office/drawing/2014/main" id="{40A12D58-AB64-D0EC-FE41-5A21A26418C8}"/>
              </a:ext>
            </a:extLst>
          </p:cNvPr>
          <p:cNvSpPr>
            <a:spLocks noGrp="1"/>
          </p:cNvSpPr>
          <p:nvPr>
            <p:ph idx="1"/>
          </p:nvPr>
        </p:nvSpPr>
        <p:spPr/>
        <p:txBody>
          <a:bodyPr/>
          <a:lstStyle/>
          <a:p>
            <a:r>
              <a:rPr lang="en-US" dirty="0"/>
              <a:t>Apply a filter on a set of MARC records using MARC values</a:t>
            </a:r>
          </a:p>
          <a:p>
            <a:r>
              <a:rPr lang="en-US" dirty="0"/>
              <a:t>Use Cases</a:t>
            </a:r>
          </a:p>
          <a:p>
            <a:pPr lvl="1"/>
            <a:r>
              <a:rPr lang="en-US" dirty="0"/>
              <a:t>Import Profiles: Removes records from the import set.</a:t>
            </a:r>
          </a:p>
          <a:p>
            <a:pPr lvl="2"/>
            <a:r>
              <a:rPr lang="en-US" dirty="0"/>
              <a:t>E.g., filter out bib records that lack an 856 from an e-resource import file.</a:t>
            </a:r>
          </a:p>
          <a:p>
            <a:pPr lvl="1"/>
            <a:r>
              <a:rPr lang="en-US" dirty="0"/>
              <a:t>Record Sets: Select records matching the filter from another set.</a:t>
            </a:r>
          </a:p>
          <a:p>
            <a:pPr lvl="2"/>
            <a:r>
              <a:rPr lang="en-US" dirty="0"/>
              <a:t>E.g., select records lacking 007 tag for sound recordings from a set of all recording records.</a:t>
            </a:r>
          </a:p>
          <a:p>
            <a:r>
              <a:rPr lang="en-US" dirty="0"/>
              <a:t>Indication rules may be saved to institution or network.</a:t>
            </a:r>
          </a:p>
          <a:p>
            <a:pPr lvl="1"/>
            <a:r>
              <a:rPr lang="en-US" dirty="0"/>
              <a:t>Save to IZ if using as filter on IZ sets or IZ import profiles.</a:t>
            </a:r>
          </a:p>
          <a:p>
            <a:pPr lvl="1"/>
            <a:r>
              <a:rPr lang="en-US" dirty="0"/>
              <a:t>Save to NZ if using as filter on NZ import profiles.</a:t>
            </a:r>
          </a:p>
        </p:txBody>
      </p:sp>
    </p:spTree>
    <p:extLst>
      <p:ext uri="{BB962C8B-B14F-4D97-AF65-F5344CB8AC3E}">
        <p14:creationId xmlns:p14="http://schemas.microsoft.com/office/powerpoint/2010/main" val="250414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6235-1A0A-1350-AE6E-C9D486D27549}"/>
              </a:ext>
            </a:extLst>
          </p:cNvPr>
          <p:cNvSpPr>
            <a:spLocks noGrp="1"/>
          </p:cNvSpPr>
          <p:nvPr>
            <p:ph type="title"/>
          </p:nvPr>
        </p:nvSpPr>
        <p:spPr/>
        <p:txBody>
          <a:bodyPr/>
          <a:lstStyle/>
          <a:p>
            <a:r>
              <a:rPr lang="en-US" dirty="0"/>
              <a:t>Indication Rule Format</a:t>
            </a:r>
          </a:p>
        </p:txBody>
      </p:sp>
      <p:sp>
        <p:nvSpPr>
          <p:cNvPr id="3" name="Content Placeholder 2">
            <a:extLst>
              <a:ext uri="{FF2B5EF4-FFF2-40B4-BE49-F238E27FC236}">
                <a16:creationId xmlns:a16="http://schemas.microsoft.com/office/drawing/2014/main" id="{4831B761-1AB0-5C6E-9B49-FFF8475AB41E}"/>
              </a:ext>
            </a:extLst>
          </p:cNvPr>
          <p:cNvSpPr>
            <a:spLocks noGrp="1"/>
          </p:cNvSpPr>
          <p:nvPr>
            <p:ph idx="1"/>
          </p:nvPr>
        </p:nvSpPr>
        <p:spPr/>
        <p:txBody>
          <a:bodyPr/>
          <a:lstStyle/>
          <a:p>
            <a:r>
              <a:rPr lang="en-US" dirty="0"/>
              <a:t>rule "Name of rule"</a:t>
            </a:r>
          </a:p>
          <a:p>
            <a:r>
              <a:rPr lang="en-US" dirty="0"/>
              <a:t>when</a:t>
            </a:r>
          </a:p>
          <a:p>
            <a:r>
              <a:rPr lang="en-US" dirty="0"/>
              <a:t>   conditions</a:t>
            </a:r>
          </a:p>
          <a:p>
            <a:r>
              <a:rPr lang="en-US" dirty="0"/>
              <a:t>then</a:t>
            </a:r>
          </a:p>
          <a:p>
            <a:r>
              <a:rPr lang="en-US" dirty="0"/>
              <a:t>   set </a:t>
            </a:r>
            <a:r>
              <a:rPr lang="en-US" dirty="0" err="1"/>
              <a:t>indication."true</a:t>
            </a:r>
            <a:r>
              <a:rPr lang="en-US" dirty="0"/>
              <a:t>"</a:t>
            </a:r>
          </a:p>
          <a:p>
            <a:r>
              <a:rPr lang="en-US" dirty="0"/>
              <a:t>end</a:t>
            </a:r>
          </a:p>
          <a:p>
            <a:endParaRPr lang="en-US" dirty="0"/>
          </a:p>
          <a:p>
            <a:r>
              <a:rPr lang="en-US" dirty="0"/>
              <a:t># at beginning of a line marks a comment</a:t>
            </a:r>
          </a:p>
          <a:p>
            <a:r>
              <a:rPr lang="en-US" dirty="0"/>
              <a:t>Drools expect basic, vertical quote marks, ". Don’t use smart quotes “”</a:t>
            </a:r>
            <a:endParaRPr lang="en-US" sz="1800" dirty="0">
              <a:latin typeface="MS Shell Dlg 2" panose="020B0604030504040204" pitchFamily="34" charset="0"/>
            </a:endParaRPr>
          </a:p>
          <a:p>
            <a:endParaRPr lang="en-US" sz="1800" dirty="0">
              <a:latin typeface="MS Shell Dlg 2" panose="020B0604030504040204" pitchFamily="34" charset="0"/>
            </a:endParaRPr>
          </a:p>
        </p:txBody>
      </p:sp>
    </p:spTree>
    <p:extLst>
      <p:ext uri="{BB962C8B-B14F-4D97-AF65-F5344CB8AC3E}">
        <p14:creationId xmlns:p14="http://schemas.microsoft.com/office/powerpoint/2010/main" val="4077749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141B5-D254-4CF1-CD0B-90AA949EA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9F5145-2924-B86C-94CF-0DAD3E5DE47A}"/>
              </a:ext>
            </a:extLst>
          </p:cNvPr>
          <p:cNvSpPr>
            <a:spLocks noGrp="1"/>
          </p:cNvSpPr>
          <p:nvPr>
            <p:ph type="title"/>
          </p:nvPr>
        </p:nvSpPr>
        <p:spPr/>
        <p:txBody>
          <a:bodyPr/>
          <a:lstStyle/>
          <a:p>
            <a:r>
              <a:rPr lang="en-US" dirty="0">
                <a:hlinkClick r:id="rId3"/>
              </a:rPr>
              <a:t>Indication Rule</a:t>
            </a:r>
            <a:r>
              <a:rPr lang="en-US" dirty="0"/>
              <a:t> conditions</a:t>
            </a:r>
          </a:p>
        </p:txBody>
      </p:sp>
      <p:sp>
        <p:nvSpPr>
          <p:cNvPr id="3" name="Content Placeholder 2">
            <a:extLst>
              <a:ext uri="{FF2B5EF4-FFF2-40B4-BE49-F238E27FC236}">
                <a16:creationId xmlns:a16="http://schemas.microsoft.com/office/drawing/2014/main" id="{24967147-3031-903F-5B3A-1A02510D1276}"/>
              </a:ext>
            </a:extLst>
          </p:cNvPr>
          <p:cNvSpPr>
            <a:spLocks noGrp="1"/>
          </p:cNvSpPr>
          <p:nvPr>
            <p:ph idx="1"/>
          </p:nvPr>
        </p:nvSpPr>
        <p:spPr/>
        <p:txBody>
          <a:bodyPr/>
          <a:lstStyle/>
          <a:p>
            <a:r>
              <a:rPr lang="en-US" dirty="0"/>
              <a:t>Keywords</a:t>
            </a:r>
          </a:p>
          <a:p>
            <a:pPr lvl="1"/>
            <a:r>
              <a:rPr lang="en-US" dirty="0"/>
              <a:t>exists</a:t>
            </a:r>
          </a:p>
          <a:p>
            <a:pPr lvl="1"/>
            <a:r>
              <a:rPr lang="en-US" dirty="0" err="1"/>
              <a:t>existsControl</a:t>
            </a:r>
            <a:endParaRPr lang="en-US" dirty="0"/>
          </a:p>
          <a:p>
            <a:r>
              <a:rPr lang="en-US" dirty="0"/>
              <a:t>Specifying tags, subfields, text</a:t>
            </a:r>
          </a:p>
          <a:p>
            <a:pPr lvl="1"/>
            <a:r>
              <a:rPr lang="en-US" dirty="0"/>
              <a:t>“tag”</a:t>
            </a:r>
          </a:p>
          <a:p>
            <a:pPr lvl="1"/>
            <a:r>
              <a:rPr lang="en-US" dirty="0"/>
              <a:t>“</a:t>
            </a:r>
            <a:r>
              <a:rPr lang="en-US" dirty="0" err="1"/>
              <a:t>tag.subf</a:t>
            </a:r>
            <a:r>
              <a:rPr lang="en-US" dirty="0"/>
              <a:t>”</a:t>
            </a:r>
          </a:p>
          <a:p>
            <a:pPr lvl="1"/>
            <a:r>
              <a:rPr lang="en-US" dirty="0"/>
              <a:t>“</a:t>
            </a:r>
            <a:r>
              <a:rPr lang="en-US" dirty="0" err="1"/>
              <a:t>tag.subf.text</a:t>
            </a:r>
            <a:r>
              <a:rPr lang="en-US" dirty="0"/>
              <a:t>”</a:t>
            </a:r>
          </a:p>
          <a:p>
            <a:pPr lvl="1"/>
            <a:r>
              <a:rPr lang="en-US" dirty="0"/>
              <a:t>Control fields, check for positions with braces, {position, # of characters}</a:t>
            </a:r>
          </a:p>
          <a:p>
            <a:r>
              <a:rPr lang="en-US" dirty="0"/>
              <a:t>Complex conditions require parentheses and Boolean operators.</a:t>
            </a:r>
          </a:p>
          <a:p>
            <a:pPr lvl="1"/>
            <a:r>
              <a:rPr lang="en-US" dirty="0"/>
              <a:t>May find errors if conditions read as having line breaks.</a:t>
            </a:r>
          </a:p>
        </p:txBody>
      </p:sp>
    </p:spTree>
    <p:extLst>
      <p:ext uri="{BB962C8B-B14F-4D97-AF65-F5344CB8AC3E}">
        <p14:creationId xmlns:p14="http://schemas.microsoft.com/office/powerpoint/2010/main" val="1195089727"/>
      </p:ext>
    </p:extLst>
  </p:cSld>
  <p:clrMapOvr>
    <a:masterClrMapping/>
  </p:clrMapOvr>
</p:sld>
</file>

<file path=ppt/theme/theme1.xml><?xml version="1.0" encoding="utf-8"?>
<a:theme xmlns:a="http://schemas.openxmlformats.org/drawingml/2006/main" name="CARLIfrankentheme">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frankentheme" id="{F5570A81-4B7C-4EF0-8967-4D3C06A41AA6}" vid="{0EC86392-404D-4072-A57E-C1F6962033ED}"/>
    </a:ext>
  </a:ext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CARLIfrankentheme</Template>
  <TotalTime>3108</TotalTime>
  <Words>7359</Words>
  <Application>Microsoft Office PowerPoint</Application>
  <PresentationFormat>Widescreen</PresentationFormat>
  <Paragraphs>472</Paragraphs>
  <Slides>30</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Aptos</vt:lpstr>
      <vt:lpstr>Arial</vt:lpstr>
      <vt:lpstr>MS Shell Dlg 2</vt:lpstr>
      <vt:lpstr>Times New Roman</vt:lpstr>
      <vt:lpstr>CARLIfrankentheme</vt:lpstr>
      <vt:lpstr>CARLI</vt:lpstr>
      <vt:lpstr>Resource Management Training</vt:lpstr>
      <vt:lpstr>Session Logistics</vt:lpstr>
      <vt:lpstr>Learning Objectives</vt:lpstr>
      <vt:lpstr>Deciding on a batch project</vt:lpstr>
      <vt:lpstr>Alma Jobs for Set Operations</vt:lpstr>
      <vt:lpstr>Record Sets Part 1</vt:lpstr>
      <vt:lpstr>Indication Rules</vt:lpstr>
      <vt:lpstr>Indication Rule Format</vt:lpstr>
      <vt:lpstr>Indication Rule conditions</vt:lpstr>
      <vt:lpstr>Record Sets Part 2</vt:lpstr>
      <vt:lpstr>Normalization Rules</vt:lpstr>
      <vt:lpstr>Normalization Rule Format, Conditions, and Actions</vt:lpstr>
      <vt:lpstr>Normalization Rules and Data Share Same Zone</vt:lpstr>
      <vt:lpstr>Enabling Normalization Processes</vt:lpstr>
      <vt:lpstr>Running Jobs on Sets</vt:lpstr>
      <vt:lpstr>Bibliographic Record Maintenance Possibilities</vt:lpstr>
      <vt:lpstr>Finding Duplicate Records</vt:lpstr>
      <vt:lpstr>Merging IZ Duplicate Records</vt:lpstr>
      <vt:lpstr>Holdings Record Maintenance</vt:lpstr>
      <vt:lpstr>Item Record Maintenance</vt:lpstr>
      <vt:lpstr>Electronic Overlap Analysis</vt:lpstr>
      <vt:lpstr>Questions?</vt:lpstr>
      <vt:lpstr>Why Withdraw Inventory</vt:lpstr>
      <vt:lpstr>Withdrawing Inventory Conditions and Effects</vt:lpstr>
      <vt:lpstr>Withdrawing Inventory Options</vt:lpstr>
      <vt:lpstr>Item Record Extras: Notes</vt:lpstr>
      <vt:lpstr>Item Record Extras: Inventory and Retention</vt:lpstr>
      <vt:lpstr>Item Record Extras: Replacement and Condition</vt:lpstr>
      <vt:lpstr>Item Record Extras: Describing Volumes and Parts</vt:lpstr>
      <vt:lpstr>Changing Locations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Schwitzner, Ted</dc:creator>
  <cp:lastModifiedBy>Schwitzner, Ted</cp:lastModifiedBy>
  <cp:revision>5</cp:revision>
  <dcterms:created xsi:type="dcterms:W3CDTF">2025-02-11T18:08:59Z</dcterms:created>
  <dcterms:modified xsi:type="dcterms:W3CDTF">2025-04-07T21:45:31Z</dcterms:modified>
</cp:coreProperties>
</file>