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embeddedFontLst>
    <p:embeddedFont>
      <p:font typeface="Raleway"/>
      <p:regular r:id="rId64"/>
      <p:bold r:id="rId65"/>
      <p:italic r:id="rId66"/>
      <p:boldItalic r:id="rId67"/>
    </p:embeddedFont>
    <p:embeddedFont>
      <p:font typeface="Roboto"/>
      <p:regular r:id="rId68"/>
      <p:bold r:id="rId69"/>
      <p:italic r:id="rId70"/>
      <p:boldItalic r:id="rId71"/>
    </p:embeddedFont>
    <p:embeddedFont>
      <p:font typeface="Lato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76" roundtripDataSignature="AMtx7mjrI9L2umBgvVvvQx0mapEJ5UH9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Lato-bold.fntdata"/><Relationship Id="rId72" Type="http://schemas.openxmlformats.org/officeDocument/2006/relationships/font" Target="fonts/Lato-regular.fntdata"/><Relationship Id="rId31" Type="http://schemas.openxmlformats.org/officeDocument/2006/relationships/slide" Target="slides/slide26.xml"/><Relationship Id="rId75" Type="http://schemas.openxmlformats.org/officeDocument/2006/relationships/font" Target="fonts/Lato-boldItalic.fntdata"/><Relationship Id="rId30" Type="http://schemas.openxmlformats.org/officeDocument/2006/relationships/slide" Target="slides/slide25.xml"/><Relationship Id="rId74" Type="http://schemas.openxmlformats.org/officeDocument/2006/relationships/font" Target="fonts/Lato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76" Type="http://customschemas.google.com/relationships/presentationmetadata" Target="meta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aleway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aleway-italic.fntdata"/><Relationship Id="rId21" Type="http://schemas.openxmlformats.org/officeDocument/2006/relationships/slide" Target="slides/slide16.xml"/><Relationship Id="rId65" Type="http://schemas.openxmlformats.org/officeDocument/2006/relationships/font" Target="fonts/Raleway-bold.fntdata"/><Relationship Id="rId24" Type="http://schemas.openxmlformats.org/officeDocument/2006/relationships/slide" Target="slides/slide19.xml"/><Relationship Id="rId68" Type="http://schemas.openxmlformats.org/officeDocument/2006/relationships/font" Target="fonts/Roboto-regular.fntdata"/><Relationship Id="rId23" Type="http://schemas.openxmlformats.org/officeDocument/2006/relationships/slide" Target="slides/slide18.xml"/><Relationship Id="rId67" Type="http://schemas.openxmlformats.org/officeDocument/2006/relationships/font" Target="fonts/Raleway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librisusers.org/postorius/lists/" TargetMode="External"/><Relationship Id="rId3" Type="http://schemas.openxmlformats.org/officeDocument/2006/relationships/hyperlink" Target="https://www.carli.illinois.edu/email-lists" TargetMode="External"/><Relationship Id="rId4" Type="http://schemas.openxmlformats.org/officeDocument/2006/relationships/hyperlink" Target="https://www.carli.illinois.edu/products-services/i-share/discovery-interface/blended_search_profiles" TargetMode="External"/><Relationship Id="rId5" Type="http://schemas.openxmlformats.org/officeDocument/2006/relationships/hyperlink" Target="https://www.carli.illinois.edu/products-services/i-share/discovery-interface/ranking_configuration" TargetMode="External"/><Relationship Id="rId6" Type="http://schemas.openxmlformats.org/officeDocument/2006/relationships/hyperlink" Target="https://knowledge.exlibrisgroup.com/Primo/Product_Documentation/020Primo_VE/Primo_VE_(English)/040Search_Configurations/010Configuring_Search_Profiles_for_Primo_VE#Adding_a_Search_Profile" TargetMode="External"/><Relationship Id="rId7" Type="http://schemas.openxmlformats.org/officeDocument/2006/relationships/hyperlink" Target="https://knowledge.exlibrisgroup.com/Primo/Product_Documentation/020Primo_VE/Primo_VE_(English)/040Search_Configurations/010Configuring_Search_Profiles_for_Primo_VE#Boosting_Records_in_Blended_Search_Profiles" TargetMode="External"/><Relationship Id="rId8" Type="http://schemas.openxmlformats.org/officeDocument/2006/relationships/hyperlink" Target="https://knowledge.exlibrisgroup.com/Primo/Product_Documentation/020Primo_VE/Primo_VE_(English)/040Search_Configurations/Configuring_the_Ranking_of_Search_Results_in_Primo_VE" TargetMode="Externa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librisusers.org/postorius/lists/" TargetMode="External"/><Relationship Id="rId3" Type="http://schemas.openxmlformats.org/officeDocument/2006/relationships/hyperlink" Target="https://www.carli.illinois.edu/email-lists" TargetMode="External"/><Relationship Id="rId4" Type="http://schemas.openxmlformats.org/officeDocument/2006/relationships/hyperlink" Target="https://www.carli.illinois.edu/products-services/i-share/discovery-interface/blended_search_profiles" TargetMode="External"/><Relationship Id="rId5" Type="http://schemas.openxmlformats.org/officeDocument/2006/relationships/hyperlink" Target="https://www.carli.illinois.edu/products-services/i-share/discovery-interface/ranking_configuration" TargetMode="External"/><Relationship Id="rId6" Type="http://schemas.openxmlformats.org/officeDocument/2006/relationships/hyperlink" Target="https://knowledge.exlibrisgroup.com/Primo/Product_Documentation/020Primo_VE/Primo_VE_(English)/040Search_Configurations/010Configuring_Search_Profiles_for_Primo_VE#Adding_a_Search_Profile" TargetMode="External"/><Relationship Id="rId7" Type="http://schemas.openxmlformats.org/officeDocument/2006/relationships/hyperlink" Target="https://knowledge.exlibrisgroup.com/Primo/Product_Documentation/020Primo_VE/Primo_VE_(English)/040Search_Configurations/010Configuring_Search_Profiles_for_Primo_VE#Boosting_Records_in_Blended_Search_Profiles" TargetMode="External"/><Relationship Id="rId8" Type="http://schemas.openxmlformats.org/officeDocument/2006/relationships/hyperlink" Target="https://knowledge.exlibrisgroup.com/Primo/Product_Documentation/020Primo_VE/Primo_VE_(English)/040Search_Configurations/Configuring_the_Ranking_of_Search_Results_in_Primo_VE" TargetMode="Externa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Why we started investigating ranking configuration at IWU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Goal: Wanted our local records to appear higher in Everything rankings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Frustrations about items owned by our library being buried; too many ILL requests for ebooks/books that were available in I-Share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Other ways to achieve this, but I was interested in exploring ranking as a possible solution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Collected examples from colleagues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Your use cases may look different; goals you want to achieve will be different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Not going to talk so much about the exact changes we made, but how we went about it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Please contact me if you want to talk about the exact changes!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Initial research/CARLI help: Needed to identify which ranking configuration settings would help achieve my goal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>
                <a:solidFill>
                  <a:schemeClr val="dk1"/>
                </a:solidFill>
              </a:rPr>
              <a:t>Listserv research, reviewed documentation from ExLibris &amp; CARLI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Initially started looking at Ranking Configuration &gt; Institution Boosting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CARLI pointed me to Boosting Records in Blended Profiles (thanks, Annie!)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Explain difference between two?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Where I made changes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Demo or show screenshots of where to find Institution Boosting &amp; Boosting Records in Blended Profiles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Note that there are other settings you could test depending on your goal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How I tested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Institution Boosting: Sandbox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Tested in sandbox with FRBR groupings turned on (like our institution), similar sized institution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Boosting Records in Blended Profiles: Created test search profile slot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Walk through steps?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Small increments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One change at a time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Document everything!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Starting point, changes in settings, changing in rankings, questions, observations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Different documentation styles</a:t>
            </a:r>
            <a:endParaRPr/>
          </a:p>
          <a:p>
            <a:pPr indent="-2984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Some people use bare bones documenting (i.e. not title, just local vs. CDI record, for example), some use screenshots, I use a table and record as much info as possible (easiest for me to identify the changes in rank)</a:t>
            </a:r>
            <a:endParaRPr/>
          </a:p>
          <a:p>
            <a:pPr indent="-2984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Briefly show examples?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Find what works for you &amp; what will help meet your goals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Test many different examples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Helps identify implications you may not have considered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UcPeriod"/>
            </a:pPr>
            <a:r>
              <a:rPr lang="en"/>
              <a:t>Other Tips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Collect a wide variety of examples/test cases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>
                <a:solidFill>
                  <a:schemeClr val="dk1"/>
                </a:solidFill>
              </a:rPr>
              <a:t>Change search after modifying a boost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capital letter so the search will be recalculated (listserv tip) or use incognito browser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No magic numbers for boosting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Collect feedback from colleagues after making changes in production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Chart of scopes/profiles/slots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ExLibris listservs: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https://exlibrisusers.org/postorius/lists/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CARLI email lists: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https://www.carli.illinois.edu/email-lists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-CARLI Primo VE Boosting Records in Blended Search Profiles: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https://www.carli.illinois.edu/products-services/i-share/discovery-interface/blended_search_profiles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-CARLI Primo VE Search Ranking Configuration: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https://www.carli.illinois.edu/products-services/i-share/discovery-interface/ranking_configuration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ExLibris Adding a Search Profile: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https://knowledge.exlibrisgroup.com/Primo/Product_Documentation/020Primo_VE/Primo_VE_(English)/040Search_Configurations/010Configuring_Search_Profiles_for_Primo_VE#Adding_a_Search_Profile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-ExLibris Boosting Records in Blended Search Profiles: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https://knowledge.exlibrisgroup.com/Primo/Product_Documentation/020Primo_VE/Primo_VE_(English)/040Search_Configurations/010Configuring_Search_Profiles_for_Primo_VE#Boosting_Records_in_Blended_Search_Profiles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 ExLibris Configuring the Ranking of Search Results in Primo VE: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https://knowledge.exlibrisgroup.com/Primo/Product_Documentation/020Primo_VE/Primo_VE_(English)/040Search_Configurations/Configuring_the_Ranking_of_Search_Results_in_Primo_VE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-ExLibris listservs: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https://exlibrisusers.org/postorius/lists/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-CARLI email lists: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https://www.carli.illinois.edu/email-lists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-CARLI Primo VE Boosting Records in Blended Search Profiles: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https://www.carli.illinois.edu/products-services/i-share/discovery-interface/blended_search_profiles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-CARLI Primo VE Search Ranking Configuration: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https://www.carli.illinois.edu/products-services/i-share/discovery-interface/ranking_configuration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-ExLibris Adding a Search Profile: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https://knowledge.exlibrisgroup.com/Primo/Product_Documentation/020Primo_VE/Primo_VE_(English)/040Search_Configurations/010Configuring_Search_Profiles_for_Primo_VE#Adding_a_Search_Profile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-ExLibris Boosting Records in Blended Search Profiles: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https://knowledge.exlibrisgroup.com/Primo/Product_Documentation/020Primo_VE/Primo_VE_(English)/040Search_Configurations/010Configuring_Search_Profiles_for_Primo_VE#Boosting_Records_in_Blended_Search_Profiles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 ExLibris Configuring the Ranking of Search Results in Primo VE: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https://knowledge.exlibrisgroup.com/Primo/Product_Documentation/020Primo_VE/Primo_VE_(English)/040Search_Configurations/Configuring_the_Ranking_of_Search_Results_in_Primo_VE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6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6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6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60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60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6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69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6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7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70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70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70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7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6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61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6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6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6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6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6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6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6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6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6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6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6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6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6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6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67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8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6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68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68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6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6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knowledge.exlibrisgroup.com/@api/deki/files/68837/Database_List.xlsx?revision=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t.ly/IKvmU" TargetMode="External"/><Relationship Id="rId4" Type="http://schemas.openxmlformats.org/officeDocument/2006/relationships/hyperlink" Target="https://t.ly/IKvmU" TargetMode="External"/><Relationship Id="rId5" Type="http://schemas.openxmlformats.org/officeDocument/2006/relationships/hyperlink" Target="https://www.carli.illinois.edu/sites/files/files/20220512_Resource_Recommender_Thompson.pdf" TargetMode="External"/><Relationship Id="rId6" Type="http://schemas.openxmlformats.org/officeDocument/2006/relationships/hyperlink" Target="https://www.carli.illinois.edu/sites/files/files/20220512_Resource_Recommender_Thompson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hyperlink" Target="mailto:lspradli@iwu.edu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carli.illinois.edu/products-services/i-share/discovery-interface/ranking_configuration" TargetMode="External"/><Relationship Id="rId4" Type="http://schemas.openxmlformats.org/officeDocument/2006/relationships/hyperlink" Target="https://www.carli.illinois.edu/products-services/i-share/discovery-interface/ranking_configuration" TargetMode="External"/><Relationship Id="rId5" Type="http://schemas.openxmlformats.org/officeDocument/2006/relationships/hyperlink" Target="https://knowledge.exlibrisgroup.com/Primo/Product_Documentation/020Primo_VE/Primo_VE_(English)/040Search_Configurations/Configuring_the_Ranking_of_Search_Results_in_Primo_VE" TargetMode="External"/><Relationship Id="rId6" Type="http://schemas.openxmlformats.org/officeDocument/2006/relationships/hyperlink" Target="https://t.ly/pMjUb" TargetMode="External"/><Relationship Id="rId7" Type="http://schemas.openxmlformats.org/officeDocument/2006/relationships/hyperlink" Target="https://www.carli.illinois.edu/products-services/i-share/discovery-interface/blended_search_profiles" TargetMode="External"/><Relationship Id="rId8" Type="http://schemas.openxmlformats.org/officeDocument/2006/relationships/hyperlink" Target="https://knowledge.exlibrisgroup.com/Primo/Product_Documentation/020Primo_VE/Primo_VE_(English)/040Search_Configurations/010Configuring_Search_Profiles_for_Primo_VE#Boosting_Records_in_Blended_Search_Profiles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knowledge.exlibrisgroup.com/Primo/Product_Documentation/020Primo_VE/Primo_VE_(English)/040Search_Configurations/010Configuring_Search_Profiles_for_Primo_VE#Adding_a_Search_Profile" TargetMode="External"/><Relationship Id="rId4" Type="http://schemas.openxmlformats.org/officeDocument/2006/relationships/hyperlink" Target="https://www.carli.illinois.edu/email-lists" TargetMode="External"/><Relationship Id="rId5" Type="http://schemas.openxmlformats.org/officeDocument/2006/relationships/hyperlink" Target="https://exlibrisusers.org/postorius/lists/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library.cod.edu/pve-showcase/home" TargetMode="External"/><Relationship Id="rId4" Type="http://schemas.openxmlformats.org/officeDocument/2006/relationships/hyperlink" Target="https://bond.libguides.com/aboriginal-torres-strait-islander-knowledge/information-resources/bond-library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knowledge.exlibrisgroup.com/Primo/Product_Documentation/020Primo_VE/Primo_VE_(English)/120Other_Configurations/Adding_Domains_for_Discovery_Showcase" TargetMode="External"/><Relationship Id="rId4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png"/><Relationship Id="rId4" Type="http://schemas.openxmlformats.org/officeDocument/2006/relationships/hyperlink" Target="mailto:Primo@exlibrisusers.org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github.com/rdeiser/Discovery-Showcase-demo.git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exlibrisgroup.com/announcement/announcement-new-showcase-carousel-on-ex-libris-primo/" TargetMode="External"/><Relationship Id="rId4" Type="http://schemas.openxmlformats.org/officeDocument/2006/relationships/hyperlink" Target="https://developers.exlibrisgroup.com/blog/primo-showcase-how-to-embed/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ideas.exlibrisgroup.com" TargetMode="External"/><Relationship Id="rId4" Type="http://schemas.openxmlformats.org/officeDocument/2006/relationships/hyperlink" Target="http://go.illinois.edu/allow-exclusion-of-IZ" TargetMode="External"/><Relationship Id="rId5" Type="http://schemas.openxmlformats.org/officeDocument/2006/relationships/hyperlink" Target="http://go.illinois.edu/allow-add-from-NZ" TargetMode="External"/><Relationship Id="rId6" Type="http://schemas.openxmlformats.org/officeDocument/2006/relationships/hyperlink" Target="https://go.illinois.edu/default-has-activity" TargetMode="External"/><Relationship Id="rId7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2163"/>
              <a:buNone/>
            </a:pPr>
            <a:r>
              <a:rPr lang="en" sz="3420"/>
              <a:t>Connecting to Your Best Stuff</a:t>
            </a:r>
            <a:endParaRPr sz="3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650"/>
              <a:buNone/>
            </a:pPr>
            <a:r>
              <a:rPr lang="en" sz="2520"/>
              <a:t>Elevating Resources in Primo VE</a:t>
            </a:r>
            <a:endParaRPr sz="2520"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/>
              <a:t>CARLI Discovery Primo VE Committee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June 11, 2024 | 11 am - 12 pm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Scenarios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418025" y="955347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Resources with multiple/confusing access points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Premium resources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Underutilized resources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Specific curriculum resources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Access instructions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Lateral resources (Research guides, contact info.)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type="title"/>
          </p:nvPr>
        </p:nvSpPr>
        <p:spPr>
          <a:xfrm>
            <a:off x="303300" y="13931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Configuration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476400" y="4480826"/>
            <a:ext cx="81912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Configuration menu &gt; Discovery &gt; Other &gt; Resource Recommender Configuration </a:t>
            </a:r>
            <a:endParaRPr b="0" i="1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66" y="664093"/>
            <a:ext cx="7897067" cy="396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>
            <p:ph type="title"/>
          </p:nvPr>
        </p:nvSpPr>
        <p:spPr>
          <a:xfrm>
            <a:off x="303300" y="97883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1: Adding a Suggested Database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37" name="Google Shape;137;p12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7769059" y="2484982"/>
            <a:ext cx="273653" cy="63198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846" y="823123"/>
            <a:ext cx="7100308" cy="414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2"/>
          <p:cNvSpPr/>
          <p:nvPr/>
        </p:nvSpPr>
        <p:spPr>
          <a:xfrm>
            <a:off x="7922574" y="1708668"/>
            <a:ext cx="1121308" cy="26697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309974" y="151276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1: Adding a Suggested Database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217" y="797316"/>
            <a:ext cx="7124815" cy="418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/>
          <p:cNvSpPr/>
          <p:nvPr/>
        </p:nvSpPr>
        <p:spPr>
          <a:xfrm>
            <a:off x="6290288" y="1922242"/>
            <a:ext cx="277373" cy="1401635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type="title"/>
          </p:nvPr>
        </p:nvSpPr>
        <p:spPr>
          <a:xfrm>
            <a:off x="309974" y="5116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1: Adding a Suggested Database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140" y="717462"/>
            <a:ext cx="7055575" cy="40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303300" y="46592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1: Adding a Suggested Database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418025" y="1135550"/>
            <a:ext cx="6817082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534" y="686192"/>
            <a:ext cx="7008130" cy="406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/>
          <p:nvPr/>
        </p:nvSpPr>
        <p:spPr>
          <a:xfrm>
            <a:off x="6367435" y="2048973"/>
            <a:ext cx="2202562" cy="21358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1481623" y="4778820"/>
            <a:ext cx="616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Electronic collections -&gt; Edit collection -&gt; Additional -&gt; Level URL</a:t>
            </a:r>
            <a:endParaRPr b="0" i="1" sz="140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2: Importing Suggested Resources with a Spreadsheet</a:t>
            </a:r>
            <a:br>
              <a:rPr lang="en">
                <a:solidFill>
                  <a:srgbClr val="F46524"/>
                </a:solidFill>
              </a:rPr>
            </a:br>
            <a:br>
              <a:rPr lang="en">
                <a:solidFill>
                  <a:srgbClr val="F46524"/>
                </a:solidFill>
              </a:rPr>
            </a:br>
            <a:endParaRPr>
              <a:solidFill>
                <a:srgbClr val="F46524"/>
              </a:solidFill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Spreadsheet example available here: </a:t>
            </a:r>
            <a:r>
              <a:rPr b="0" i="0" lang="en" sz="2200" u="sng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https://knowledge.exlibrisgroup.com/@api/deki/files/68837/Database_List.xlsx?revision=3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253325" y="146887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2: Importing Suggested Resources with a Spreadsheet</a:t>
            </a:r>
            <a:br>
              <a:rPr lang="en">
                <a:solidFill>
                  <a:srgbClr val="F46524"/>
                </a:solidFill>
              </a:rPr>
            </a:br>
            <a:br>
              <a:rPr lang="en">
                <a:solidFill>
                  <a:srgbClr val="F46524"/>
                </a:solidFill>
              </a:rPr>
            </a:br>
            <a:endParaRPr>
              <a:solidFill>
                <a:srgbClr val="F46524"/>
              </a:solidFill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65" y="1386948"/>
            <a:ext cx="8438960" cy="330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303300" y="37822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2: Importing Suggested Resources with a Spreadsheet</a:t>
            </a:r>
            <a:br>
              <a:rPr lang="en">
                <a:solidFill>
                  <a:srgbClr val="F46524"/>
                </a:solidFill>
              </a:rPr>
            </a:br>
            <a:br>
              <a:rPr lang="en">
                <a:solidFill>
                  <a:srgbClr val="F46524"/>
                </a:solidFill>
              </a:rPr>
            </a:br>
            <a:endParaRPr>
              <a:solidFill>
                <a:srgbClr val="F46524"/>
              </a:solidFill>
            </a:endParaRPr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73" y="1084535"/>
            <a:ext cx="6147171" cy="360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/>
          <p:nvPr/>
        </p:nvSpPr>
        <p:spPr>
          <a:xfrm>
            <a:off x="4638746" y="1855498"/>
            <a:ext cx="1334891" cy="2402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03300" y="37822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2: Importing Suggested Resources with a Spreadsheet</a:t>
            </a:r>
            <a:br>
              <a:rPr lang="en">
                <a:solidFill>
                  <a:srgbClr val="F46524"/>
                </a:solidFill>
              </a:rPr>
            </a:br>
            <a:br>
              <a:rPr lang="en">
                <a:solidFill>
                  <a:srgbClr val="F46524"/>
                </a:solidFill>
              </a:rPr>
            </a:br>
            <a:endParaRPr>
              <a:solidFill>
                <a:srgbClr val="F46524"/>
              </a:solidFill>
            </a:endParaRPr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7516" y="997518"/>
            <a:ext cx="6108968" cy="34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311700" y="4556005"/>
            <a:ext cx="8520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Resources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Adds recommendations to the existing list of recommendations for this resource type.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 Resources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Replace </a:t>
            </a:r>
            <a:r>
              <a:rPr b="0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recommendations for this resource type.</a:t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5146004" y="1407552"/>
            <a:ext cx="240280" cy="95948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5758942" y="1407552"/>
            <a:ext cx="240280" cy="95948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303300" y="10548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3: Adding a Suggested Custom Resource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476400" y="3680845"/>
            <a:ext cx="8191200" cy="1549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145" y="839316"/>
            <a:ext cx="6920909" cy="4112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/>
          <p:nvPr/>
        </p:nvSpPr>
        <p:spPr>
          <a:xfrm rot="10800000">
            <a:off x="3824461" y="1468380"/>
            <a:ext cx="1935592" cy="2069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303300" y="10548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3: Adding a Suggested Custom Resource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476400" y="3680845"/>
            <a:ext cx="8191200" cy="1549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03" y="745085"/>
            <a:ext cx="6914793" cy="42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type="title"/>
          </p:nvPr>
        </p:nvSpPr>
        <p:spPr>
          <a:xfrm>
            <a:off x="303300" y="-21327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Example 3: Adding a Suggested Custom Resource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476400" y="4151812"/>
            <a:ext cx="8191200" cy="904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Labels can also be changed in configuration:</a:t>
            </a:r>
            <a:endParaRPr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1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Configuration -&gt; Discovery -&gt; Display Configuration -&gt; Labels</a:t>
            </a:r>
            <a:endParaRPr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Edit “Resource Recommender Codes” in the table</a:t>
            </a:r>
            <a:endParaRPr/>
          </a:p>
        </p:txBody>
      </p:sp>
      <p:pic>
        <p:nvPicPr>
          <p:cNvPr id="215" name="Google Shape;2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3849" y="583307"/>
            <a:ext cx="6019502" cy="34528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/>
          <p:nvPr/>
        </p:nvSpPr>
        <p:spPr>
          <a:xfrm>
            <a:off x="6131090" y="1275641"/>
            <a:ext cx="1938317" cy="29499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0024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Global notifications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Outages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Emergency notifications?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0075" y="1381500"/>
            <a:ext cx="3713825" cy="20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Considerations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Information overload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Too many resources for a single tag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Overly wordy descriptions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Use thumbnails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Manageability/sustainability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Faculty/staff input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Suggested resources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Tag review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303300" y="-18653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Staff Input </a:t>
            </a:r>
            <a:endParaRPr>
              <a:solidFill>
                <a:srgbClr val="F46524"/>
              </a:solidFill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8" y="609460"/>
            <a:ext cx="8995503" cy="37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74249" y="4534040"/>
            <a:ext cx="8995502" cy="4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Spreadsheet used by Columbia College library liaisons to review suggested guides and enter tags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Resources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Resource Recommender (ExLibris documentation)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https://t.ly/IKvmU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Resource Recommender (CARLI/SIU Presentation) 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https://www.carli.illinois.edu/sites/files/files/20220512_Resource_Recommender_Thompson.pdf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Ranking Configuration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Getting Started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Identify local goals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Collect examples from colleagues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Your use cases and goals will look different!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Overview of </a:t>
            </a:r>
            <a:r>
              <a:rPr b="0" i="1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 went about the changes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Initial Research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Listservs, CARLI Support, documentation from ExLibris &amp; CARLI</a:t>
            </a:r>
            <a:br>
              <a:rPr b="0" i="0" lang="en" sz="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Identified two areas to explore: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Institution Boosting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■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Changes the weight of local IZ records in search results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Boosting Records in Blended Profiles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Blended profiles contain multiple search engines (i.e. CDI, local records, etc.)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Increases relevance from a particular source in blended profile</a:t>
            </a:r>
            <a:br>
              <a:rPr b="0" i="0" lang="en" sz="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Local records seems to include IZ &amp; NZ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2624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Use Primo VE functionality to help Library users "connect to the good stuff" in your catalog </a:t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0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rgbClr val="2624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Resource Recommender</a:t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0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rgbClr val="2624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Search Ranking</a:t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0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rgbClr val="2624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Showcase</a:t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Institution Boosting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Configuration &gt; Discovery &gt; Search Configuration &gt; Ranking Configuration &gt; Institution Boosting</a:t>
            </a:r>
            <a:br>
              <a:rPr b="1" i="0" lang="en" sz="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Also Fields Boosting, Date Boosting, Resource Type Boosting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50" y="2470150"/>
            <a:ext cx="8779899" cy="2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Boosting Records in Blended Profiles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rabicPeriod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Configuration &gt; Discovery &gt; Search Configuration &gt; Search Profiles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rabicPeriod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Click 3-dot Edit menu next to selected Search Profile, then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Configure Blending</a:t>
            </a: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738" y="2676550"/>
            <a:ext cx="6963776" cy="20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Boosting Records in Blended Profiles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 Click 3-dot 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menu next to search 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engine to configure, 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then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Edit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/>
          </a:blip>
          <a:srcRect b="0" l="0" r="0" t="27630"/>
          <a:stretch/>
        </p:blipFill>
        <p:spPr>
          <a:xfrm>
            <a:off x="3121713" y="972725"/>
            <a:ext cx="5857525" cy="16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213" y="2789100"/>
            <a:ext cx="7680774" cy="22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Used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sandbox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 Institution Boosting tests</a:t>
            </a:r>
            <a:br>
              <a:rPr b="0" i="0" lang="en" sz="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changes to production environment</a:t>
            </a:r>
            <a:br>
              <a:rPr b="0" i="0" lang="en" sz="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Can’t test exact use cases</a:t>
            </a:r>
            <a:br>
              <a:rPr b="0" i="0" lang="en" sz="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Sought sandbox institution with similar FRBR settings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Created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test search profile slot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 Boosting Records in Blended Profiles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8" name="Google Shape;2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075" y="3319971"/>
            <a:ext cx="5091101" cy="15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Testing: Create a Test Search Profile Slot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1: Create a test view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1. Configuration &gt; Discovery &gt; Display Configuration &gt; Configure Views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2. Click the 3-dot menu next to production view, then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Duplicate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75" y="2877950"/>
            <a:ext cx="5982975" cy="21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Testing: Create a Test Search Profile Slot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1: Create a test view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 Add a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Code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(no spaces), then click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Duplicate 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4. Click 3-dot menu 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next to the newly 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created view then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Edit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 add/edit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description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4800" y="995825"/>
            <a:ext cx="3327125" cy="13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8900" y="2766625"/>
            <a:ext cx="6235099" cy="22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Testing: Create a Test Search Profile Slot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09" name="Google Shape;309;p36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2: Create the test search profile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1. Configuration &gt; Discovery &gt; Search Profiles &gt; Add a Search Profile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2. Assign Code, Display Name, Description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138" y="2995900"/>
            <a:ext cx="780097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Testing: Create a Test Search Profile Slot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2: Create the test search profile</a:t>
            </a: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 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Add Scope(s)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 the test profile (replicate the production profile you want to change)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4. Click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Save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7" name="Google Shape;3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75" y="2473725"/>
            <a:ext cx="2405030" cy="20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0063" y="2544143"/>
            <a:ext cx="2621512" cy="189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Testing: Create a Test Search Profile Slot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3: Add the test search profile slot to your test view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rabicPeriod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Configuration &gt; Discovery &gt; Display Configuration &gt; Configure Views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rabicPeriod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Click the 3-dot menu next to your test view, then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Edit</a:t>
            </a:r>
            <a:br>
              <a:rPr b="0" i="0" lang="en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rabicPeriod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 to the the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Search </a:t>
            </a: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Profile Slots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tab</a:t>
            </a:r>
            <a:br>
              <a:rPr b="0" i="0" lang="en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AutoNum type="arabicPeriod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Add a Slot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5" name="Google Shape;32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850" y="3052025"/>
            <a:ext cx="5409299" cy="19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Testing: Create a Test Search Profile Slot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3: Add the test search profile slot to your test view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5. Assign the slot a Code, Name, and Description, then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toggle on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your test search profile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6. Click </a:t>
            </a:r>
            <a: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Save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2" name="Google Shape;332;p39"/>
          <p:cNvPicPr preferRelativeResize="0"/>
          <p:nvPr/>
        </p:nvPicPr>
        <p:blipFill rotWithShape="1">
          <a:blip r:embed="rId3">
            <a:alphaModFix/>
          </a:blip>
          <a:srcRect b="0" l="0" r="0" t="16296"/>
          <a:stretch/>
        </p:blipFill>
        <p:spPr>
          <a:xfrm>
            <a:off x="2722050" y="2244275"/>
            <a:ext cx="6101851" cy="26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0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rgbClr val="2624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Specific, individual items</a:t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0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rgbClr val="2624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Specific, sets of items</a:t>
            </a:r>
            <a:endParaRPr b="0" i="0" sz="2400" u="none" cap="none" strike="noStrike">
              <a:solidFill>
                <a:srgbClr val="26240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Testing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38" name="Google Shape;338;p40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Change only one thing at a time (it is tempting to do more!)</a:t>
            </a:r>
            <a:br>
              <a:rPr b="0" i="0" lang="en" sz="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Make changes in small increments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“Be </a:t>
            </a: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documentation you want to see”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Screenshots, starting point, changes in settings, changes in rankings, questions, observations</a:t>
            </a:r>
            <a:br>
              <a:rPr b="0" i="0" lang="en" sz="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Test several different examples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4" name="Google Shape;3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341" y="790213"/>
            <a:ext cx="5703324" cy="35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212" y="126388"/>
            <a:ext cx="7916974" cy="48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Other Tips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Collect a variety of examples/test cases before testing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magic numbers for boosting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Listserv tip: Change a capital letter in search terms so the search will be recalculated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Collect feedback from colleagues after making changes in production</a:t>
            </a:r>
            <a:b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Contact me at </a:t>
            </a:r>
            <a:r>
              <a:rPr b="0" i="0" lang="en" sz="18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lspradli@iwu.edu</a:t>
            </a:r>
            <a:r>
              <a:rPr b="0" i="0" lang="en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if you want to learn more about our particular testing and changes!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Resources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62" name="Google Shape;362;p44"/>
          <p:cNvSpPr txBox="1"/>
          <p:nvPr/>
        </p:nvSpPr>
        <p:spPr>
          <a:xfrm>
            <a:off x="418025" y="955550"/>
            <a:ext cx="8191200" cy="3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CARLI Primo VE Search Ranking Configuration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https://www.carli.illinois.edu/products-services/i-share/discovery-interface/ranking_configuration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Configuring the Ranking of Search Results in Primo VE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b="0" i="0" lang="en" sz="1700" u="none" cap="none" strike="noStrike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https://t.ly/pMjUb</a:t>
            </a:r>
            <a:endParaRPr b="0" i="0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CARLI Primo VE Boosting Records in Blended Search Profiles</a:t>
            </a: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https://www.carli.illinois.edu/products-services/i-share/discovery-interface/blended_search_profiles</a:t>
            </a:r>
            <a:br>
              <a:rPr b="0" i="0" lang="en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ExLibris Boosting Records in Blended Search Profiles</a:t>
            </a:r>
            <a:br>
              <a:rPr b="1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https://knowledge.exlibrisgroup.com/Primo/Product_Documentation/020Primo_VE/Primo_VE_(English)/040Search_Configurations/010Configuring_Search_Profiles_for_Primo_VE#Boosting_Records_in_Blended_Search_Profiles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Resources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68" name="Google Shape;368;p45"/>
          <p:cNvSpPr txBox="1"/>
          <p:nvPr/>
        </p:nvSpPr>
        <p:spPr>
          <a:xfrm>
            <a:off x="406225" y="1179700"/>
            <a:ext cx="8191200" cy="3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ExLibris Adding a Search Profile</a:t>
            </a:r>
            <a:br>
              <a:rPr b="0" i="0" lang="en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https://knowledge.exlibrisgroup.com/Primo/Product_Documentation/020Primo_VE/Primo_VE_(English)/040Search_Configurations/010Configuring_Search_Profiles_for_Primo_VE#Adding_a_Search_Profile</a:t>
            </a:r>
            <a:br>
              <a:rPr b="0" i="0" lang="en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CARLI Email Lists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https://www.carli.illinois.edu/email-lists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ExLibris Listservs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https://exlibrisusers.org/postorius/lists/</a:t>
            </a:r>
            <a:b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Primo Showcase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Showcase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79" name="Google Shape;379;p47"/>
          <p:cNvSpPr txBox="1"/>
          <p:nvPr/>
        </p:nvSpPr>
        <p:spPr>
          <a:xfrm>
            <a:off x="396650" y="11462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Allows you to create a </a:t>
            </a: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visual representation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of a set of any </a:t>
            </a: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Primo VE search results</a:t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visual representation is in the form of a </a:t>
            </a: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browsable carousel 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of cover images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representation can be </a:t>
            </a: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embedded in any webpage</a:t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Showcase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85" name="Google Shape;385;p48"/>
          <p:cNvSpPr txBox="1"/>
          <p:nvPr/>
        </p:nvSpPr>
        <p:spPr>
          <a:xfrm>
            <a:off x="396650" y="11462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Example 1</a:t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Example 2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Uses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91" name="Google Shape;391;p49"/>
          <p:cNvSpPr txBox="1"/>
          <p:nvPr/>
        </p:nvSpPr>
        <p:spPr>
          <a:xfrm>
            <a:off x="396650" y="11462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Showcase 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titles on specific subjects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Showcase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new titles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Showcase items sets are </a:t>
            </a: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dynamically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generated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Resource Recommender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Implementation/Configuration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397" name="Google Shape;397;p50"/>
          <p:cNvSpPr txBox="1"/>
          <p:nvPr/>
        </p:nvSpPr>
        <p:spPr>
          <a:xfrm>
            <a:off x="396650" y="1051175"/>
            <a:ext cx="81912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1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(One time)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Upload/host JavaScript code to your server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AutoNum type="arabicPeriod"/>
            </a:pPr>
            <a:r>
              <a:rPr b="0" i="0" lang="en" sz="23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Allow your domain to embed a Discovery Showcase widget</a:t>
            </a:r>
            <a:endParaRPr b="0" i="0" sz="2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Invoke the JS file on your website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8" name="Google Shape;39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36800"/>
            <a:ext cx="9064274" cy="3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Implementation/Configuration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04" name="Google Shape;404;p51"/>
          <p:cNvSpPr txBox="1"/>
          <p:nvPr/>
        </p:nvSpPr>
        <p:spPr>
          <a:xfrm>
            <a:off x="396650" y="1051175"/>
            <a:ext cx="81912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2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(Each embedded instance)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Customize to widget code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Embed the widget code in your page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&lt;search-carousel </a:t>
            </a:r>
            <a:r>
              <a:rPr b="0" i="0" lang="en" sz="2400" u="none" cap="none" strike="noStrike">
                <a:solidFill>
                  <a:schemeClr val="lt1"/>
                </a:solidFill>
                <a:highlight>
                  <a:srgbClr val="351C75"/>
                </a:highlight>
                <a:latin typeface="Lato"/>
                <a:ea typeface="Lato"/>
                <a:cs typeface="Lato"/>
                <a:sym typeface="Lato"/>
              </a:rPr>
              <a:t>titleText="{title}"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2400" u="none" cap="none" strike="noStrike">
                <a:solidFill>
                  <a:schemeClr val="lt1"/>
                </a:solidFill>
                <a:highlight>
                  <a:srgbClr val="CC0000"/>
                </a:highlight>
                <a:latin typeface="Lato"/>
                <a:ea typeface="Lato"/>
                <a:cs typeface="Lato"/>
                <a:sym typeface="Lato"/>
              </a:rPr>
              <a:t>titleLink="{link}"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2400" u="none" cap="none" strike="noStrike">
                <a:solidFill>
                  <a:schemeClr val="lt1"/>
                </a:solidFill>
                <a:highlight>
                  <a:srgbClr val="1155CC"/>
                </a:highlight>
                <a:latin typeface="Lato"/>
                <a:ea typeface="Lato"/>
                <a:cs typeface="Lato"/>
                <a:sym typeface="Lato"/>
              </a:rPr>
              <a:t>defaultThumbnailURL="{default_thumbnail_url}" </a:t>
            </a:r>
            <a:r>
              <a:rPr b="0" i="0" lang="en" sz="2400" u="none" cap="none" strike="noStrike">
                <a:solidFill>
                  <a:schemeClr val="lt1"/>
                </a:solidFill>
                <a:highlight>
                  <a:srgbClr val="E69138"/>
                </a:highlight>
                <a:latin typeface="Lato"/>
                <a:ea typeface="Lato"/>
                <a:cs typeface="Lato"/>
                <a:sym typeface="Lato"/>
              </a:rPr>
              <a:t>searchURL="{primo_search_query}"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&gt;&lt;/search-carousel&gt;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Implementation/Configuration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396650" y="1051175"/>
            <a:ext cx="81912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2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(Each embedded instance)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&lt;search-carousel 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674EA7"/>
                </a:highlight>
                <a:latin typeface="Lato"/>
                <a:ea typeface="Lato"/>
                <a:cs typeface="Lato"/>
                <a:sym typeface="Lato"/>
              </a:rPr>
              <a:t>titleText="New Artificial Intelligence Books"</a:t>
            </a:r>
            <a:r>
              <a:rPr b="0" i="0" lang="en" sz="1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CC0000"/>
                </a:highlight>
                <a:latin typeface="Lato"/>
                <a:ea typeface="Lato"/>
                <a:cs typeface="Lato"/>
                <a:sym typeface="Lato"/>
              </a:rPr>
              <a:t>titleLink="https://t.ly/VdJg-"</a:t>
            </a:r>
            <a:r>
              <a:rPr b="0" i="0" lang="en" sz="1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1155CC"/>
                </a:highlight>
                <a:latin typeface="Lato"/>
                <a:ea typeface="Lato"/>
                <a:cs typeface="Lato"/>
                <a:sym typeface="Lato"/>
              </a:rPr>
              <a:t>defaultThumbnailURL="https://example.com/cover-image.png" 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FF9900"/>
                </a:highlight>
                <a:latin typeface="Lato"/>
                <a:ea typeface="Lato"/>
                <a:cs typeface="Lato"/>
                <a:sym typeface="Lato"/>
              </a:rPr>
              <a:t>searchurl="https://i-share-cod.primo.exlibrisgroup.com/primaws/rest/external/pnxs?acTriggered=false&amp;blendFacetsSeparately=false&amp;citationTrailFilterByAvailability=true&amp;disableCache=false&amp;getMore=0&amp;inst=01CARLI_COD&amp;isCDSearch=false&amp;lang=en&amp;limit=10&amp;mode=basic&amp;multiFacets=facet_newrecords,include,90+days+back&amp;newspapersActive=false&amp;newspapersSearch=false&amp;offset=0&amp;otbRanking=false&amp;pcAvailability=true&amp;q=any,contains,artificial+intelligence&amp;qExclude=&amp;qInclude=&amp;rapido=false&amp;refEntryActive=false&amp;rtaLinks=true&amp;scope=MyInstitution&amp;searchInFulltextUserSelection=true&amp;skipDelivery=Y&amp;sort=rank&amp;tab=LibraryCatalog&amp;vid=01CARLI_COD:CARLI_COD"</a:t>
            </a:r>
            <a:r>
              <a:rPr b="0" i="0" lang="en" sz="17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&gt;&lt;/search-carousel&gt;</a:t>
            </a:r>
            <a:endParaRPr b="0" i="0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searchurl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396650" y="1051175"/>
            <a:ext cx="81912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 any search in Primo VE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Get the PNX API search URL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lphaL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 your browsers “inspect” function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Make a small alteration to the API search URL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AutoNum type="alphaL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Change: </a:t>
            </a:r>
            <a:r>
              <a:rPr b="0" i="1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primaws/rest/</a:t>
            </a:r>
            <a:r>
              <a:rPr b="1" i="1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pub</a:t>
            </a:r>
            <a:r>
              <a:rPr b="0" i="1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/pnxs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To: </a:t>
            </a:r>
            <a:r>
              <a:rPr b="0" i="1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primaws/rest/</a:t>
            </a:r>
            <a:r>
              <a:rPr b="1" i="1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external</a:t>
            </a:r>
            <a:r>
              <a:rPr b="0" i="1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/pnxs</a:t>
            </a:r>
            <a:endParaRPr b="0" i="1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searchurl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22" name="Google Shape;422;p54"/>
          <p:cNvSpPr txBox="1"/>
          <p:nvPr/>
        </p:nvSpPr>
        <p:spPr>
          <a:xfrm>
            <a:off x="396650" y="1051175"/>
            <a:ext cx="81912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3" name="Google Shape;42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0"/>
            <a:ext cx="8477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Implementation/Configuration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29" name="Google Shape;429;p55"/>
          <p:cNvSpPr txBox="1"/>
          <p:nvPr/>
        </p:nvSpPr>
        <p:spPr>
          <a:xfrm>
            <a:off x="396650" y="14510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Gffg   dkjfg</a:t>
            </a:r>
            <a:endParaRPr b="1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0" name="Google Shape;4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5264"/>
            <a:ext cx="9144001" cy="337317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5"/>
          <p:cNvSpPr txBox="1"/>
          <p:nvPr/>
        </p:nvSpPr>
        <p:spPr>
          <a:xfrm>
            <a:off x="407325" y="4653650"/>
            <a:ext cx="81912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Steve Oberg (Wheaton College) via </a:t>
            </a:r>
            <a:r>
              <a:rPr b="0" i="0" lang="en" sz="11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Primo@exlibrisusers.org</a:t>
            </a:r>
            <a:r>
              <a:rPr b="0" i="0" lang="en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listserv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Considerations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37" name="Google Shape;437;p56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Requires some technical expertise to implement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Not really “plug and play” for content creators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Limited number items (20 item max)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Accessibility concerns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Customizing bibliographic display is additional process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b="0" i="0" lang="en" sz="22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https://github.com/rdeiser/Discovery-Showcase-demo.git</a:t>
            </a:r>
            <a:r>
              <a:rPr b="0" i="0" lang="en" sz="2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endParaRPr b="0" i="0" sz="2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Slow load time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Accuracy of “Recently Added” filter?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More convenient alternatives (LibGuide galleries?)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Resources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43" name="Google Shape;443;p57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Primo Showcase (ExLibris Announcement)</a:t>
            </a:r>
            <a:endParaRPr b="1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Primo showcase – How to Embed (ExLibris Developers Network)</a:t>
            </a:r>
            <a:endParaRPr b="1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https://developers.exlibrisgroup.com/blog/primo-showcase-how-to-embed/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Ex Libris Idea Exchange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449" name="Google Shape;449;p58"/>
          <p:cNvSpPr txBox="1"/>
          <p:nvPr/>
        </p:nvSpPr>
        <p:spPr>
          <a:xfrm>
            <a:off x="418025" y="1135550"/>
            <a:ext cx="5873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Vote! 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 I-Share library employees can create an</a:t>
            </a:r>
            <a:r>
              <a:rPr b="0" i="1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Idea Exchange</a:t>
            </a: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account to submit and vote on ideas!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0" name="Google Shape;450;p58"/>
          <p:cNvSpPr txBox="1"/>
          <p:nvPr/>
        </p:nvSpPr>
        <p:spPr>
          <a:xfrm>
            <a:off x="418025" y="2081675"/>
            <a:ext cx="42054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Now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to: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ideas.exlibrisgroup.com</a:t>
            </a:r>
            <a:b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(or use the QR code above)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a forum, e.g. Primo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upper right box, select</a:t>
            </a:r>
            <a:b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in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and “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an account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Verify your email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voting!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8"/>
          <p:cNvSpPr txBox="1"/>
          <p:nvPr/>
        </p:nvSpPr>
        <p:spPr>
          <a:xfrm>
            <a:off x="4572000" y="2081675"/>
            <a:ext cx="4322100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Cooperate!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we coordinate our votes, we can raise the profile of consortial issues like these: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go.illinois.edu/allow-exclusion-of-IZ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go.illinois.edu/allow-add-from-NZ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go.illinois.edu/default-has-activity</a:t>
            </a:r>
            <a:endParaRPr b="1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issues you want to promote? </a:t>
            </a:r>
            <a:b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in touch!</a:t>
            </a:r>
            <a:endParaRPr b="0" i="1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58"/>
          <p:cNvPicPr preferRelativeResize="0"/>
          <p:nvPr/>
        </p:nvPicPr>
        <p:blipFill rotWithShape="1">
          <a:blip r:embed="rId7">
            <a:alphaModFix/>
          </a:blip>
          <a:srcRect b="6843" l="6572" r="6831" t="6523"/>
          <a:stretch/>
        </p:blipFill>
        <p:spPr>
          <a:xfrm>
            <a:off x="7706775" y="411575"/>
            <a:ext cx="1117125" cy="11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Resource Recommender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0" i="0" lang="en" sz="2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Resource Recommender service enables you to recommend….resources based on searchable tags that you configure in Alma…”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-ExLibris Knowledge Center</a:t>
            </a:r>
            <a:endParaRPr b="0" i="0" sz="20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-669" r="669" t="0"/>
          <a:stretch/>
        </p:blipFill>
        <p:spPr>
          <a:xfrm>
            <a:off x="181950" y="626399"/>
            <a:ext cx="8663351" cy="37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46524"/>
                </a:solidFill>
              </a:rPr>
              <a:t>Resource Recommender</a:t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418025" y="1135550"/>
            <a:ext cx="8191200" cy="3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These resources can include: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Databases (Or other electronic resources)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Library guides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Websites</a:t>
            </a:r>
            <a:endParaRPr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Custom resources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Library contacts (Liaison contact information, etc.)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Library information (Hours, locations, etc.)</a:t>
            </a:r>
            <a:endParaRPr b="0" i="0" sz="22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</a:pPr>
            <a:r>
              <a:rPr b="0" i="0" lang="en" sz="22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Banners/alerts</a:t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397" y="709194"/>
            <a:ext cx="8026537" cy="285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476399" y="26696"/>
            <a:ext cx="8191200" cy="577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Search queries don’t always have to match the tag exactly:</a:t>
            </a:r>
            <a:endParaRPr/>
          </a:p>
        </p:txBody>
      </p:sp>
      <p:sp>
        <p:nvSpPr>
          <p:cNvPr id="118" name="Google Shape;118;p9"/>
          <p:cNvSpPr txBox="1"/>
          <p:nvPr/>
        </p:nvSpPr>
        <p:spPr>
          <a:xfrm>
            <a:off x="545064" y="3853296"/>
            <a:ext cx="8053869" cy="1059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To change the required amount of search term matching, modify the following parameter:</a:t>
            </a:r>
            <a:endParaRPr/>
          </a:p>
          <a:p>
            <a:pPr indent="0" lvl="0" marL="88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Configuration &gt; Discovery &gt; Other &gt; Customer Settings -&gt; </a:t>
            </a:r>
            <a:r>
              <a:rPr b="0" i="0" lang="en" sz="14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resource_recommender_tags_min_coverage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