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handoutMasterIdLst>
    <p:handoutMasterId r:id="rId41"/>
  </p:handoutMasterIdLst>
  <p:sldIdLst>
    <p:sldId id="3184" r:id="rId2"/>
    <p:sldId id="3185" r:id="rId3"/>
    <p:sldId id="3186" r:id="rId4"/>
    <p:sldId id="3263" r:id="rId5"/>
    <p:sldId id="3209" r:id="rId6"/>
    <p:sldId id="3264" r:id="rId7"/>
    <p:sldId id="3297" r:id="rId8"/>
    <p:sldId id="3296" r:id="rId9"/>
    <p:sldId id="3265" r:id="rId10"/>
    <p:sldId id="3266" r:id="rId11"/>
    <p:sldId id="3267" r:id="rId12"/>
    <p:sldId id="3285" r:id="rId13"/>
    <p:sldId id="3273" r:id="rId14"/>
    <p:sldId id="3274" r:id="rId15"/>
    <p:sldId id="3275" r:id="rId16"/>
    <p:sldId id="3276" r:id="rId17"/>
    <p:sldId id="3277" r:id="rId18"/>
    <p:sldId id="3278" r:id="rId19"/>
    <p:sldId id="3279" r:id="rId20"/>
    <p:sldId id="3281" r:id="rId21"/>
    <p:sldId id="3282" r:id="rId22"/>
    <p:sldId id="3283" r:id="rId23"/>
    <p:sldId id="3284" r:id="rId24"/>
    <p:sldId id="3286" r:id="rId25"/>
    <p:sldId id="3287" r:id="rId26"/>
    <p:sldId id="3288" r:id="rId27"/>
    <p:sldId id="3289" r:id="rId28"/>
    <p:sldId id="3290" r:id="rId29"/>
    <p:sldId id="3291" r:id="rId30"/>
    <p:sldId id="3292" r:id="rId31"/>
    <p:sldId id="3294" r:id="rId32"/>
    <p:sldId id="3295" r:id="rId33"/>
    <p:sldId id="3268" r:id="rId34"/>
    <p:sldId id="3269" r:id="rId35"/>
    <p:sldId id="3270" r:id="rId36"/>
    <p:sldId id="3271" r:id="rId37"/>
    <p:sldId id="3272" r:id="rId38"/>
    <p:sldId id="3254" r:id="rId39"/>
  </p:sldIdLst>
  <p:sldSz cx="9144000" cy="6858000" type="letter"/>
  <p:notesSz cx="4629150" cy="6858000"/>
  <p:defaultTextStyle>
    <a:defPPr>
      <a:defRPr lang="en-US"/>
    </a:defPPr>
    <a:lvl1pPr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wanson, Nicole Marie" initials="SNM" lastIdx="1" clrIdx="0">
    <p:extLst>
      <p:ext uri="{19B8F6BF-5375-455C-9EA6-DF929625EA0E}">
        <p15:presenceInfo xmlns:p15="http://schemas.microsoft.com/office/powerpoint/2012/main" userId="S-1-5-21-2509641344-1052565914-3260824488-3959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2B2B2"/>
    <a:srgbClr val="F5F6EA"/>
    <a:srgbClr val="F2E8F4"/>
    <a:srgbClr val="EBDA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1" autoAdjust="0"/>
    <p:restoredTop sz="86382" autoAdjust="0"/>
  </p:normalViewPr>
  <p:slideViewPr>
    <p:cSldViewPr snapToGrid="0">
      <p:cViewPr varScale="1">
        <p:scale>
          <a:sx n="74" d="100"/>
          <a:sy n="74" d="100"/>
        </p:scale>
        <p:origin x="1142" y="86"/>
      </p:cViewPr>
      <p:guideLst>
        <p:guide orient="horz" pos="2160"/>
        <p:guide pos="2880"/>
      </p:guideLst>
    </p:cSldViewPr>
  </p:slideViewPr>
  <p:outlineViewPr>
    <p:cViewPr>
      <p:scale>
        <a:sx n="33" d="100"/>
        <a:sy n="33" d="100"/>
      </p:scale>
      <p:origin x="0" y="-25092"/>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C9309A-D8A1-47BF-A6E1-A6FDB84A1D94}"/>
              </a:ext>
            </a:extLst>
          </p:cNvPr>
          <p:cNvSpPr>
            <a:spLocks noGrp="1"/>
          </p:cNvSpPr>
          <p:nvPr>
            <p:ph type="hdr" sz="quarter"/>
          </p:nvPr>
        </p:nvSpPr>
        <p:spPr>
          <a:xfrm>
            <a:off x="0" y="0"/>
            <a:ext cx="2006600" cy="344488"/>
          </a:xfrm>
          <a:prstGeom prst="rect">
            <a:avLst/>
          </a:prstGeom>
        </p:spPr>
        <p:txBody>
          <a:bodyPr vert="horz" lIns="91440" tIns="45720" rIns="91440" bIns="45720" rtlCol="0"/>
          <a:lstStyle>
            <a:lvl1pPr algn="l">
              <a:defRPr sz="1200"/>
            </a:lvl1pPr>
          </a:lstStyle>
          <a:p>
            <a:endParaRPr lang="en-US">
              <a:latin typeface="Arial" panose="020B0604020202020204" pitchFamily="34" charset="0"/>
            </a:endParaRPr>
          </a:p>
        </p:txBody>
      </p:sp>
      <p:sp>
        <p:nvSpPr>
          <p:cNvPr id="3" name="Date Placeholder 2">
            <a:extLst>
              <a:ext uri="{FF2B5EF4-FFF2-40B4-BE49-F238E27FC236}">
                <a16:creationId xmlns:a16="http://schemas.microsoft.com/office/drawing/2014/main" id="{01D3C60F-2F65-4707-A5A9-49BCEB2C2900}"/>
              </a:ext>
            </a:extLst>
          </p:cNvPr>
          <p:cNvSpPr>
            <a:spLocks noGrp="1"/>
          </p:cNvSpPr>
          <p:nvPr>
            <p:ph type="dt" sz="quarter" idx="1"/>
          </p:nvPr>
        </p:nvSpPr>
        <p:spPr>
          <a:xfrm>
            <a:off x="2622550" y="0"/>
            <a:ext cx="2005013" cy="344488"/>
          </a:xfrm>
          <a:prstGeom prst="rect">
            <a:avLst/>
          </a:prstGeom>
        </p:spPr>
        <p:txBody>
          <a:bodyPr vert="horz" lIns="91440" tIns="45720" rIns="91440" bIns="45720" rtlCol="0"/>
          <a:lstStyle>
            <a:lvl1pPr algn="r">
              <a:defRPr sz="1200"/>
            </a:lvl1pPr>
          </a:lstStyle>
          <a:p>
            <a:fld id="{05982DDE-1673-4FAD-ABA7-B01B4E41DDF4}" type="datetimeFigureOut">
              <a:rPr lang="en-US" smtClean="0">
                <a:latin typeface="Arial" panose="020B0604020202020204" pitchFamily="34" charset="0"/>
              </a:rPr>
              <a:t>8/2/2024</a:t>
            </a:fld>
            <a:endParaRPr lang="en-US">
              <a:latin typeface="Arial" panose="020B0604020202020204" pitchFamily="34" charset="0"/>
            </a:endParaRPr>
          </a:p>
        </p:txBody>
      </p:sp>
      <p:sp>
        <p:nvSpPr>
          <p:cNvPr id="4" name="Footer Placeholder 3">
            <a:extLst>
              <a:ext uri="{FF2B5EF4-FFF2-40B4-BE49-F238E27FC236}">
                <a16:creationId xmlns:a16="http://schemas.microsoft.com/office/drawing/2014/main" id="{0934E268-706B-4645-A9CA-030372244A63}"/>
              </a:ext>
            </a:extLst>
          </p:cNvPr>
          <p:cNvSpPr>
            <a:spLocks noGrp="1"/>
          </p:cNvSpPr>
          <p:nvPr>
            <p:ph type="ftr" sz="quarter" idx="2"/>
          </p:nvPr>
        </p:nvSpPr>
        <p:spPr>
          <a:xfrm>
            <a:off x="0" y="6513513"/>
            <a:ext cx="2006600" cy="344487"/>
          </a:xfrm>
          <a:prstGeom prst="rect">
            <a:avLst/>
          </a:prstGeom>
        </p:spPr>
        <p:txBody>
          <a:bodyPr vert="horz" lIns="91440" tIns="45720" rIns="91440" bIns="45720" rtlCol="0" anchor="b"/>
          <a:lstStyle>
            <a:lvl1pPr algn="l">
              <a:defRPr sz="1200"/>
            </a:lvl1pPr>
          </a:lstStyle>
          <a:p>
            <a:endParaRPr lang="en-US">
              <a:latin typeface="Arial" panose="020B0604020202020204" pitchFamily="34" charset="0"/>
            </a:endParaRPr>
          </a:p>
        </p:txBody>
      </p:sp>
      <p:sp>
        <p:nvSpPr>
          <p:cNvPr id="5" name="Slide Number Placeholder 4">
            <a:extLst>
              <a:ext uri="{FF2B5EF4-FFF2-40B4-BE49-F238E27FC236}">
                <a16:creationId xmlns:a16="http://schemas.microsoft.com/office/drawing/2014/main" id="{4431A59A-014C-4195-86B0-744A65A318AD}"/>
              </a:ext>
            </a:extLst>
          </p:cNvPr>
          <p:cNvSpPr>
            <a:spLocks noGrp="1"/>
          </p:cNvSpPr>
          <p:nvPr>
            <p:ph type="sldNum" sz="quarter" idx="3"/>
          </p:nvPr>
        </p:nvSpPr>
        <p:spPr>
          <a:xfrm>
            <a:off x="2622550" y="6513513"/>
            <a:ext cx="2005013" cy="344487"/>
          </a:xfrm>
          <a:prstGeom prst="rect">
            <a:avLst/>
          </a:prstGeom>
        </p:spPr>
        <p:txBody>
          <a:bodyPr vert="horz" lIns="91440" tIns="45720" rIns="91440" bIns="45720" rtlCol="0" anchor="b"/>
          <a:lstStyle>
            <a:lvl1pPr algn="r">
              <a:defRPr sz="1200"/>
            </a:lvl1pPr>
          </a:lstStyle>
          <a:p>
            <a:fld id="{06E4A8E0-CBC9-4654-A5E4-C16A20946212}" type="slidenum">
              <a:rPr lang="en-US" smtClean="0">
                <a:latin typeface="Arial" panose="020B0604020202020204" pitchFamily="34" charset="0"/>
              </a:rPr>
              <a:t>‹#›</a:t>
            </a:fld>
            <a:endParaRPr lang="en-US">
              <a:latin typeface="Arial" panose="020B0604020202020204" pitchFamily="34" charset="0"/>
            </a:endParaRPr>
          </a:p>
        </p:txBody>
      </p:sp>
    </p:spTree>
    <p:extLst>
      <p:ext uri="{BB962C8B-B14F-4D97-AF65-F5344CB8AC3E}">
        <p14:creationId xmlns:p14="http://schemas.microsoft.com/office/powerpoint/2010/main" val="421964568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005965" cy="679686"/>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a:p>
        </p:txBody>
      </p:sp>
      <p:sp>
        <p:nvSpPr>
          <p:cNvPr id="3" name="Date Placeholder 2"/>
          <p:cNvSpPr>
            <a:spLocks noGrp="1"/>
          </p:cNvSpPr>
          <p:nvPr>
            <p:ph type="dt" idx="1"/>
          </p:nvPr>
        </p:nvSpPr>
        <p:spPr>
          <a:xfrm>
            <a:off x="2622114" y="0"/>
            <a:ext cx="2005965" cy="679686"/>
          </a:xfrm>
          <a:prstGeom prst="rect">
            <a:avLst/>
          </a:prstGeom>
        </p:spPr>
        <p:txBody>
          <a:bodyPr vert="horz" lIns="91440" tIns="45720" rIns="91440" bIns="45720" rtlCol="0"/>
          <a:lstStyle>
            <a:lvl1pPr algn="r">
              <a:defRPr sz="1200">
                <a:latin typeface="Arial" panose="020B0604020202020204" pitchFamily="34" charset="0"/>
              </a:defRPr>
            </a:lvl1pPr>
          </a:lstStyle>
          <a:p>
            <a:fld id="{7B3ACEC6-FD2B-364A-87A5-E4E57BEBA3DB}" type="datetimeFigureOut">
              <a:rPr lang="en-US" smtClean="0"/>
              <a:pPr/>
              <a:t>8/2/2024</a:t>
            </a:fld>
            <a:endParaRPr lang="en-US"/>
          </a:p>
        </p:txBody>
      </p:sp>
      <p:sp>
        <p:nvSpPr>
          <p:cNvPr id="4" name="Slide Image Placeholder 3"/>
          <p:cNvSpPr>
            <a:spLocks noGrp="1" noRot="1" noChangeAspect="1"/>
          </p:cNvSpPr>
          <p:nvPr>
            <p:ph type="sldImg" idx="2"/>
          </p:nvPr>
        </p:nvSpPr>
        <p:spPr>
          <a:xfrm>
            <a:off x="1269250" y="446954"/>
            <a:ext cx="2272233" cy="17041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99241" y="2210696"/>
            <a:ext cx="4164693" cy="4200350"/>
          </a:xfrm>
          <a:prstGeom prst="rect">
            <a:avLst/>
          </a:prstGeom>
        </p:spPr>
        <p:txBody>
          <a:bodyPr vert="horz" lIns="91440" tIns="45720" rIns="91440" bIns="45720" rtlCol="0"/>
          <a:lstStyle/>
          <a:p>
            <a:pPr lvl="0"/>
            <a:r>
              <a:rPr lang="en-US"/>
              <a:t>Edit Master text style</a:t>
            </a:r>
          </a:p>
        </p:txBody>
      </p:sp>
      <p:sp>
        <p:nvSpPr>
          <p:cNvPr id="6" name="Footer Placeholder 5"/>
          <p:cNvSpPr>
            <a:spLocks noGrp="1"/>
          </p:cNvSpPr>
          <p:nvPr>
            <p:ph type="ftr" sz="quarter" idx="4"/>
          </p:nvPr>
        </p:nvSpPr>
        <p:spPr>
          <a:xfrm>
            <a:off x="74815" y="6075485"/>
            <a:ext cx="2005965" cy="679684"/>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2548372" y="6075485"/>
            <a:ext cx="2005965" cy="679684"/>
          </a:xfrm>
          <a:prstGeom prst="rect">
            <a:avLst/>
          </a:prstGeom>
        </p:spPr>
        <p:txBody>
          <a:bodyPr vert="horz" lIns="91440" tIns="45720" rIns="91440" bIns="45720" rtlCol="0" anchor="b"/>
          <a:lstStyle>
            <a:lvl1pPr algn="r">
              <a:defRPr sz="1200">
                <a:latin typeface="Arial" panose="020B0604020202020204" pitchFamily="34" charset="0"/>
              </a:defRPr>
            </a:lvl1pPr>
          </a:lstStyle>
          <a:p>
            <a:fld id="{FA2322D7-5974-A64C-97E5-5150CB045093}" type="slidenum">
              <a:rPr lang="en-US" smtClean="0"/>
              <a:pPr/>
              <a:t>‹#›</a:t>
            </a:fld>
            <a:endParaRPr lang="en-US"/>
          </a:p>
        </p:txBody>
      </p:sp>
    </p:spTree>
    <p:extLst>
      <p:ext uri="{BB962C8B-B14F-4D97-AF65-F5344CB8AC3E}">
        <p14:creationId xmlns:p14="http://schemas.microsoft.com/office/powerpoint/2010/main" val="388981288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000" kern="1200">
        <a:solidFill>
          <a:schemeClr val="tx1"/>
        </a:solidFill>
        <a:latin typeface="+mn-lt"/>
        <a:ea typeface="+mn-ea"/>
        <a:cs typeface="+mn-cs"/>
      </a:defRPr>
    </a:lvl4pPr>
    <a:lvl5pPr marL="1828800"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marL="0" indent="0">
              <a:buFontTx/>
              <a:buNone/>
            </a:pPr>
            <a:endParaRPr lang="en-US" i="1"/>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A2322D7-5974-A64C-97E5-5150CB045093}" type="slidenum">
              <a:rPr kumimoji="0" lang="en-US" sz="1200" b="0" i="0" u="none" strike="noStrike" kern="1200" cap="none" spc="0" normalizeH="0" baseline="0" noProof="0" smtClean="0">
                <a:ln>
                  <a:noFill/>
                </a:ln>
                <a:solidFill>
                  <a:prstClr val="black"/>
                </a:solidFill>
                <a:effectLst/>
                <a:uLnTx/>
                <a:uFillTx/>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ea typeface="ＭＳ Ｐゴシック" charset="0"/>
            </a:endParaRPr>
          </a:p>
        </p:txBody>
      </p:sp>
    </p:spTree>
    <p:extLst>
      <p:ext uri="{BB962C8B-B14F-4D97-AF65-F5344CB8AC3E}">
        <p14:creationId xmlns:p14="http://schemas.microsoft.com/office/powerpoint/2010/main" val="567743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a:t>Adrienne</a:t>
            </a:r>
          </a:p>
        </p:txBody>
      </p:sp>
    </p:spTree>
    <p:extLst>
      <p:ext uri="{BB962C8B-B14F-4D97-AF65-F5344CB8AC3E}">
        <p14:creationId xmlns:p14="http://schemas.microsoft.com/office/powerpoint/2010/main" val="4093757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a:t>Adrienne</a:t>
            </a:r>
          </a:p>
        </p:txBody>
      </p:sp>
    </p:spTree>
    <p:extLst>
      <p:ext uri="{BB962C8B-B14F-4D97-AF65-F5344CB8AC3E}">
        <p14:creationId xmlns:p14="http://schemas.microsoft.com/office/powerpoint/2010/main" val="2646377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Debbie </a:t>
            </a:r>
          </a:p>
          <a:p>
            <a:r>
              <a:rPr lang="en-US" dirty="0"/>
              <a:t>With the August release, Ex Libris has added a new option to the Change Physical Items information job that should allow library staff to, in bulk, remove the “in transit for reshelving” status. </a:t>
            </a:r>
          </a:p>
          <a:p>
            <a:r>
              <a:rPr lang="en-US" dirty="0"/>
              <a:t>The CARLI Office will be reviewing this new functionality with the help of one of our I-Share libraries, to make sure the functionality works as anticipated in the sandboxes, and then also in production.</a:t>
            </a:r>
          </a:p>
          <a:p>
            <a:endParaRPr lang="en-US" dirty="0"/>
          </a:p>
          <a:p>
            <a:r>
              <a:rPr lang="en-US" dirty="0"/>
              <a:t>Assuming all goes well, we’ll update the “How To Request Maintenance” page linked on this slide to include steps for using this functionality as and optional part of your periodic review workflows.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wait to use the functionality until you see the How To Request Maintenance webpage has been updated; the updating of the page with information about the job will mean that it worked as anticipated.</a:t>
            </a:r>
          </a:p>
          <a:p>
            <a:endParaRPr lang="en-US" dirty="0"/>
          </a:p>
          <a:p>
            <a:r>
              <a:rPr lang="en-US" dirty="0"/>
              <a:t>In the fall, we’ll be holding an updated webinar on Alma request maintenance; the date is tba, and the session will be recorded.</a:t>
            </a:r>
          </a:p>
          <a:p>
            <a:endParaRPr lang="en-US" dirty="0"/>
          </a:p>
          <a:p>
            <a:endParaRPr lang="en-US" dirty="0"/>
          </a:p>
          <a:p>
            <a:endParaRPr lang="en-US" dirty="0"/>
          </a:p>
        </p:txBody>
      </p:sp>
    </p:spTree>
    <p:extLst>
      <p:ext uri="{BB962C8B-B14F-4D97-AF65-F5344CB8AC3E}">
        <p14:creationId xmlns:p14="http://schemas.microsoft.com/office/powerpoint/2010/main" val="3421702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latin typeface="Calibri"/>
                <a:cs typeface="Calibri"/>
              </a:rPr>
              <a:t>(Ted )</a:t>
            </a:r>
          </a:p>
          <a:p>
            <a:r>
              <a:rPr lang="en-US" dirty="0">
                <a:latin typeface="Calibri"/>
                <a:cs typeface="Calibri"/>
              </a:rPr>
              <a:t>When adding multiple funds to a POL the total for the funds will be displayed in the funds and pricing section of the Purchase Order Line. </a:t>
            </a:r>
          </a:p>
        </p:txBody>
      </p:sp>
    </p:spTree>
    <p:extLst>
      <p:ext uri="{BB962C8B-B14F-4D97-AF65-F5344CB8AC3E}">
        <p14:creationId xmlns:p14="http://schemas.microsoft.com/office/powerpoint/2010/main" val="192631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latin typeface="Calibri"/>
                <a:cs typeface="Calibri"/>
              </a:rPr>
              <a:t>(Ted)</a:t>
            </a:r>
          </a:p>
          <a:p>
            <a:r>
              <a:rPr lang="en-US" dirty="0">
                <a:latin typeface="Calibri"/>
                <a:cs typeface="Calibri"/>
              </a:rPr>
              <a:t>19 new fields have been added to the "Update PO Lines Information" Job. These are listed on this slide. For example, If there are multiple POLs you'd like to update with the same "Note to Vendor" this can now be accomplished in batch.</a:t>
            </a:r>
          </a:p>
        </p:txBody>
      </p:sp>
    </p:spTree>
    <p:extLst>
      <p:ext uri="{BB962C8B-B14F-4D97-AF65-F5344CB8AC3E}">
        <p14:creationId xmlns:p14="http://schemas.microsoft.com/office/powerpoint/2010/main" val="4059275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latin typeface="Arial"/>
                <a:cs typeface="Arial"/>
              </a:rPr>
              <a:t>(Ted)</a:t>
            </a:r>
          </a:p>
          <a:p>
            <a:r>
              <a:rPr lang="en-US" dirty="0">
                <a:latin typeface="Arial"/>
                <a:cs typeface="Arial"/>
              </a:rPr>
              <a:t>Two New Fields can be viewed on the transaction tab of funds and ledgers: PO Line Description (i.e. title) and Creator. To display these fields select the "Table Customization" gear on the right and tick the field names. The Fields can be dragged to display in the order the logged in user desires.</a:t>
            </a:r>
          </a:p>
          <a:p>
            <a:endParaRPr lang="en-US" dirty="0">
              <a:latin typeface="Arial"/>
              <a:cs typeface="Arial"/>
            </a:endParaRPr>
          </a:p>
          <a:p>
            <a:r>
              <a:rPr lang="en-US" dirty="0">
                <a:latin typeface="Arial"/>
                <a:cs typeface="Arial"/>
              </a:rPr>
              <a:t>Important Note: The creator "Information Card" will only display for transactions added since the August 2023 update.</a:t>
            </a:r>
          </a:p>
        </p:txBody>
      </p:sp>
    </p:spTree>
    <p:extLst>
      <p:ext uri="{BB962C8B-B14F-4D97-AF65-F5344CB8AC3E}">
        <p14:creationId xmlns:p14="http://schemas.microsoft.com/office/powerpoint/2010/main" val="3598780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latin typeface="Calibri"/>
                <a:cs typeface="Calibri"/>
              </a:rPr>
              <a:t>(Ted)</a:t>
            </a:r>
          </a:p>
          <a:p>
            <a:r>
              <a:rPr lang="en-US" dirty="0">
                <a:latin typeface="Calibri"/>
                <a:cs typeface="Calibri"/>
              </a:rPr>
              <a:t>Two new Purchase order line types have been added in support of Open Access Workflows. "Article Process charges – one time" and "article processing charges - subscription". These new pol types can be used without inventory since they represent the request to publish articles. They can be linked to the appropriate vendor, license, and include price and funding.</a:t>
            </a:r>
          </a:p>
          <a:p>
            <a:endParaRPr lang="en-US" dirty="0">
              <a:latin typeface="Calibri"/>
              <a:cs typeface="Calibri"/>
            </a:endParaRPr>
          </a:p>
          <a:p>
            <a:r>
              <a:rPr lang="en-US" dirty="0">
                <a:latin typeface="Calibri"/>
                <a:cs typeface="Calibri"/>
              </a:rPr>
              <a:t>Future releases will add other open access elements such as transformative agreement.</a:t>
            </a:r>
          </a:p>
          <a:p>
            <a:endParaRPr lang="en-US" dirty="0">
              <a:latin typeface="Calibri"/>
              <a:cs typeface="Calibri"/>
            </a:endParaRPr>
          </a:p>
          <a:p>
            <a:r>
              <a:rPr lang="en-US" dirty="0">
                <a:latin typeface="Calibri"/>
                <a:cs typeface="Calibri"/>
              </a:rPr>
              <a:t>These POL Types are active with no action required. </a:t>
            </a:r>
          </a:p>
        </p:txBody>
      </p:sp>
    </p:spTree>
    <p:extLst>
      <p:ext uri="{BB962C8B-B14F-4D97-AF65-F5344CB8AC3E}">
        <p14:creationId xmlns:p14="http://schemas.microsoft.com/office/powerpoint/2010/main" val="1113880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latin typeface="Calibri"/>
                <a:cs typeface="Calibri"/>
              </a:rPr>
              <a:t>(Ted)</a:t>
            </a:r>
          </a:p>
          <a:p>
            <a:r>
              <a:rPr lang="en-US" dirty="0">
                <a:latin typeface="Calibri"/>
                <a:cs typeface="Calibri"/>
              </a:rPr>
              <a:t>A new configuration setting to automatically copy the list price from the POL to the Replacement Cost field of the Item. This copy can happen when you create a new POL, edit the POL list price, or change the </a:t>
            </a:r>
            <a:r>
              <a:rPr lang="en-US" dirty="0" err="1">
                <a:latin typeface="Calibri"/>
                <a:cs typeface="Calibri"/>
              </a:rPr>
              <a:t>quanity</a:t>
            </a:r>
            <a:r>
              <a:rPr lang="en-US" dirty="0">
                <a:latin typeface="Calibri"/>
                <a:cs typeface="Calibri"/>
              </a:rPr>
              <a:t> ordered.</a:t>
            </a:r>
          </a:p>
          <a:p>
            <a:endParaRPr lang="en-US" dirty="0">
              <a:latin typeface="Calibri"/>
              <a:cs typeface="Calibri"/>
            </a:endParaRPr>
          </a:p>
          <a:p>
            <a:r>
              <a:rPr lang="en-US" dirty="0">
                <a:latin typeface="Calibri"/>
                <a:cs typeface="Calibri"/>
              </a:rPr>
              <a:t>This new setting is OFF by default. To change someone with Alma certification can navigate to Configuration &gt; </a:t>
            </a:r>
            <a:r>
              <a:rPr lang="en-US" dirty="0" err="1">
                <a:latin typeface="Calibri"/>
                <a:cs typeface="Calibri"/>
              </a:rPr>
              <a:t>Acquistiions</a:t>
            </a:r>
            <a:r>
              <a:rPr lang="en-US" dirty="0">
                <a:latin typeface="Calibri"/>
                <a:cs typeface="Calibri"/>
              </a:rPr>
              <a:t> &gt; General &gt;other Settings and search for "replacement" to find the "</a:t>
            </a:r>
            <a:r>
              <a:rPr lang="en-US" dirty="0" err="1">
                <a:latin typeface="Calibri"/>
                <a:cs typeface="Calibri"/>
              </a:rPr>
              <a:t>Replacement_Cost_copied_from_POL</a:t>
            </a:r>
            <a:r>
              <a:rPr lang="en-US" dirty="0">
                <a:latin typeface="Calibri"/>
                <a:cs typeface="Calibri"/>
              </a:rPr>
              <a:t>" setting.</a:t>
            </a:r>
          </a:p>
          <a:p>
            <a:endParaRPr lang="en-US" dirty="0">
              <a:latin typeface="Calibri"/>
              <a:cs typeface="Calibri"/>
            </a:endParaRPr>
          </a:p>
          <a:p>
            <a:r>
              <a:rPr lang="en-US" dirty="0">
                <a:latin typeface="Calibri"/>
                <a:cs typeface="Calibri"/>
              </a:rPr>
              <a:t>0 is the default setting (OFF)</a:t>
            </a:r>
          </a:p>
          <a:p>
            <a:r>
              <a:rPr lang="en-US" dirty="0">
                <a:latin typeface="Calibri"/>
                <a:cs typeface="Calibri"/>
              </a:rPr>
              <a:t>1 copy the price from the PO Line List price field</a:t>
            </a:r>
          </a:p>
          <a:p>
            <a:r>
              <a:rPr lang="en-US" dirty="0">
                <a:latin typeface="Calibri"/>
                <a:cs typeface="Calibri"/>
              </a:rPr>
              <a:t>2 copy the price from the NET PRICE field and divide by number of items (this would take into account any discounts that may be applied to your POL).</a:t>
            </a:r>
          </a:p>
        </p:txBody>
      </p:sp>
    </p:spTree>
    <p:extLst>
      <p:ext uri="{BB962C8B-B14F-4D97-AF65-F5344CB8AC3E}">
        <p14:creationId xmlns:p14="http://schemas.microsoft.com/office/powerpoint/2010/main" val="212189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(Ted) </a:t>
            </a:r>
          </a:p>
          <a:p>
            <a:r>
              <a:rPr lang="en-US" dirty="0"/>
              <a:t>Ex Libris has added some linked data functionality that will help catalogers. Some of those improvements, such as functions related to </a:t>
            </a:r>
            <a:r>
              <a:rPr lang="en-US" dirty="0" err="1"/>
              <a:t>BibFrame</a:t>
            </a:r>
            <a:r>
              <a:rPr lang="en-US" dirty="0"/>
              <a:t>, require more consideration by CARLI. Here’s one that should be useful right away.</a:t>
            </a:r>
          </a:p>
          <a:p>
            <a:endParaRPr lang="en-US" dirty="0"/>
          </a:p>
          <a:p>
            <a:r>
              <a:rPr lang="en-US" dirty="0"/>
              <a:t>When editing a record in the metadata editor, the cataloger may attempt to link a heading in the bib record to an authority record using the F3 key. This opens a list of indexed headings which may lead to authority records in the community zone. When viewing an authority record, a button may appear for View Contributor Page.</a:t>
            </a:r>
          </a:p>
        </p:txBody>
      </p:sp>
      <p:sp>
        <p:nvSpPr>
          <p:cNvPr id="4" name="Slide Number Placeholder 3"/>
          <p:cNvSpPr>
            <a:spLocks noGrp="1"/>
          </p:cNvSpPr>
          <p:nvPr>
            <p:ph type="sldNum" sz="quarter" idx="5"/>
          </p:nvPr>
        </p:nvSpPr>
        <p:spPr/>
        <p:txBody>
          <a:bodyPr/>
          <a:lstStyle/>
          <a:p>
            <a:fld id="{D3A28B3D-551D-45C3-A579-F4707799CB6E}" type="slidenum">
              <a:rPr lang="en-US" smtClean="0"/>
              <a:t>18</a:t>
            </a:fld>
            <a:endParaRPr lang="en-US"/>
          </a:p>
        </p:txBody>
      </p:sp>
    </p:spTree>
    <p:extLst>
      <p:ext uri="{BB962C8B-B14F-4D97-AF65-F5344CB8AC3E}">
        <p14:creationId xmlns:p14="http://schemas.microsoft.com/office/powerpoint/2010/main" val="909098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(Ted)</a:t>
            </a:r>
          </a:p>
          <a:p>
            <a:r>
              <a:rPr lang="en-US" dirty="0"/>
              <a:t>Clicking the View Contributor Page button opens a new screen showing details from various linked data sources. The page may also show a list of associated titles, and there is a Generate New Search button present. Ex Libris notes that this search button will be fully functional after the November release and associated indexing, but it does return some results now.</a:t>
            </a:r>
          </a:p>
        </p:txBody>
      </p:sp>
      <p:sp>
        <p:nvSpPr>
          <p:cNvPr id="4" name="Slide Number Placeholder 3"/>
          <p:cNvSpPr>
            <a:spLocks noGrp="1"/>
          </p:cNvSpPr>
          <p:nvPr>
            <p:ph type="sldNum" sz="quarter" idx="5"/>
          </p:nvPr>
        </p:nvSpPr>
        <p:spPr/>
        <p:txBody>
          <a:bodyPr/>
          <a:lstStyle/>
          <a:p>
            <a:fld id="{D3A28B3D-551D-45C3-A579-F4707799CB6E}" type="slidenum">
              <a:rPr lang="en-US" smtClean="0"/>
              <a:t>19</a:t>
            </a:fld>
            <a:endParaRPr lang="en-US"/>
          </a:p>
        </p:txBody>
      </p:sp>
    </p:spTree>
    <p:extLst>
      <p:ext uri="{BB962C8B-B14F-4D97-AF65-F5344CB8AC3E}">
        <p14:creationId xmlns:p14="http://schemas.microsoft.com/office/powerpoint/2010/main" val="630389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000894-D4C7-4176-BCDB-B30C355E07DC}" type="slidenum">
              <a:rPr lang="en-US" smtClean="0"/>
              <a:t>2</a:t>
            </a:fld>
            <a:endParaRPr lang="en-US"/>
          </a:p>
        </p:txBody>
      </p:sp>
    </p:spTree>
    <p:extLst>
      <p:ext uri="{BB962C8B-B14F-4D97-AF65-F5344CB8AC3E}">
        <p14:creationId xmlns:p14="http://schemas.microsoft.com/office/powerpoint/2010/main" val="24067181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(Ted) </a:t>
            </a:r>
          </a:p>
          <a:p>
            <a:r>
              <a:rPr lang="en-US" dirty="0"/>
              <a:t>Item templates were added to Alma earlier this year, streamlining the creation of new item records. In August, the functionality is expanded to enable creation of multiple items on the same holding. This will be valuable for catalogers adding multiple volumes or multiple copies at the same time.</a:t>
            </a:r>
          </a:p>
          <a:p>
            <a:r>
              <a:rPr lang="en-US" dirty="0"/>
              <a:t>When adding new items using the Add from Template option, select the template, then tick the Create multiple items box. This opens a prompt for the number of items needed. Select Create Item, and Alma kicks off a job to create several new duplicate items, which may be edited further by staff.</a:t>
            </a:r>
          </a:p>
        </p:txBody>
      </p:sp>
      <p:sp>
        <p:nvSpPr>
          <p:cNvPr id="4" name="Slide Number Placeholder 3"/>
          <p:cNvSpPr>
            <a:spLocks noGrp="1"/>
          </p:cNvSpPr>
          <p:nvPr>
            <p:ph type="sldNum" sz="quarter" idx="5"/>
          </p:nvPr>
        </p:nvSpPr>
        <p:spPr/>
        <p:txBody>
          <a:bodyPr/>
          <a:lstStyle/>
          <a:p>
            <a:fld id="{D3A28B3D-551D-45C3-A579-F4707799CB6E}" type="slidenum">
              <a:rPr lang="en-US" smtClean="0"/>
              <a:t>20</a:t>
            </a:fld>
            <a:endParaRPr lang="en-US"/>
          </a:p>
        </p:txBody>
      </p:sp>
    </p:spTree>
    <p:extLst>
      <p:ext uri="{BB962C8B-B14F-4D97-AF65-F5344CB8AC3E}">
        <p14:creationId xmlns:p14="http://schemas.microsoft.com/office/powerpoint/2010/main" val="3191819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(Ted)</a:t>
            </a:r>
          </a:p>
          <a:p>
            <a:r>
              <a:rPr lang="en-US" dirty="0"/>
              <a:t>The search results screen for physical items includes a lot of details to help staff review item data in one place. Starting in August, this display will include 10 more fields that could previously only be seen on the item record itself. These include the received date and receiving operator, as well as all of the fields from the Notes tab of the item record.</a:t>
            </a:r>
          </a:p>
        </p:txBody>
      </p:sp>
      <p:sp>
        <p:nvSpPr>
          <p:cNvPr id="4" name="Slide Number Placeholder 3"/>
          <p:cNvSpPr>
            <a:spLocks noGrp="1"/>
          </p:cNvSpPr>
          <p:nvPr>
            <p:ph type="sldNum" sz="quarter" idx="5"/>
          </p:nvPr>
        </p:nvSpPr>
        <p:spPr/>
        <p:txBody>
          <a:bodyPr/>
          <a:lstStyle/>
          <a:p>
            <a:fld id="{D3A28B3D-551D-45C3-A579-F4707799CB6E}" type="slidenum">
              <a:rPr lang="en-US" smtClean="0"/>
              <a:t>21</a:t>
            </a:fld>
            <a:endParaRPr lang="en-US"/>
          </a:p>
        </p:txBody>
      </p:sp>
    </p:spTree>
    <p:extLst>
      <p:ext uri="{BB962C8B-B14F-4D97-AF65-F5344CB8AC3E}">
        <p14:creationId xmlns:p14="http://schemas.microsoft.com/office/powerpoint/2010/main" val="4065251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(Ted)</a:t>
            </a:r>
          </a:p>
          <a:p>
            <a:r>
              <a:rPr lang="en-US" dirty="0"/>
              <a:t>Any user may customize the results screen and the location of different fields. Click the gear icon to customize the list. Tick the box for fields to activate or deactivate those fields. Drag and drop the fields between columns.</a:t>
            </a:r>
          </a:p>
          <a:p>
            <a:r>
              <a:rPr lang="en-US" dirty="0"/>
              <a:t>These new fields will only appear in the results display when data are present. In the example shown here, Internal Note 3 appears in the first column since it contains some migration data, but the other notes fields are empty, so they don’t appear.</a:t>
            </a:r>
          </a:p>
        </p:txBody>
      </p:sp>
      <p:sp>
        <p:nvSpPr>
          <p:cNvPr id="4" name="Slide Number Placeholder 3"/>
          <p:cNvSpPr>
            <a:spLocks noGrp="1"/>
          </p:cNvSpPr>
          <p:nvPr>
            <p:ph type="sldNum" sz="quarter" idx="5"/>
          </p:nvPr>
        </p:nvSpPr>
        <p:spPr/>
        <p:txBody>
          <a:bodyPr/>
          <a:lstStyle/>
          <a:p>
            <a:fld id="{D3A28B3D-551D-45C3-A579-F4707799CB6E}" type="slidenum">
              <a:rPr lang="en-US" smtClean="0"/>
              <a:t>22</a:t>
            </a:fld>
            <a:endParaRPr lang="en-US"/>
          </a:p>
        </p:txBody>
      </p:sp>
    </p:spTree>
    <p:extLst>
      <p:ext uri="{BB962C8B-B14F-4D97-AF65-F5344CB8AC3E}">
        <p14:creationId xmlns:p14="http://schemas.microsoft.com/office/powerpoint/2010/main" val="35743904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(Ted)</a:t>
            </a:r>
          </a:p>
          <a:p>
            <a:r>
              <a:rPr lang="en-US" dirty="0"/>
              <a:t>Some of these same fields are also available to be added to the list of items table. The list of items is usually reached by the Items button on the actions menu, or by clicking View All Items from an item record.</a:t>
            </a:r>
          </a:p>
          <a:p>
            <a:r>
              <a:rPr lang="en-US" dirty="0"/>
              <a:t>As before, a staff user may click the gear icon to customize the display for themselves. Tick the boxes to activate or deactivate columns. Columns may be dragged left or right by clicking on the </a:t>
            </a:r>
            <a:r>
              <a:rPr lang="en-US"/>
              <a:t>column headings.</a:t>
            </a:r>
            <a:endParaRPr lang="en-US" dirty="0"/>
          </a:p>
        </p:txBody>
      </p:sp>
      <p:sp>
        <p:nvSpPr>
          <p:cNvPr id="4" name="Slide Number Placeholder 3"/>
          <p:cNvSpPr>
            <a:spLocks noGrp="1"/>
          </p:cNvSpPr>
          <p:nvPr>
            <p:ph type="sldNum" sz="quarter" idx="5"/>
          </p:nvPr>
        </p:nvSpPr>
        <p:spPr/>
        <p:txBody>
          <a:bodyPr/>
          <a:lstStyle/>
          <a:p>
            <a:fld id="{D3A28B3D-551D-45C3-A579-F4707799CB6E}" type="slidenum">
              <a:rPr lang="en-US" smtClean="0"/>
              <a:t>23</a:t>
            </a:fld>
            <a:endParaRPr lang="en-US"/>
          </a:p>
        </p:txBody>
      </p:sp>
    </p:spTree>
    <p:extLst>
      <p:ext uri="{BB962C8B-B14F-4D97-AF65-F5344CB8AC3E}">
        <p14:creationId xmlns:p14="http://schemas.microsoft.com/office/powerpoint/2010/main" val="10884350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latin typeface="Calibri"/>
                <a:cs typeface="Calibri"/>
              </a:rPr>
              <a:t>(Martin)</a:t>
            </a:r>
          </a:p>
          <a:p>
            <a:endParaRPr lang="en-US" dirty="0">
              <a:latin typeface="Calibri"/>
              <a:cs typeface="Calibri"/>
            </a:endParaRPr>
          </a:p>
          <a:p>
            <a:pPr marL="342900" indent="-342900">
              <a:buFont typeface="Arial" panose="020B0604020202020204" pitchFamily="34" charset="0"/>
              <a:buChar char="•"/>
            </a:pPr>
            <a:r>
              <a:rPr lang="en-US" dirty="0">
                <a:cs typeface="Arial" panose="020B0604020202020204" pitchFamily="34" charset="0"/>
              </a:rPr>
              <a:t>In Analytics Objects, the feature to select the Alma roles that have access to an analytics object were enhanced.  </a:t>
            </a:r>
          </a:p>
          <a:p>
            <a:pPr marL="1085850" lvl="1" indent="-342900">
              <a:buFont typeface="Arial" panose="020B0604020202020204" pitchFamily="34" charset="0"/>
              <a:buChar char="•"/>
            </a:pPr>
            <a:r>
              <a:rPr lang="en-US" dirty="0">
                <a:cs typeface="Arial" panose="020B0604020202020204" pitchFamily="34" charset="0"/>
              </a:rPr>
              <a:t>You can now open a dialog box and select the roles with which you want to share the analytics object.</a:t>
            </a:r>
          </a:p>
          <a:p>
            <a:pPr marL="1085850" lvl="1" indent="-342900">
              <a:buFont typeface="Arial" panose="020B0604020202020204" pitchFamily="34" charset="0"/>
              <a:buChar char="•"/>
            </a:pPr>
            <a:r>
              <a:rPr lang="en-US" dirty="0">
                <a:cs typeface="Arial" panose="020B0604020202020204" pitchFamily="34" charset="0"/>
              </a:rPr>
              <a:t>The roles are categorized to make it easier to find specific roles.</a:t>
            </a:r>
          </a:p>
          <a:p>
            <a:pPr marL="1085850" lvl="1" indent="-342900">
              <a:buFont typeface="Arial" panose="020B0604020202020204" pitchFamily="34" charset="0"/>
              <a:buChar char="•"/>
            </a:pPr>
            <a:r>
              <a:rPr lang="en-US" dirty="0">
                <a:cs typeface="Arial" panose="020B0604020202020204" pitchFamily="34" charset="0"/>
              </a:rPr>
              <a:t>You can select all of the roles in the category or select specific roles within a category.</a:t>
            </a:r>
          </a:p>
          <a:p>
            <a:pPr marL="1085850" lvl="1" indent="-342900">
              <a:buFont typeface="Arial" panose="020B0604020202020204" pitchFamily="34" charset="0"/>
              <a:buChar char="•"/>
            </a:pPr>
            <a:endParaRPr lang="en-US" dirty="0">
              <a:cs typeface="Arial" panose="020B0604020202020204" pitchFamily="34" charset="0"/>
            </a:endParaRPr>
          </a:p>
          <a:p>
            <a:pPr marL="342900" indent="-342900">
              <a:buFont typeface="Arial" panose="020B0604020202020204" pitchFamily="34" charset="0"/>
              <a:buChar char="•"/>
            </a:pPr>
            <a:r>
              <a:rPr lang="en-US" dirty="0">
                <a:cs typeface="Arial" panose="020B0604020202020204" pitchFamily="34" charset="0"/>
              </a:rPr>
              <a:t>The next slide will show a side-by-side comparison between the previous Analytics Objects method of selecting a role in comparison to the new enhanced method.</a:t>
            </a:r>
          </a:p>
          <a:p>
            <a:endParaRPr lang="en-US" dirty="0">
              <a:latin typeface="Calibri"/>
              <a:cs typeface="Calibri"/>
            </a:endParaRPr>
          </a:p>
        </p:txBody>
      </p:sp>
    </p:spTree>
    <p:extLst>
      <p:ext uri="{BB962C8B-B14F-4D97-AF65-F5344CB8AC3E}">
        <p14:creationId xmlns:p14="http://schemas.microsoft.com/office/powerpoint/2010/main" val="23807429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latin typeface="Calibri"/>
                <a:cs typeface="Calibri"/>
              </a:rPr>
              <a:t>(Martin) </a:t>
            </a:r>
          </a:p>
          <a:p>
            <a:r>
              <a:rPr lang="en-US" dirty="0">
                <a:latin typeface="Calibri"/>
                <a:cs typeface="Calibri"/>
              </a:rPr>
              <a:t>On the left side, the top image shows what the Share pane looks like from the previous Analytics object interface for an analytics object.</a:t>
            </a:r>
          </a:p>
          <a:p>
            <a:endParaRPr lang="en-US" dirty="0">
              <a:latin typeface="Calibri"/>
              <a:cs typeface="Calibri"/>
            </a:endParaRPr>
          </a:p>
          <a:p>
            <a:r>
              <a:rPr lang="en-US" dirty="0">
                <a:latin typeface="Calibri"/>
                <a:cs typeface="Calibri"/>
              </a:rPr>
              <a:t>On the right side, the top image shows what the Share pane will look like in the enhanced Analytics object interface for an analytics object. Note the new Roles selection option highlighted in red.</a:t>
            </a:r>
          </a:p>
          <a:p>
            <a:endParaRPr lang="en-US" dirty="0">
              <a:latin typeface="Calibri"/>
              <a:cs typeface="Calibri"/>
            </a:endParaRPr>
          </a:p>
          <a:p>
            <a:r>
              <a:rPr lang="en-US" dirty="0">
                <a:latin typeface="Calibri"/>
                <a:cs typeface="Calibri"/>
              </a:rPr>
              <a:t>On the left side, the lower image shows what the Share pane looks like after clicking into the Roles field.  The only option for choosing a role previously was to begin “typing” the letters for the name of the role into that box, for example, “A” “C” “Q” for Acquisition.</a:t>
            </a:r>
          </a:p>
          <a:p>
            <a:endParaRPr lang="en-US" dirty="0">
              <a:latin typeface="Calibri"/>
              <a:cs typeface="Calibri"/>
            </a:endParaRPr>
          </a:p>
          <a:p>
            <a:r>
              <a:rPr lang="en-US" dirty="0">
                <a:latin typeface="Calibri"/>
                <a:cs typeface="Calibri"/>
              </a:rPr>
              <a:t>On the right side, the lower image shows what the Share pane will look like after clicking into the Roles selection area.  This new Roles pop-up window will appear, allowing for enhanced selection of the Alma roles of the users with whom you want to share this analytics object.  </a:t>
            </a:r>
          </a:p>
          <a:p>
            <a:endParaRPr lang="en-US" dirty="0">
              <a:latin typeface="Calibri"/>
              <a:cs typeface="Calibri"/>
            </a:endParaRPr>
          </a:p>
          <a:p>
            <a:r>
              <a:rPr lang="en-US" dirty="0">
                <a:latin typeface="Calibri"/>
                <a:cs typeface="Calibri"/>
              </a:rPr>
              <a:t>The next few slides will highlight the new Roles selection features.</a:t>
            </a:r>
          </a:p>
          <a:p>
            <a:endParaRPr lang="en-US" dirty="0">
              <a:latin typeface="Calibri"/>
              <a:cs typeface="Calibri"/>
            </a:endParaRPr>
          </a:p>
          <a:p>
            <a:endParaRPr lang="en-US" dirty="0">
              <a:latin typeface="Calibri"/>
              <a:cs typeface="Calibri"/>
            </a:endParaRPr>
          </a:p>
          <a:p>
            <a:endParaRPr lang="en-US" dirty="0">
              <a:latin typeface="Calibri"/>
              <a:cs typeface="Calibri"/>
            </a:endParaRPr>
          </a:p>
        </p:txBody>
      </p:sp>
    </p:spTree>
    <p:extLst>
      <p:ext uri="{BB962C8B-B14F-4D97-AF65-F5344CB8AC3E}">
        <p14:creationId xmlns:p14="http://schemas.microsoft.com/office/powerpoint/2010/main" val="31940129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latin typeface="Calibri"/>
                <a:cs typeface="Calibri"/>
              </a:rPr>
              <a:t>(Martin) </a:t>
            </a:r>
          </a:p>
          <a:p>
            <a:endParaRPr lang="en-US" dirty="0">
              <a:latin typeface="Calibri"/>
              <a:cs typeface="Calibri"/>
            </a:endParaRPr>
          </a:p>
          <a:p>
            <a:r>
              <a:rPr lang="en-US" dirty="0">
                <a:latin typeface="Calibri"/>
                <a:cs typeface="Calibri"/>
              </a:rPr>
              <a:t>In the new enhanced role selection feature, there are two possible options for selecting the role or roles that you want to share this Analytics object with. </a:t>
            </a:r>
          </a:p>
          <a:p>
            <a:endParaRPr lang="en-US" dirty="0">
              <a:latin typeface="Calibri"/>
              <a:cs typeface="Calibri"/>
            </a:endParaRPr>
          </a:p>
          <a:p>
            <a:r>
              <a:rPr lang="en-US" dirty="0">
                <a:latin typeface="Calibri"/>
                <a:cs typeface="Calibri"/>
              </a:rPr>
              <a:t>On this slide, the top image shows the new enhanced Roles pop-up window with the entire category of “Acquisitions” selected, which means that all of the Alma “Acquisitions” roles will be selected as indicated with the checkbox to the left of “Acquisitions”.</a:t>
            </a:r>
          </a:p>
          <a:p>
            <a:endParaRPr lang="en-US" dirty="0">
              <a:latin typeface="Calibri"/>
              <a:cs typeface="Calibri"/>
            </a:endParaRPr>
          </a:p>
          <a:p>
            <a:r>
              <a:rPr lang="en-US" dirty="0">
                <a:latin typeface="Calibri"/>
                <a:cs typeface="Calibri"/>
              </a:rPr>
              <a:t>The bottom image shows the new enhanced Roles pop-up window with just the “Acquisitions Administrator” role selected as indicated with the checkbox to the left of “Acquisitions Administrator” </a:t>
            </a:r>
          </a:p>
        </p:txBody>
      </p:sp>
    </p:spTree>
    <p:extLst>
      <p:ext uri="{BB962C8B-B14F-4D97-AF65-F5344CB8AC3E}">
        <p14:creationId xmlns:p14="http://schemas.microsoft.com/office/powerpoint/2010/main" val="1746896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latin typeface="Calibri"/>
                <a:cs typeface="Calibri"/>
              </a:rPr>
              <a:t>(Martin)</a:t>
            </a:r>
          </a:p>
          <a:p>
            <a:endParaRPr lang="en-US" dirty="0">
              <a:latin typeface="Calibri"/>
              <a:cs typeface="Calibri"/>
            </a:endParaRPr>
          </a:p>
          <a:p>
            <a:r>
              <a:rPr lang="en-US" dirty="0">
                <a:latin typeface="Calibri"/>
                <a:cs typeface="Calibri"/>
              </a:rPr>
              <a:t>This image shows that the role of “Acquisitions Administrator” has been selected as the role upon which this Analytics object will be shared with.  This Analytics object will be shared any Alma user who has the role of Acquisitions Administrator at this institution.  </a:t>
            </a:r>
          </a:p>
          <a:p>
            <a:endParaRPr lang="en-US" dirty="0">
              <a:latin typeface="Calibri"/>
              <a:cs typeface="Calibri"/>
            </a:endParaRPr>
          </a:p>
          <a:p>
            <a:r>
              <a:rPr lang="en-US" dirty="0">
                <a:latin typeface="Calibri"/>
                <a:cs typeface="Calibri"/>
              </a:rPr>
              <a:t>Note: there is a Pinned to Selected Roles / Users” toggle at the bottom of this “Share” pane.  This toggle will only become functional after a roles or users are selected above.  </a:t>
            </a:r>
          </a:p>
        </p:txBody>
      </p:sp>
    </p:spTree>
    <p:extLst>
      <p:ext uri="{BB962C8B-B14F-4D97-AF65-F5344CB8AC3E}">
        <p14:creationId xmlns:p14="http://schemas.microsoft.com/office/powerpoint/2010/main" val="37610939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latin typeface="Calibri"/>
                <a:cs typeface="Calibri"/>
              </a:rPr>
              <a:t>(Martin)</a:t>
            </a:r>
          </a:p>
          <a:p>
            <a:pPr marL="342900" indent="-342900">
              <a:buFont typeface="Arial" panose="020B0604020202020204" pitchFamily="34" charset="0"/>
              <a:buChar char="•"/>
            </a:pPr>
            <a:r>
              <a:rPr lang="en-US" sz="1200" dirty="0">
                <a:cs typeface="Arial" panose="020B0604020202020204" pitchFamily="34" charset="0"/>
              </a:rPr>
              <a:t>In addition to being able to more easily select the Alma user roles that you want to share an Analytics object with, it is now also possible to pin that particular Analytics object for those specific roles (or users) with whom you shared the object.   </a:t>
            </a:r>
          </a:p>
          <a:p>
            <a:pPr marL="342900" indent="-342900">
              <a:buFont typeface="Arial" panose="020B0604020202020204" pitchFamily="34" charset="0"/>
              <a:buChar char="•"/>
            </a:pPr>
            <a:r>
              <a:rPr lang="en-US" sz="1200" dirty="0">
                <a:cs typeface="Arial" panose="020B0604020202020204" pitchFamily="34" charset="0"/>
              </a:rPr>
              <a:t>In the previous example, the Analytics object was shared with all users who have the role of Acquisitions Administrator at this institution. </a:t>
            </a:r>
          </a:p>
          <a:p>
            <a:pPr marL="342900" indent="-342900">
              <a:buFont typeface="Arial" panose="020B0604020202020204" pitchFamily="34" charset="0"/>
              <a:buChar char="•"/>
            </a:pPr>
            <a:r>
              <a:rPr lang="en-US" sz="1200" dirty="0">
                <a:cs typeface="Arial" panose="020B0604020202020204" pitchFamily="34" charset="0"/>
              </a:rPr>
              <a:t>Toggling the “Pinned to Selected Roles / Users” button will “pin” this Analytics object for all Alma users who have the Acquisitions Administrator role.  </a:t>
            </a:r>
          </a:p>
          <a:p>
            <a:pPr marL="342900" indent="-342900">
              <a:buFont typeface="Arial" panose="020B0604020202020204" pitchFamily="34" charset="0"/>
              <a:buChar char="•"/>
            </a:pPr>
            <a:r>
              <a:rPr lang="en-US" sz="1200" dirty="0">
                <a:cs typeface="Arial" panose="020B0604020202020204" pitchFamily="34" charset="0"/>
              </a:rPr>
              <a:t>As noted in the previous slide, this toggle is not active if there are no roles or users selected above it.  On the lower left image, you see that there are no roles or users selected, thus the toggle is inactive.  On the lower right image, you see that the toggle becomes active once roles (or users) are selected for the sharing of this Analytics object. </a:t>
            </a:r>
            <a:endParaRPr lang="en-US" dirty="0">
              <a:latin typeface="Calibri"/>
              <a:cs typeface="Calibri"/>
            </a:endParaRPr>
          </a:p>
        </p:txBody>
      </p:sp>
    </p:spTree>
    <p:extLst>
      <p:ext uri="{BB962C8B-B14F-4D97-AF65-F5344CB8AC3E}">
        <p14:creationId xmlns:p14="http://schemas.microsoft.com/office/powerpoint/2010/main" val="3877602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latin typeface="Calibri"/>
                <a:cs typeface="Calibri"/>
              </a:rPr>
              <a:t>(Martin)</a:t>
            </a:r>
          </a:p>
          <a:p>
            <a:pPr marL="171450" indent="-171450">
              <a:buFont typeface="Arial" panose="020B0604020202020204" pitchFamily="34" charset="0"/>
              <a:buChar char="•"/>
            </a:pPr>
            <a:r>
              <a:rPr lang="en-US" dirty="0">
                <a:latin typeface="Calibri"/>
                <a:cs typeface="Calibri"/>
              </a:rPr>
              <a:t>The object is pinned to the menu of all users it is shared with, unless individually removed by that user.  </a:t>
            </a:r>
          </a:p>
          <a:p>
            <a:pPr marL="171450" indent="-171450">
              <a:buFont typeface="Arial" panose="020B0604020202020204" pitchFamily="34" charset="0"/>
              <a:buChar char="•"/>
            </a:pPr>
            <a:r>
              <a:rPr lang="en-US" dirty="0">
                <a:latin typeface="Calibri"/>
                <a:cs typeface="Calibri"/>
              </a:rPr>
              <a:t>Additionally, when roles or users are added, the object will be pinned to their Analytics menu.  </a:t>
            </a:r>
          </a:p>
          <a:p>
            <a:pPr marL="171450" indent="-171450">
              <a:buFont typeface="Arial" panose="020B0604020202020204" pitchFamily="34" charset="0"/>
              <a:buChar char="•"/>
            </a:pPr>
            <a:r>
              <a:rPr lang="en-US" dirty="0">
                <a:latin typeface="Calibri"/>
                <a:cs typeface="Calibri"/>
              </a:rPr>
              <a:t>As noted above, users are able to remove pinned items that were shared by an administrator.  </a:t>
            </a:r>
          </a:p>
          <a:p>
            <a:pPr marL="171450" indent="-171450">
              <a:buFont typeface="Arial" panose="020B0604020202020204" pitchFamily="34" charset="0"/>
              <a:buChar char="•"/>
            </a:pPr>
            <a:r>
              <a:rPr lang="en-US" dirty="0">
                <a:latin typeface="Calibri"/>
                <a:cs typeface="Calibri"/>
              </a:rPr>
              <a:t>Below is an image (left) of the toggle enabled and an image (right) of the Analytics Object List that shows the “Active Block Report Widget” pinned for this user by the administrator. </a:t>
            </a:r>
          </a:p>
          <a:p>
            <a:pPr marL="628650" lvl="1" indent="-171450">
              <a:buFont typeface="Arial" panose="020B0604020202020204" pitchFamily="34" charset="0"/>
              <a:buChar char="•"/>
            </a:pPr>
            <a:r>
              <a:rPr lang="en-US" dirty="0">
                <a:latin typeface="Calibri"/>
                <a:cs typeface="Calibri"/>
              </a:rPr>
              <a:t>It shows up in their Analytics Object List with the purple “Pinned to menu” indicator.  </a:t>
            </a:r>
          </a:p>
        </p:txBody>
      </p:sp>
    </p:spTree>
    <p:extLst>
      <p:ext uri="{BB962C8B-B14F-4D97-AF65-F5344CB8AC3E}">
        <p14:creationId xmlns:p14="http://schemas.microsoft.com/office/powerpoint/2010/main" val="1390196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baseline="0">
              <a:cs typeface="Arial" panose="020B0604020202020204" pitchFamily="34" charset="0"/>
            </a:endParaRPr>
          </a:p>
        </p:txBody>
      </p:sp>
    </p:spTree>
    <p:extLst>
      <p:ext uri="{BB962C8B-B14F-4D97-AF65-F5344CB8AC3E}">
        <p14:creationId xmlns:p14="http://schemas.microsoft.com/office/powerpoint/2010/main" val="42226940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latin typeface="Calibri"/>
                <a:cs typeface="Calibri"/>
              </a:rPr>
              <a:t>(Martin)</a:t>
            </a:r>
          </a:p>
          <a:p>
            <a:pPr marL="171450" indent="-171450">
              <a:buFont typeface="Arial" panose="020B0604020202020204" pitchFamily="34" charset="0"/>
              <a:buChar char="•"/>
            </a:pPr>
            <a:r>
              <a:rPr lang="en-US" dirty="0">
                <a:latin typeface="Calibri"/>
                <a:cs typeface="Calibri"/>
              </a:rPr>
              <a:t>Below is an image of the Analytics menu that shows the new sections for pinned objects.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cs typeface="Arial" panose="020B0604020202020204" pitchFamily="34" charset="0"/>
              </a:rPr>
              <a:t>You see that the Analytics Object titled “Active Block Report Widget” has been pinned for this user.  </a:t>
            </a:r>
          </a:p>
          <a:p>
            <a:pPr marL="628650" lvl="1" indent="-171450">
              <a:buFont typeface="Arial" panose="020B0604020202020204" pitchFamily="34" charset="0"/>
              <a:buChar char="•"/>
            </a:pPr>
            <a:r>
              <a:rPr lang="en-US" dirty="0">
                <a:latin typeface="Calibri"/>
                <a:cs typeface="Calibri"/>
              </a:rPr>
              <a:t>To unpin it, you would click the small X to the far right of the Analytic object name, “Active Block Report Widget”.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cs typeface="Arial" panose="020B0604020202020204" pitchFamily="34" charset="0"/>
              </a:rPr>
              <a:t>To move the pinned object to the “My Pinned Analytics” section, click on the thumbtack icon that is found immediately to the left of the Analytic object name, “Active Block Report Widget”.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dirty="0">
              <a:latin typeface="Calibri"/>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latin typeface="Calibri"/>
                <a:cs typeface="Arial" panose="020B0604020202020204" pitchFamily="34" charset="0"/>
              </a:rPr>
              <a:t>I will now hand it off to Jessica…</a:t>
            </a:r>
            <a:endParaRPr lang="en-US" dirty="0">
              <a:latin typeface="Calibri"/>
              <a:cs typeface="Calibri"/>
            </a:endParaRPr>
          </a:p>
          <a:p>
            <a:pPr marL="628650" lvl="1" indent="-171450">
              <a:buFont typeface="Arial" panose="020B0604020202020204" pitchFamily="34" charset="0"/>
              <a:buChar char="•"/>
            </a:pPr>
            <a:endParaRPr lang="en-US" dirty="0">
              <a:latin typeface="Calibri"/>
              <a:cs typeface="Calibri"/>
            </a:endParaRPr>
          </a:p>
          <a:p>
            <a:endParaRPr lang="en-US" dirty="0">
              <a:latin typeface="Calibri"/>
              <a:cs typeface="Calibri"/>
            </a:endParaRPr>
          </a:p>
        </p:txBody>
      </p:sp>
    </p:spTree>
    <p:extLst>
      <p:ext uri="{BB962C8B-B14F-4D97-AF65-F5344CB8AC3E}">
        <p14:creationId xmlns:p14="http://schemas.microsoft.com/office/powerpoint/2010/main" val="10430698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(Jessica)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now enable Multi-factor Authentication (MFA) for users who sign in to your Alma IZ with a local Alma login. This is where the username and password are both stored directly in Alma. it is known in Ex Libris’ documentation as a login that uses the “Ex Libris Identity Service.” This new feature only applies to Alma logins and is NOT for single sign-on authentication methods using </a:t>
            </a:r>
            <a:r>
              <a:rPr lang="en-US" dirty="0" err="1"/>
              <a:t>OpenAthens</a:t>
            </a:r>
            <a:r>
              <a:rPr lang="en-US" dirty="0"/>
              <a:t> or your campus identity service provider.</a:t>
            </a:r>
          </a:p>
          <a:p>
            <a:endParaRPr lang="en-US" dirty="0"/>
          </a:p>
          <a:p>
            <a:r>
              <a:rPr lang="en-US" dirty="0"/>
              <a:t>This feature relies on the email address in the Alma user record because, when it is enabled, Alma will send the user an email with an Alma Letter that contains a link they must click through to log in to Alma.</a:t>
            </a:r>
          </a:p>
          <a:p>
            <a:endParaRPr lang="en-US" dirty="0"/>
          </a:p>
          <a:p>
            <a:r>
              <a:rPr lang="en-US" dirty="0"/>
              <a:t>There are three options for this feature: </a:t>
            </a:r>
          </a:p>
          <a:p>
            <a:pPr marL="228600" indent="-228600">
              <a:buAutoNum type="arabicPeriod"/>
            </a:pPr>
            <a:r>
              <a:rPr lang="en-US" dirty="0"/>
              <a:t>None - the default, which means the setting is OFF</a:t>
            </a:r>
          </a:p>
          <a:p>
            <a:pPr marL="228600" indent="-228600">
              <a:buAutoNum type="arabicPeriod"/>
            </a:pPr>
            <a:r>
              <a:rPr lang="en-US" dirty="0"/>
              <a:t>Suggest multi-factor authentication – this allows users to choose to enable MFA or not. They are prompted each time they log in to Alma with a small reminder box and given the opportuning to Enable it. Once enabled, anytime a user logs into Alma with their credentials, they will see a message telling them a link was sent to their email address and they should click the link to sign in. Under this “suggest” model, users can also opt back out of MFA using a checkbox in their Alma user record. </a:t>
            </a:r>
          </a:p>
          <a:p>
            <a:pPr marL="228600" indent="-228600">
              <a:buAutoNum type="arabicPeriod"/>
            </a:pPr>
            <a:r>
              <a:rPr lang="en-US" dirty="0"/>
              <a:t>Force multi-factor authentication – this option forces all users signing in with a local-to-Alma login to receive the MFA email in order to sign in to Alma</a:t>
            </a:r>
          </a:p>
          <a:p>
            <a:pPr marL="228600" indent="-228600">
              <a:buAutoNum type="arabicPeriod"/>
            </a:pPr>
            <a:endParaRPr lang="en-US" dirty="0"/>
          </a:p>
          <a:p>
            <a:r>
              <a:rPr lang="en-US" dirty="0"/>
              <a:t>The Ex Libris documentation https://</a:t>
            </a:r>
            <a:r>
              <a:rPr lang="en-US" dirty="0" err="1"/>
              <a:t>knowledge.exlibrisgroup.com</a:t>
            </a:r>
            <a:r>
              <a:rPr lang="en-US" dirty="0"/>
              <a:t>/Alma/</a:t>
            </a:r>
            <a:r>
              <a:rPr lang="en-US" dirty="0" err="1"/>
              <a:t>Product_Documentation</a:t>
            </a:r>
            <a:r>
              <a:rPr lang="en-US" dirty="0"/>
              <a:t>/010Alma_Online_Help_(English)/090Integrations_with_External_Systems/060Authentication/</a:t>
            </a:r>
            <a:r>
              <a:rPr lang="en-US" dirty="0" err="1"/>
              <a:t>Ex_Libris_Identity_Service#Recommending_MFA</a:t>
            </a:r>
            <a:r>
              <a:rPr lang="en-US" dirty="0"/>
              <a:t> </a:t>
            </a:r>
          </a:p>
          <a:p>
            <a:r>
              <a:rPr lang="en-US" dirty="0"/>
              <a:t>on this new setting walks through the user’s experience for both the “suggest” and the “force” options with handy pictures!</a:t>
            </a:r>
          </a:p>
          <a:p>
            <a:endParaRPr lang="en-US" dirty="0"/>
          </a:p>
        </p:txBody>
      </p:sp>
    </p:spTree>
    <p:extLst>
      <p:ext uri="{BB962C8B-B14F-4D97-AF65-F5344CB8AC3E}">
        <p14:creationId xmlns:p14="http://schemas.microsoft.com/office/powerpoint/2010/main" val="13391992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(Jessica)</a:t>
            </a:r>
          </a:p>
          <a:p>
            <a:r>
              <a:rPr lang="en-US" dirty="0"/>
              <a:t>In general, more security and more layers of authentication are A Good Thing. However, there are some important things to consider BEFORE enabling this new feature:</a:t>
            </a:r>
          </a:p>
          <a:p>
            <a:endParaRPr lang="en-US" dirty="0"/>
          </a:p>
          <a:p>
            <a:pPr marL="228600" indent="-228600">
              <a:buAutoNum type="arabicPeriod"/>
            </a:pPr>
            <a:r>
              <a:rPr lang="en-US" dirty="0"/>
              <a:t>First: How many of your staff users will be affected?  If your library staff primarily log on to Alma via single sign-on, this will not have much benefit.  But, if you do not have single sign-on for accessing Alma, it will affect your staff. Keep in mind it will also affect any local Backup Administrator accounts that your library has in case your single sign-on system goes down. And, it will also affect all CARLI staff (</a:t>
            </a:r>
            <a:r>
              <a:rPr lang="en-US" dirty="0" err="1"/>
              <a:t>vut</a:t>
            </a:r>
            <a:r>
              <a:rPr lang="en-US" dirty="0"/>
              <a:t> that’s ok, don’t worry, we keep our own email addresses up to date!) All that to say, consider your user base first.</a:t>
            </a:r>
          </a:p>
          <a:p>
            <a:pPr marL="228600" indent="-228600">
              <a:buAutoNum type="arabicPeriod"/>
            </a:pPr>
            <a:endParaRPr lang="en-US" dirty="0"/>
          </a:p>
          <a:p>
            <a:pPr marL="228600" indent="-228600">
              <a:buAutoNum type="arabicPeriod"/>
            </a:pPr>
            <a:r>
              <a:rPr lang="en-US" dirty="0"/>
              <a:t>Next: The email address in the user record must be kept up to date.  Therefore, DO NOT turn this on our Premium Sandboxes as those users do not have accessible email addresses!</a:t>
            </a:r>
          </a:p>
          <a:p>
            <a:pPr marL="228600" indent="-228600">
              <a:buAutoNum type="arabicPeriod"/>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Also, keep in mind that the link to sign into Alma is sent by an Alma Letter, specifically the </a:t>
            </a:r>
            <a:r>
              <a:rPr lang="en-US" b="1" dirty="0"/>
              <a:t>Login Using One Time Token Letter. </a:t>
            </a:r>
            <a:r>
              <a:rPr lang="en-US" b="0" dirty="0"/>
              <a:t>If there is an issue with your staff or users receiving email from Alma, or Alma emails are sent to Spam or Quarantine, this may prevent them from logging into Alma.  Also, you may wish to customize this letter, including the </a:t>
            </a:r>
            <a:r>
              <a:rPr lang="en-US" b="0" dirty="0" err="1"/>
              <a:t>addressFrom</a:t>
            </a:r>
            <a:r>
              <a:rPr lang="en-US" b="0" dirty="0"/>
              <a:t> address, which comes with the default </a:t>
            </a:r>
            <a:r>
              <a:rPr lang="en-US" b="0" dirty="0" err="1"/>
              <a:t>Your.Department@organization.com</a:t>
            </a:r>
            <a:endParaRPr lang="en-US" b="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pPr marL="228600" indent="-228600">
              <a:buAutoNum type="arabicPeriod"/>
            </a:pPr>
            <a:r>
              <a:rPr lang="en-US" dirty="0"/>
              <a:t>Finally: If you do decide to investigate this feature in your IZ, CARLI recommends starting with the “suggest” level and then coordinate some hands-on testing with your staff before making any final decisions.</a:t>
            </a:r>
          </a:p>
          <a:p>
            <a:pPr marL="228600" indent="-228600">
              <a:buAutoNum type="arabicPeriod"/>
            </a:pPr>
            <a:endParaRPr lang="en-US" dirty="0"/>
          </a:p>
        </p:txBody>
      </p:sp>
    </p:spTree>
    <p:extLst>
      <p:ext uri="{BB962C8B-B14F-4D97-AF65-F5344CB8AC3E}">
        <p14:creationId xmlns:p14="http://schemas.microsoft.com/office/powerpoint/2010/main" val="5729762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baseline="0">
              <a:cs typeface="Arial" panose="020B0604020202020204" pitchFamily="34" charset="0"/>
            </a:endParaRPr>
          </a:p>
          <a:p>
            <a:r>
              <a:rPr lang="en-US" sz="1800">
                <a:solidFill>
                  <a:srgbClr val="000000"/>
                </a:solidFill>
                <a:effectLst/>
                <a:ea typeface="Calibri" panose="020F0502020204030204" pitchFamily="34" charset="0"/>
              </a:rPr>
              <a:t>That completes our formal presentation. Now we’ll open the floor to your Questions!  Feel free to unmute your microphones or type into the Chat.</a:t>
            </a:r>
            <a:endParaRPr lang="en-US" baseline="0">
              <a:cs typeface="Arial" panose="020B0604020202020204" pitchFamily="34" charset="0"/>
            </a:endParaRPr>
          </a:p>
        </p:txBody>
      </p:sp>
    </p:spTree>
    <p:extLst>
      <p:ext uri="{BB962C8B-B14F-4D97-AF65-F5344CB8AC3E}">
        <p14:creationId xmlns:p14="http://schemas.microsoft.com/office/powerpoint/2010/main" val="1329165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30264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a:cs typeface="Arial" panose="020B0604020202020204" pitchFamily="34" charset="0"/>
              </a:rPr>
              <a:t> </a:t>
            </a:r>
          </a:p>
          <a:p>
            <a:r>
              <a:rPr lang="en-US" baseline="0">
                <a:cs typeface="Arial" panose="020B0604020202020204" pitchFamily="34" charset="0"/>
              </a:rPr>
              <a:t>But first, a few friendly reminders:</a:t>
            </a:r>
          </a:p>
          <a:p>
            <a:endParaRPr lang="en-US" baseline="0">
              <a:cs typeface="Arial" panose="020B0604020202020204" pitchFamily="34" charset="0"/>
            </a:endParaRPr>
          </a:p>
          <a:p>
            <a:r>
              <a:rPr lang="en-US" baseline="0">
                <a:cs typeface="Arial" panose="020B0604020202020204" pitchFamily="34" charset="0"/>
              </a:rPr>
              <a:t>You can always check the CARLI calendar for all CARLI events, including those related to Alma and Primo VE.</a:t>
            </a:r>
          </a:p>
          <a:p>
            <a:endParaRPr lang="en-US" baseline="0">
              <a:cs typeface="Arial" panose="020B0604020202020204" pitchFamily="34" charset="0"/>
            </a:endParaRPr>
          </a:p>
          <a:p>
            <a:r>
              <a:rPr lang="en-US" baseline="0">
                <a:cs typeface="Arial" panose="020B0604020202020204" pitchFamily="34" charset="0"/>
              </a:rPr>
              <a:t>For the latest news in and around all of CARLI, check out the CARLI newsletter online!  The newsletter is published monthly on our website. Here’s the link to the latest!</a:t>
            </a:r>
          </a:p>
          <a:p>
            <a:endParaRPr lang="en-US" baseline="0">
              <a:cs typeface="Arial" panose="020B0604020202020204" pitchFamily="34" charset="0"/>
            </a:endParaRPr>
          </a:p>
        </p:txBody>
      </p:sp>
    </p:spTree>
    <p:extLst>
      <p:ext uri="{BB962C8B-B14F-4D97-AF65-F5344CB8AC3E}">
        <p14:creationId xmlns:p14="http://schemas.microsoft.com/office/powerpoint/2010/main" val="3306024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Bradley – </a:t>
            </a:r>
          </a:p>
          <a:p>
            <a:endParaRPr lang="en-US" dirty="0"/>
          </a:p>
          <a:p>
            <a:r>
              <a:rPr lang="en-US" dirty="0"/>
              <a:t>Cloud Apps are applications written by members of the Alma community that run inside </a:t>
            </a:r>
            <a:r>
              <a:rPr lang="en-US" dirty="0" err="1"/>
              <a:t>ExL</a:t>
            </a:r>
            <a:r>
              <a:rPr lang="en-US" dirty="0"/>
              <a:t> products, such as Alma, Primo VE, Leganto, etc. They usually add features beyond the core functionality. </a:t>
            </a:r>
          </a:p>
          <a:p>
            <a:endParaRPr lang="en-US" dirty="0"/>
          </a:p>
          <a:p>
            <a:r>
              <a:rPr lang="en-US" dirty="0"/>
              <a:t>For example, some of you may have used a cloud app created by CARLI called the Letters </a:t>
            </a:r>
            <a:r>
              <a:rPr lang="en-US" dirty="0" err="1"/>
              <a:t>addressFrom</a:t>
            </a:r>
            <a:r>
              <a:rPr lang="en-US" dirty="0"/>
              <a:t> Editor, which makes editing the “From” address in Alma Letters easier. Editing in bulk vs entering each individual letter to change one field. </a:t>
            </a:r>
          </a:p>
        </p:txBody>
      </p:sp>
    </p:spTree>
    <p:extLst>
      <p:ext uri="{BB962C8B-B14F-4D97-AF65-F5344CB8AC3E}">
        <p14:creationId xmlns:p14="http://schemas.microsoft.com/office/powerpoint/2010/main" val="1142859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Bradley – </a:t>
            </a:r>
          </a:p>
          <a:p>
            <a:r>
              <a:rPr lang="en-US" dirty="0"/>
              <a:t>In the upcoming feature release, configuration for Cloud Apps now has 2 new options for controlling usage of cloud apps. Administrators can configure one, both, or neither of these options. </a:t>
            </a:r>
          </a:p>
          <a:p>
            <a:endParaRPr lang="en-US" dirty="0"/>
          </a:p>
          <a:p>
            <a:pPr marL="228600" indent="-228600">
              <a:buAutoNum type="arabicPeriod"/>
            </a:pPr>
            <a:r>
              <a:rPr lang="en-US" dirty="0"/>
              <a:t>Admins can configure cloud apps to be available for activation ONLY by users with the relevant roles required by that cloud app. For example, the CARLI app I mentioned, Letters </a:t>
            </a:r>
            <a:r>
              <a:rPr lang="en-US" dirty="0" err="1"/>
              <a:t>addressFrom</a:t>
            </a:r>
            <a:r>
              <a:rPr lang="en-US" dirty="0"/>
              <a:t> Editor, requires the role “General System Administrator.” If the admin chooses configuration option, only users with the </a:t>
            </a:r>
            <a:r>
              <a:rPr lang="en-US" b="0" i="0" dirty="0">
                <a:solidFill>
                  <a:srgbClr val="262402"/>
                </a:solidFill>
                <a:effectLst/>
                <a:highlight>
                  <a:srgbClr val="FFFFFF"/>
                </a:highlight>
                <a:latin typeface="Verdana" panose="020B0604030504040204" pitchFamily="34" charset="0"/>
              </a:rPr>
              <a:t>General System Administrator role will be able to activate CARLI’s Letters </a:t>
            </a:r>
            <a:r>
              <a:rPr lang="en-US" b="0" i="0" dirty="0" err="1">
                <a:solidFill>
                  <a:srgbClr val="262402"/>
                </a:solidFill>
                <a:effectLst/>
                <a:highlight>
                  <a:srgbClr val="FFFFFF"/>
                </a:highlight>
                <a:latin typeface="Verdana" panose="020B0604030504040204" pitchFamily="34" charset="0"/>
              </a:rPr>
              <a:t>addressFrom</a:t>
            </a:r>
            <a:r>
              <a:rPr lang="en-US" b="0" i="0" dirty="0">
                <a:solidFill>
                  <a:srgbClr val="262402"/>
                </a:solidFill>
                <a:effectLst/>
                <a:highlight>
                  <a:srgbClr val="FFFFFF"/>
                </a:highlight>
                <a:latin typeface="Verdana" panose="020B0604030504040204" pitchFamily="34" charset="0"/>
              </a:rPr>
              <a:t> Editor cloud app. </a:t>
            </a:r>
          </a:p>
          <a:p>
            <a:pPr marL="228600" indent="-228600">
              <a:buAutoNum type="arabicPeriod"/>
            </a:pPr>
            <a:endParaRPr lang="en-US" b="0" i="0" dirty="0">
              <a:solidFill>
                <a:srgbClr val="262402"/>
              </a:solidFill>
              <a:effectLst/>
              <a:highlight>
                <a:srgbClr val="FFFFFF"/>
              </a:highlight>
              <a:latin typeface="Verdana" panose="020B0604030504040204" pitchFamily="34" charset="0"/>
            </a:endParaRPr>
          </a:p>
          <a:p>
            <a:pPr marL="228600" indent="-228600">
              <a:buAutoNum type="arabicPeriod"/>
            </a:pPr>
            <a:r>
              <a:rPr lang="en-US" b="0" i="0" dirty="0">
                <a:solidFill>
                  <a:srgbClr val="262402"/>
                </a:solidFill>
                <a:effectLst/>
                <a:highlight>
                  <a:srgbClr val="FFFFFF"/>
                </a:highlight>
                <a:latin typeface="Verdana" panose="020B0604030504040204" pitchFamily="34" charset="0"/>
              </a:rPr>
              <a:t>The admin can give a user the new role of Cloud App Operator, which will give that user the ability to activate and use cloud apps. </a:t>
            </a:r>
          </a:p>
          <a:p>
            <a:pPr marL="228600" indent="-228600">
              <a:buAutoNum type="arabicPeriod"/>
            </a:pPr>
            <a:endParaRPr lang="en-US" b="0" i="0" dirty="0">
              <a:solidFill>
                <a:srgbClr val="262402"/>
              </a:solidFill>
              <a:effectLst/>
              <a:highlight>
                <a:srgbClr val="FFFFFF"/>
              </a:highlight>
              <a:latin typeface="Verdana" panose="020B0604030504040204" pitchFamily="34" charset="0"/>
            </a:endParaRPr>
          </a:p>
          <a:p>
            <a:pPr marL="0" indent="0">
              <a:buNone/>
            </a:pPr>
            <a:r>
              <a:rPr lang="en-US" b="0" i="0" dirty="0">
                <a:solidFill>
                  <a:srgbClr val="262402"/>
                </a:solidFill>
                <a:effectLst/>
                <a:highlight>
                  <a:srgbClr val="FFFFFF"/>
                </a:highlight>
                <a:latin typeface="Verdana" panose="020B0604030504040204" pitchFamily="34" charset="0"/>
              </a:rPr>
              <a:t>Additional information about this is available in the Ex Libris Knowledge Center on their page for </a:t>
            </a:r>
            <a:r>
              <a:rPr lang="en-US" dirty="0"/>
              <a:t>Configuring and Working with Cloud Apps, or in CARLI’s documentation under Cloud Apps in Alma, which also has information about CARLI’s Letters </a:t>
            </a:r>
            <a:r>
              <a:rPr lang="en-US" dirty="0" err="1"/>
              <a:t>addressFrom</a:t>
            </a:r>
            <a:r>
              <a:rPr lang="en-US" dirty="0"/>
              <a:t> Editor if you would like to know more.</a:t>
            </a:r>
            <a:endParaRPr lang="en-US" b="0" i="0" dirty="0">
              <a:solidFill>
                <a:srgbClr val="262402"/>
              </a:solidFill>
              <a:effectLst/>
              <a:highlight>
                <a:srgbClr val="FFFFFF"/>
              </a:highlight>
              <a:latin typeface="Verdana" panose="020B0604030504040204" pitchFamily="34" charset="0"/>
            </a:endParaRPr>
          </a:p>
        </p:txBody>
      </p:sp>
    </p:spTree>
    <p:extLst>
      <p:ext uri="{BB962C8B-B14F-4D97-AF65-F5344CB8AC3E}">
        <p14:creationId xmlns:p14="http://schemas.microsoft.com/office/powerpoint/2010/main" val="1925608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a:t>Adrienne -- .Note that it doesn’t apply to all searches.</a:t>
            </a:r>
          </a:p>
        </p:txBody>
      </p:sp>
    </p:spTree>
    <p:extLst>
      <p:ext uri="{BB962C8B-B14F-4D97-AF65-F5344CB8AC3E}">
        <p14:creationId xmlns:p14="http://schemas.microsoft.com/office/powerpoint/2010/main" val="3813941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a:t>Adrienne -- This helps to remind you that there are active facets in your search.</a:t>
            </a:r>
          </a:p>
        </p:txBody>
      </p:sp>
    </p:spTree>
    <p:extLst>
      <p:ext uri="{BB962C8B-B14F-4D97-AF65-F5344CB8AC3E}">
        <p14:creationId xmlns:p14="http://schemas.microsoft.com/office/powerpoint/2010/main" val="14806070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endParaRPr>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11525" y="1358900"/>
            <a:ext cx="2319338" cy="2322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38513" y="3906838"/>
            <a:ext cx="2238375"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19125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Rectangle 6"/>
          <p:cNvSpPr/>
          <p:nvPr/>
        </p:nvSpPr>
        <p:spPr>
          <a:xfrm>
            <a:off x="0" y="4895850"/>
            <a:ext cx="9144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atin typeface="Arial" panose="020B0604020202020204" pitchFamily="34" charset="0"/>
              </a:rPr>
              <a:t> </a:t>
            </a:r>
          </a:p>
        </p:txBody>
      </p:sp>
      <p:sp>
        <p:nvSpPr>
          <p:cNvPr id="2" name="Picture Placeholder 8"/>
          <p:cNvSpPr>
            <a:spLocks noGrp="1"/>
          </p:cNvSpPr>
          <p:nvPr>
            <p:ph type="pic" sz="quarter" idx="10"/>
          </p:nvPr>
        </p:nvSpPr>
        <p:spPr>
          <a:xfrm>
            <a:off x="0" y="1"/>
            <a:ext cx="9144000" cy="4895272"/>
          </a:xfrm>
        </p:spPr>
        <p:txBody>
          <a:bodyPr rtlCol="0">
            <a:normAutofit/>
          </a:bodyPr>
          <a:lstStyle/>
          <a:p>
            <a:pPr lvl="0"/>
            <a:r>
              <a:rPr lang="en-US" noProof="0"/>
              <a:t>Drag picture to placeholder or click icon to add</a:t>
            </a:r>
          </a:p>
        </p:txBody>
      </p:sp>
      <p:sp>
        <p:nvSpPr>
          <p:cNvPr id="5" name="Title 1"/>
          <p:cNvSpPr>
            <a:spLocks noGrp="1"/>
          </p:cNvSpPr>
          <p:nvPr>
            <p:ph type="title"/>
          </p:nvPr>
        </p:nvSpPr>
        <p:spPr>
          <a:xfrm>
            <a:off x="1004455" y="5323454"/>
            <a:ext cx="7273636" cy="1362075"/>
          </a:xfrm>
        </p:spPr>
        <p:txBody>
          <a:bodyPr anchor="t">
            <a:normAutofit/>
          </a:bodyPr>
          <a:lstStyle>
            <a:lvl1pPr algn="l">
              <a:defRPr sz="2800" b="1" cap="all">
                <a:solidFill>
                  <a:schemeClr val="bg2"/>
                </a:solidFill>
              </a:defRPr>
            </a:lvl1pPr>
          </a:lstStyle>
          <a:p>
            <a:r>
              <a:rPr lang="en-US"/>
              <a:t>Click to edit Master title style</a:t>
            </a:r>
          </a:p>
        </p:txBody>
      </p:sp>
      <p:sp>
        <p:nvSpPr>
          <p:cNvPr id="6" name="Text Placeholder 2"/>
          <p:cNvSpPr>
            <a:spLocks noGrp="1"/>
          </p:cNvSpPr>
          <p:nvPr>
            <p:ph type="body" idx="1"/>
          </p:nvPr>
        </p:nvSpPr>
        <p:spPr>
          <a:xfrm>
            <a:off x="1004455" y="4504306"/>
            <a:ext cx="7490258" cy="819148"/>
          </a:xfrm>
        </p:spPr>
        <p:txBody>
          <a:bodyPr anchor="b">
            <a:normAutofit/>
          </a:bodyPr>
          <a:lstStyle>
            <a:lvl1pPr marL="0" indent="0">
              <a:buNone/>
              <a:defRPr sz="16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48556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atin typeface="Arial" panose="020B0604020202020204" pitchFamily="34" charset="0"/>
              </a:rPr>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1847590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atin typeface="Arial" panose="020B0604020202020204" pitchFamily="34" charset="0"/>
              </a:rPr>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1999570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atin typeface="Arial" panose="020B0604020202020204" pitchFamily="34" charset="0"/>
              </a:rPr>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2836828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atin typeface="Arial" panose="020B0604020202020204" pitchFamily="34" charset="0"/>
              </a:rPr>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180534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atin typeface="Arial" panose="020B0604020202020204" pitchFamily="34" charset="0"/>
              </a:rPr>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3568407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atin typeface="Arial" panose="020B0604020202020204" pitchFamily="34" charset="0"/>
              </a:rPr>
              <a:t> </a:t>
            </a:r>
          </a:p>
        </p:txBody>
      </p:sp>
      <p:sp>
        <p:nvSpPr>
          <p:cNvPr id="2" name="Content Placeholder 2"/>
          <p:cNvSpPr>
            <a:spLocks noGrp="1"/>
          </p:cNvSpPr>
          <p:nvPr>
            <p:ph idx="1"/>
          </p:nvPr>
        </p:nvSpPr>
        <p:spPr>
          <a:xfrm>
            <a:off x="312057" y="759030"/>
            <a:ext cx="4733307"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p>
        </p:txBody>
      </p:sp>
      <p:sp>
        <p:nvSpPr>
          <p:cNvPr id="5" name="Chart Placeholder 9"/>
          <p:cNvSpPr>
            <a:spLocks noGrp="1"/>
          </p:cNvSpPr>
          <p:nvPr>
            <p:ph type="chart" sz="quarter" idx="10"/>
          </p:nvPr>
        </p:nvSpPr>
        <p:spPr>
          <a:xfrm>
            <a:off x="5160963" y="758825"/>
            <a:ext cx="3763962" cy="2473325"/>
          </a:xfrm>
        </p:spPr>
        <p:txBody>
          <a:bodyPr rtlCol="0">
            <a:normAutofit/>
          </a:bodyPr>
          <a:lstStyle/>
          <a:p>
            <a:pPr lvl="0"/>
            <a:r>
              <a:rPr lang="en-US" noProof="0"/>
              <a:t>Click icon to add chart</a:t>
            </a:r>
          </a:p>
        </p:txBody>
      </p:sp>
      <p:sp>
        <p:nvSpPr>
          <p:cNvPr id="6" name="Picture Placeholder 11"/>
          <p:cNvSpPr>
            <a:spLocks noGrp="1"/>
          </p:cNvSpPr>
          <p:nvPr>
            <p:ph type="pic" sz="quarter" idx="11"/>
          </p:nvPr>
        </p:nvSpPr>
        <p:spPr>
          <a:xfrm>
            <a:off x="5160963" y="3394075"/>
            <a:ext cx="3763962" cy="2805113"/>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3561100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atin typeface="Arial" panose="020B0604020202020204" pitchFamily="34" charset="0"/>
              </a:rPr>
              <a:t> </a:t>
            </a:r>
          </a:p>
        </p:txBody>
      </p:sp>
      <p:sp>
        <p:nvSpPr>
          <p:cNvPr id="2" name="Content Placeholder 2"/>
          <p:cNvSpPr>
            <a:spLocks noGrp="1"/>
          </p:cNvSpPr>
          <p:nvPr>
            <p:ph idx="1"/>
          </p:nvPr>
        </p:nvSpPr>
        <p:spPr>
          <a:xfrm>
            <a:off x="312057" y="1397001"/>
            <a:ext cx="8497125" cy="3763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hasCustomPrompt="1"/>
          </p:nvPr>
        </p:nvSpPr>
        <p:spPr>
          <a:xfrm>
            <a:off x="230415" y="-94785"/>
            <a:ext cx="8229600" cy="602796"/>
          </a:xfrm>
        </p:spPr>
        <p:txBody>
          <a:bodyPr>
            <a:normAutofit/>
          </a:bodyPr>
          <a:lstStyle>
            <a:lvl1pPr>
              <a:defRPr sz="1600" cap="all">
                <a:solidFill>
                  <a:schemeClr val="bg2"/>
                </a:solidFill>
              </a:defRPr>
            </a:lvl1pPr>
          </a:lstStyle>
          <a:p>
            <a:r>
              <a:rPr lang="en-US"/>
              <a:t>CARLI Alma/primo VE kickoff webinar</a:t>
            </a:r>
          </a:p>
        </p:txBody>
      </p:sp>
      <p:pic>
        <p:nvPicPr>
          <p:cNvPr id="3" name="Picture 2">
            <a:extLst>
              <a:ext uri="{FF2B5EF4-FFF2-40B4-BE49-F238E27FC236}">
                <a16:creationId xmlns:a16="http://schemas.microsoft.com/office/drawing/2014/main" id="{8AC080E6-33F4-104F-8C1A-6F3E368DDBCF}"/>
              </a:ext>
            </a:extLst>
          </p:cNvPr>
          <p:cNvPicPr>
            <a:picLocks noChangeAspect="1"/>
          </p:cNvPicPr>
          <p:nvPr userDrawn="1"/>
        </p:nvPicPr>
        <p:blipFill>
          <a:blip r:embed="rId2"/>
          <a:stretch>
            <a:fillRect/>
          </a:stretch>
        </p:blipFill>
        <p:spPr>
          <a:xfrm>
            <a:off x="0" y="6159500"/>
            <a:ext cx="1765300" cy="698500"/>
          </a:xfrm>
          <a:prstGeom prst="rect">
            <a:avLst/>
          </a:prstGeom>
        </p:spPr>
      </p:pic>
    </p:spTree>
    <p:extLst>
      <p:ext uri="{BB962C8B-B14F-4D97-AF65-F5344CB8AC3E}">
        <p14:creationId xmlns:p14="http://schemas.microsoft.com/office/powerpoint/2010/main" val="153284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atin typeface="Arial" panose="020B0604020202020204" pitchFamily="34" charset="0"/>
              </a:rPr>
              <a:t> </a:t>
            </a:r>
          </a:p>
        </p:txBody>
      </p:sp>
      <p:sp>
        <p:nvSpPr>
          <p:cNvPr id="2" name="Content Placeholder 2"/>
          <p:cNvSpPr>
            <a:spLocks noGrp="1"/>
          </p:cNvSpPr>
          <p:nvPr>
            <p:ph idx="1"/>
          </p:nvPr>
        </p:nvSpPr>
        <p:spPr>
          <a:xfrm>
            <a:off x="312057" y="5369700"/>
            <a:ext cx="8497125" cy="864845"/>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p>
        </p:txBody>
      </p:sp>
      <p:sp>
        <p:nvSpPr>
          <p:cNvPr id="6" name="Chart Placeholder 4"/>
          <p:cNvSpPr>
            <a:spLocks noGrp="1"/>
          </p:cNvSpPr>
          <p:nvPr>
            <p:ph type="chart" sz="quarter" idx="10"/>
          </p:nvPr>
        </p:nvSpPr>
        <p:spPr>
          <a:xfrm>
            <a:off x="312057" y="1004888"/>
            <a:ext cx="8496981" cy="4144962"/>
          </a:xfrm>
        </p:spPr>
        <p:txBody>
          <a:bodyPr rtlCol="0">
            <a:normAutofit/>
          </a:bodyPr>
          <a:lstStyle/>
          <a:p>
            <a:pPr lvl="0"/>
            <a:r>
              <a:rPr lang="en-US" noProof="0"/>
              <a:t>Click icon to add chart</a:t>
            </a:r>
          </a:p>
        </p:txBody>
      </p:sp>
    </p:spTree>
    <p:extLst>
      <p:ext uri="{BB962C8B-B14F-4D97-AF65-F5344CB8AC3E}">
        <p14:creationId xmlns:p14="http://schemas.microsoft.com/office/powerpoint/2010/main" val="1644817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0"/>
            <a:ext cx="4491038" cy="6384925"/>
          </a:xfrm>
        </p:spPr>
        <p:txBody>
          <a:bodyPr rtlCol="0">
            <a:normAutofit/>
          </a:bodyPr>
          <a:lstStyle/>
          <a:p>
            <a:pPr lvl="0"/>
            <a:r>
              <a:rPr lang="en-US" noProof="0"/>
              <a:t>Drag picture to placeholder or click icon to add</a:t>
            </a:r>
          </a:p>
        </p:txBody>
      </p:sp>
      <p:sp>
        <p:nvSpPr>
          <p:cNvPr id="3" name="Picture Placeholder 9"/>
          <p:cNvSpPr>
            <a:spLocks noGrp="1"/>
          </p:cNvSpPr>
          <p:nvPr>
            <p:ph type="pic" sz="quarter" idx="11"/>
          </p:nvPr>
        </p:nvSpPr>
        <p:spPr>
          <a:xfrm>
            <a:off x="4572001" y="0"/>
            <a:ext cx="4572000" cy="3290888"/>
          </a:xfrm>
        </p:spPr>
        <p:txBody>
          <a:bodyPr rtlCol="0">
            <a:normAutofit/>
          </a:bodyPr>
          <a:lstStyle/>
          <a:p>
            <a:pPr lvl="0"/>
            <a:r>
              <a:rPr lang="en-US" noProof="0"/>
              <a:t>Drag picture to placeholder or click icon to add</a:t>
            </a:r>
          </a:p>
        </p:txBody>
      </p:sp>
      <p:sp>
        <p:nvSpPr>
          <p:cNvPr id="4" name="Picture Placeholder 11"/>
          <p:cNvSpPr>
            <a:spLocks noGrp="1"/>
          </p:cNvSpPr>
          <p:nvPr>
            <p:ph type="pic" sz="quarter" idx="12"/>
          </p:nvPr>
        </p:nvSpPr>
        <p:spPr>
          <a:xfrm>
            <a:off x="4572000" y="3371997"/>
            <a:ext cx="4572000" cy="3012927"/>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1558595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endParaRPr>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69" y="9769"/>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5175" y="2741613"/>
            <a:ext cx="5056188" cy="95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endParaRPr>
          </a:p>
        </p:txBody>
      </p:sp>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697350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p:nvSpPr>
        <p:spPr>
          <a:xfrm>
            <a:off x="6299838" y="1028735"/>
            <a:ext cx="2844162" cy="5305847"/>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1" name="Oval 2">
            <a:extLst>
              <a:ext uri="{FF2B5EF4-FFF2-40B4-BE49-F238E27FC236}">
                <a16:creationId xmlns:a16="http://schemas.microsoft.com/office/drawing/2014/main" id="{A054B965-4D7C-4CBD-8A94-7852BE4E4573}"/>
              </a:ext>
            </a:extLst>
          </p:cNvPr>
          <p:cNvSpPr/>
          <p:nvPr/>
        </p:nvSpPr>
        <p:spPr>
          <a:xfrm rot="16200000">
            <a:off x="5977868" y="2766399"/>
            <a:ext cx="4602537"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0" name="Oval 9">
            <a:extLst>
              <a:ext uri="{FF2B5EF4-FFF2-40B4-BE49-F238E27FC236}">
                <a16:creationId xmlns:a16="http://schemas.microsoft.com/office/drawing/2014/main" id="{CC9C715B-D967-4E36-BF64-BCDC51CCC933}"/>
              </a:ext>
            </a:extLst>
          </p:cNvPr>
          <p:cNvSpPr/>
          <p:nvPr/>
        </p:nvSpPr>
        <p:spPr>
          <a:xfrm>
            <a:off x="6430856" y="4401520"/>
            <a:ext cx="2790417" cy="933648"/>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8" name="Picture 7">
            <a:extLst>
              <a:ext uri="{FF2B5EF4-FFF2-40B4-BE49-F238E27FC236}">
                <a16:creationId xmlns:a16="http://schemas.microsoft.com/office/drawing/2014/main" id="{BE1C76B0-BAB5-40E3-8F2D-49772D0841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1549" y="2491161"/>
            <a:ext cx="2340297" cy="2389459"/>
          </a:xfrm>
          <a:prstGeom prst="rect">
            <a:avLst/>
          </a:prstGeom>
        </p:spPr>
      </p:pic>
      <p:sp>
        <p:nvSpPr>
          <p:cNvPr id="3" name="Slide Number Placeholder 2"/>
          <p:cNvSpPr>
            <a:spLocks noGrp="1"/>
          </p:cNvSpPr>
          <p:nvPr>
            <p:ph type="sldNum" sz="quarter" idx="10"/>
          </p:nvPr>
        </p:nvSpPr>
        <p:spPr/>
        <p:txBody>
          <a:bodyPr/>
          <a:lstStyle>
            <a:lvl1pPr>
              <a:defRPr>
                <a:latin typeface="Arial" panose="020B0604020202020204" pitchFamily="34" charset="0"/>
              </a:defRPr>
            </a:lvl1p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a:p>
        </p:txBody>
      </p:sp>
      <p:sp>
        <p:nvSpPr>
          <p:cNvPr id="7" name="Title 1"/>
          <p:cNvSpPr>
            <a:spLocks noGrp="1"/>
          </p:cNvSpPr>
          <p:nvPr>
            <p:ph type="title"/>
          </p:nvPr>
        </p:nvSpPr>
        <p:spPr>
          <a:xfrm>
            <a:off x="395536" y="93888"/>
            <a:ext cx="8424936" cy="768085"/>
          </a:xfrm>
          <a:prstGeom prst="rect">
            <a:avLst/>
          </a:prstGeom>
        </p:spPr>
        <p:txBody>
          <a:bodyPr/>
          <a:lstStyle/>
          <a:p>
            <a:r>
              <a:rPr lang="en-US"/>
              <a:t>Click to edit Master title style</a:t>
            </a:r>
          </a:p>
        </p:txBody>
      </p:sp>
      <p:sp>
        <p:nvSpPr>
          <p:cNvPr id="9" name="Content Placeholder 2"/>
          <p:cNvSpPr>
            <a:spLocks noGrp="1"/>
          </p:cNvSpPr>
          <p:nvPr>
            <p:ph idx="1" hasCustomPrompt="1"/>
          </p:nvPr>
        </p:nvSpPr>
        <p:spPr>
          <a:xfrm>
            <a:off x="395536" y="1028735"/>
            <a:ext cx="5812091" cy="5305847"/>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Arial" panose="020B0604020202020204" pitchFamily="34" charset="0"/>
              </a:defRPr>
            </a:lvl1pPr>
            <a:lvl2pPr>
              <a:lnSpc>
                <a:spcPct val="100000"/>
              </a:lnSpc>
              <a:spcBef>
                <a:spcPts val="600"/>
              </a:spcBef>
              <a:spcAft>
                <a:spcPts val="0"/>
              </a:spcAft>
              <a:defRPr sz="2000" baseline="0">
                <a:solidFill>
                  <a:schemeClr val="tx1">
                    <a:lumMod val="85000"/>
                    <a:lumOff val="15000"/>
                  </a:schemeClr>
                </a:solidFill>
                <a:latin typeface="Arial" panose="020B0604020202020204" pitchFamily="34" charset="0"/>
                <a:cs typeface="Arial" panose="020B0604020202020204" pitchFamily="34" charset="0"/>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grpSp>
        <p:nvGrpSpPr>
          <p:cNvPr id="14" name="Group 13">
            <a:extLst>
              <a:ext uri="{FF2B5EF4-FFF2-40B4-BE49-F238E27FC236}">
                <a16:creationId xmlns:a16="http://schemas.microsoft.com/office/drawing/2014/main" id="{3944629C-E00E-40AD-9E02-386DE4F471DB}"/>
              </a:ext>
            </a:extLst>
          </p:cNvPr>
          <p:cNvGrpSpPr/>
          <p:nvPr/>
        </p:nvGrpSpPr>
        <p:grpSpPr>
          <a:xfrm rot="20150758">
            <a:off x="8338215" y="1325627"/>
            <a:ext cx="472480" cy="663649"/>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latin typeface="Arial" panose="020B0604020202020204" pitchFamily="34" charset="0"/>
              </a:endParaRPr>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latin typeface="Arial" panose="020B0604020202020204" pitchFamily="34" charset="0"/>
              </a:endParaRPr>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latin typeface="Arial" panose="020B0604020202020204" pitchFamily="34" charset="0"/>
              </a:endParaRPr>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latin typeface="Arial" panose="020B0604020202020204" pitchFamily="34" charset="0"/>
              </a:endParaRPr>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latin typeface="Arial" panose="020B0604020202020204" pitchFamily="34" charset="0"/>
              </a:endParaRPr>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latin typeface="Arial" panose="020B0604020202020204" pitchFamily="34" charset="0"/>
              </a:endParaRPr>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latin typeface="Arial" panose="020B0604020202020204" pitchFamily="34" charset="0"/>
              </a:endParaRPr>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latin typeface="Arial" panose="020B0604020202020204" pitchFamily="34" charset="0"/>
              </a:endParaRPr>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latin typeface="Arial" panose="020B0604020202020204" pitchFamily="34" charset="0"/>
              </a:endParaRPr>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latin typeface="Arial" panose="020B0604020202020204" pitchFamily="34" charset="0"/>
              </a:endParaRPr>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latin typeface="Arial" panose="020B0604020202020204" pitchFamily="34" charset="0"/>
              </a:endParaRPr>
            </a:p>
          </p:txBody>
        </p:sp>
      </p:grpSp>
      <p:grpSp>
        <p:nvGrpSpPr>
          <p:cNvPr id="26" name="Group 25">
            <a:extLst>
              <a:ext uri="{FF2B5EF4-FFF2-40B4-BE49-F238E27FC236}">
                <a16:creationId xmlns:a16="http://schemas.microsoft.com/office/drawing/2014/main" id="{EDF1347B-C3BA-4320-922C-AA6F65EBD6D6}"/>
              </a:ext>
            </a:extLst>
          </p:cNvPr>
          <p:cNvGrpSpPr/>
          <p:nvPr/>
        </p:nvGrpSpPr>
        <p:grpSpPr>
          <a:xfrm>
            <a:off x="6499692" y="5157193"/>
            <a:ext cx="837308" cy="876003"/>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Arial" panose="020B0604020202020204" pitchFamily="34" charset="0"/>
                <a:cs typeface="Arial" panose="020B0604020202020204" pitchFamily="34" charset="0"/>
              </a:endParaRPr>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latin typeface="Arial" panose="020B0604020202020204" pitchFamily="34" charset="0"/>
                </a:endParaRPr>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latin typeface="Arial" panose="020B0604020202020204" pitchFamily="34" charset="0"/>
                </a:endParaRPr>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latin typeface="Arial" panose="020B0604020202020204" pitchFamily="34" charset="0"/>
                </a:endParaRPr>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latin typeface="Arial" panose="020B0604020202020204" pitchFamily="34" charset="0"/>
                </a:endParaRPr>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latin typeface="Arial" panose="020B0604020202020204" pitchFamily="34" charset="0"/>
                </a:endParaRPr>
              </a:p>
            </p:txBody>
          </p:sp>
        </p:grpSp>
      </p:grpSp>
      <p:sp>
        <p:nvSpPr>
          <p:cNvPr id="34" name="Rectangle 33">
            <a:extLst>
              <a:ext uri="{FF2B5EF4-FFF2-40B4-BE49-F238E27FC236}">
                <a16:creationId xmlns:a16="http://schemas.microsoft.com/office/drawing/2014/main" id="{20816838-B0DE-4351-B5C8-885D35F9CAA0}"/>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5" name="Rectangle 34">
            <a:extLst>
              <a:ext uri="{FF2B5EF4-FFF2-40B4-BE49-F238E27FC236}">
                <a16:creationId xmlns:a16="http://schemas.microsoft.com/office/drawing/2014/main" id="{39BA4C5E-9346-449D-87A7-BDEC4A2014DF}"/>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140808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 name="Slide Number Placeholder 2"/>
          <p:cNvSpPr>
            <a:spLocks noGrp="1"/>
          </p:cNvSpPr>
          <p:nvPr>
            <p:ph type="sldNum" sz="quarter" idx="10"/>
          </p:nvPr>
        </p:nvSpPr>
        <p:spPr>
          <a:xfrm>
            <a:off x="4302218" y="6416054"/>
            <a:ext cx="539567" cy="486833"/>
          </a:xfrm>
        </p:spPr>
        <p:txBody>
          <a:bodyPr/>
          <a:lstStyle>
            <a:lvl1pPr>
              <a:defRPr>
                <a:latin typeface="Arial" panose="020B0604020202020204" pitchFamily="34" charset="0"/>
              </a:defRPr>
            </a:lvl1p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Arial" panose="020B0604020202020204" pitchFamily="34" charset="0"/>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Arial" panose="020B0604020202020204" pitchFamily="34" charset="0"/>
                <a:cs typeface="Arial" panose="020B0604020202020204" pitchFamily="34" charset="0"/>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3847849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7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 name="Slide Number Placeholder 2"/>
          <p:cNvSpPr>
            <a:spLocks noGrp="1"/>
          </p:cNvSpPr>
          <p:nvPr>
            <p:ph type="sldNum" sz="quarter" idx="10"/>
          </p:nvPr>
        </p:nvSpPr>
        <p:spPr>
          <a:xfrm>
            <a:off x="4302218" y="6416054"/>
            <a:ext cx="539567" cy="486833"/>
          </a:xfrm>
        </p:spPr>
        <p:txBody>
          <a:bodyPr/>
          <a:lstStyle>
            <a:lvl1pPr>
              <a:defRPr>
                <a:latin typeface="Arial" panose="020B0604020202020204" pitchFamily="34" charset="0"/>
              </a:defRPr>
            </a:lvl1p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Arial" panose="020B0604020202020204" pitchFamily="34" charset="0"/>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Arial" panose="020B0604020202020204" pitchFamily="34" charset="0"/>
                <a:cs typeface="Arial" panose="020B0604020202020204" pitchFamily="34" charset="0"/>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10328739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 name="Slide Number Placeholder 2"/>
          <p:cNvSpPr>
            <a:spLocks noGrp="1"/>
          </p:cNvSpPr>
          <p:nvPr>
            <p:ph type="sldNum" sz="quarter" idx="10"/>
          </p:nvPr>
        </p:nvSpPr>
        <p:spPr>
          <a:xfrm>
            <a:off x="4302218" y="6416054"/>
            <a:ext cx="539567" cy="486833"/>
          </a:xfrm>
        </p:spPr>
        <p:txBody>
          <a:bodyPr/>
          <a:lstStyle>
            <a:lvl1pPr>
              <a:defRPr>
                <a:latin typeface="Arial" panose="020B0604020202020204" pitchFamily="34" charset="0"/>
              </a:defRPr>
            </a:lvl1p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Arial" panose="020B0604020202020204" pitchFamily="34" charset="0"/>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Arial" panose="020B0604020202020204" pitchFamily="34" charset="0"/>
                <a:cs typeface="Arial" panose="020B0604020202020204" pitchFamily="34" charset="0"/>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31256398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 name="Slide Number Placeholder 2"/>
          <p:cNvSpPr>
            <a:spLocks noGrp="1"/>
          </p:cNvSpPr>
          <p:nvPr>
            <p:ph type="sldNum" sz="quarter" idx="10"/>
          </p:nvPr>
        </p:nvSpPr>
        <p:spPr>
          <a:xfrm>
            <a:off x="4302218" y="6416054"/>
            <a:ext cx="539567" cy="486833"/>
          </a:xfrm>
        </p:spPr>
        <p:txBody>
          <a:bodyPr/>
          <a:lstStyle>
            <a:lvl1pPr>
              <a:defRPr>
                <a:latin typeface="Arial" panose="020B0604020202020204" pitchFamily="34" charset="0"/>
              </a:defRPr>
            </a:lvl1p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Arial" panose="020B0604020202020204" pitchFamily="34" charset="0"/>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Arial" panose="020B0604020202020204" pitchFamily="34" charset="0"/>
                <a:cs typeface="Arial" panose="020B0604020202020204" pitchFamily="34" charset="0"/>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2581328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 name="Slide Number Placeholder 2"/>
          <p:cNvSpPr>
            <a:spLocks noGrp="1"/>
          </p:cNvSpPr>
          <p:nvPr>
            <p:ph type="sldNum" sz="quarter" idx="10"/>
          </p:nvPr>
        </p:nvSpPr>
        <p:spPr>
          <a:xfrm>
            <a:off x="4302218" y="6416054"/>
            <a:ext cx="539567" cy="486833"/>
          </a:xfrm>
        </p:spPr>
        <p:txBody>
          <a:bodyPr/>
          <a:lstStyle>
            <a:lvl1pPr>
              <a:defRPr>
                <a:latin typeface="Arial" panose="020B0604020202020204" pitchFamily="34" charset="0"/>
              </a:defRPr>
            </a:lvl1p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Arial" panose="020B0604020202020204" pitchFamily="34" charset="0"/>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Arial" panose="020B0604020202020204" pitchFamily="34" charset="0"/>
                <a:cs typeface="Arial" panose="020B0604020202020204" pitchFamily="34" charset="0"/>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3094851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 name="Slide Number Placeholder 2"/>
          <p:cNvSpPr>
            <a:spLocks noGrp="1"/>
          </p:cNvSpPr>
          <p:nvPr>
            <p:ph type="sldNum" sz="quarter" idx="10"/>
          </p:nvPr>
        </p:nvSpPr>
        <p:spPr>
          <a:xfrm>
            <a:off x="4302218" y="6416054"/>
            <a:ext cx="539567" cy="486833"/>
          </a:xfrm>
        </p:spPr>
        <p:txBody>
          <a:bodyPr/>
          <a:lstStyle>
            <a:lvl1pPr>
              <a:defRPr>
                <a:latin typeface="Arial" panose="020B0604020202020204" pitchFamily="34" charset="0"/>
              </a:defRPr>
            </a:lvl1p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Arial" panose="020B0604020202020204" pitchFamily="34" charset="0"/>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Arial" panose="020B0604020202020204" pitchFamily="34" charset="0"/>
                <a:cs typeface="Arial" panose="020B0604020202020204" pitchFamily="34" charset="0"/>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24735257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 name="Slide Number Placeholder 2"/>
          <p:cNvSpPr>
            <a:spLocks noGrp="1"/>
          </p:cNvSpPr>
          <p:nvPr>
            <p:ph type="sldNum" sz="quarter" idx="10"/>
          </p:nvPr>
        </p:nvSpPr>
        <p:spPr>
          <a:xfrm>
            <a:off x="4302218" y="6416054"/>
            <a:ext cx="539567" cy="486833"/>
          </a:xfrm>
        </p:spPr>
        <p:txBody>
          <a:bodyPr/>
          <a:lstStyle>
            <a:lvl1pPr>
              <a:defRPr>
                <a:latin typeface="Arial" panose="020B0604020202020204" pitchFamily="34" charset="0"/>
              </a:defRPr>
            </a:lvl1p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Arial" panose="020B0604020202020204" pitchFamily="34" charset="0"/>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Arial" panose="020B0604020202020204" pitchFamily="34" charset="0"/>
                <a:cs typeface="Arial" panose="020B0604020202020204" pitchFamily="34" charset="0"/>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36513834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 name="Slide Number Placeholder 2"/>
          <p:cNvSpPr>
            <a:spLocks noGrp="1"/>
          </p:cNvSpPr>
          <p:nvPr>
            <p:ph type="sldNum" sz="quarter" idx="10"/>
          </p:nvPr>
        </p:nvSpPr>
        <p:spPr>
          <a:xfrm>
            <a:off x="4302218" y="6416054"/>
            <a:ext cx="539567" cy="486833"/>
          </a:xfrm>
        </p:spPr>
        <p:txBody>
          <a:bodyPr/>
          <a:lstStyle>
            <a:lvl1pPr>
              <a:defRPr>
                <a:latin typeface="Arial" panose="020B0604020202020204" pitchFamily="34" charset="0"/>
              </a:defRPr>
            </a:lvl1p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Arial" panose="020B0604020202020204" pitchFamily="34" charset="0"/>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Arial" panose="020B0604020202020204" pitchFamily="34" charset="0"/>
                <a:cs typeface="Arial" panose="020B0604020202020204" pitchFamily="34" charset="0"/>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2502349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8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 name="Slide Number Placeholder 2"/>
          <p:cNvSpPr>
            <a:spLocks noGrp="1"/>
          </p:cNvSpPr>
          <p:nvPr>
            <p:ph type="sldNum" sz="quarter" idx="10"/>
          </p:nvPr>
        </p:nvSpPr>
        <p:spPr>
          <a:xfrm>
            <a:off x="4302218" y="6416054"/>
            <a:ext cx="539567" cy="486833"/>
          </a:xfrm>
        </p:spPr>
        <p:txBody>
          <a:bodyPr/>
          <a:lstStyle>
            <a:lvl1pPr>
              <a:defRPr>
                <a:latin typeface="Arial" panose="020B0604020202020204" pitchFamily="34" charset="0"/>
              </a:defRPr>
            </a:lvl1p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Arial" panose="020B0604020202020204" pitchFamily="34" charset="0"/>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Arial" panose="020B0604020202020204" pitchFamily="34" charset="0"/>
                <a:cs typeface="Arial" panose="020B0604020202020204" pitchFamily="34" charset="0"/>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1492346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endParaRPr>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50" y="12273"/>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endParaRPr>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5575" y="2725738"/>
            <a:ext cx="3425825"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6382553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9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 name="Slide Number Placeholder 2"/>
          <p:cNvSpPr>
            <a:spLocks noGrp="1"/>
          </p:cNvSpPr>
          <p:nvPr>
            <p:ph type="sldNum" sz="quarter" idx="10"/>
          </p:nvPr>
        </p:nvSpPr>
        <p:spPr>
          <a:xfrm>
            <a:off x="4302218" y="6416054"/>
            <a:ext cx="539567" cy="486833"/>
          </a:xfrm>
        </p:spPr>
        <p:txBody>
          <a:bodyPr/>
          <a:lstStyle>
            <a:lvl1pPr>
              <a:defRPr>
                <a:latin typeface="Arial" panose="020B0604020202020204" pitchFamily="34" charset="0"/>
              </a:defRPr>
            </a:lvl1p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Arial" panose="020B0604020202020204" pitchFamily="34" charset="0"/>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Arial" panose="020B0604020202020204" pitchFamily="34" charset="0"/>
                <a:cs typeface="Arial" panose="020B0604020202020204" pitchFamily="34" charset="0"/>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21768610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3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 name="Slide Number Placeholder 2"/>
          <p:cNvSpPr>
            <a:spLocks noGrp="1"/>
          </p:cNvSpPr>
          <p:nvPr>
            <p:ph type="sldNum" sz="quarter" idx="10"/>
          </p:nvPr>
        </p:nvSpPr>
        <p:spPr>
          <a:xfrm>
            <a:off x="4302218" y="6416054"/>
            <a:ext cx="539567" cy="486833"/>
          </a:xfrm>
        </p:spPr>
        <p:txBody>
          <a:bodyPr/>
          <a:lstStyle>
            <a:lvl1pPr>
              <a:defRPr>
                <a:latin typeface="Arial" panose="020B0604020202020204" pitchFamily="34" charset="0"/>
              </a:defRPr>
            </a:lvl1p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Arial" panose="020B0604020202020204" pitchFamily="34" charset="0"/>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Arial" panose="020B0604020202020204" pitchFamily="34" charset="0"/>
                <a:cs typeface="Arial" panose="020B0604020202020204" pitchFamily="34" charset="0"/>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243571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3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 name="Slide Number Placeholder 2"/>
          <p:cNvSpPr>
            <a:spLocks noGrp="1"/>
          </p:cNvSpPr>
          <p:nvPr>
            <p:ph type="sldNum" sz="quarter" idx="10"/>
          </p:nvPr>
        </p:nvSpPr>
        <p:spPr>
          <a:xfrm>
            <a:off x="4302218" y="6416054"/>
            <a:ext cx="539567" cy="486833"/>
          </a:xfrm>
        </p:spPr>
        <p:txBody>
          <a:bodyPr/>
          <a:lstStyle>
            <a:lvl1pPr>
              <a:defRPr>
                <a:latin typeface="Arial" panose="020B0604020202020204" pitchFamily="34" charset="0"/>
              </a:defRPr>
            </a:lvl1p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Arial" panose="020B0604020202020204" pitchFamily="34" charset="0"/>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Arial" panose="020B0604020202020204" pitchFamily="34" charset="0"/>
                <a:cs typeface="Arial" panose="020B0604020202020204" pitchFamily="34" charset="0"/>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25529986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3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 name="Slide Number Placeholder 2"/>
          <p:cNvSpPr>
            <a:spLocks noGrp="1"/>
          </p:cNvSpPr>
          <p:nvPr>
            <p:ph type="sldNum" sz="quarter" idx="10"/>
          </p:nvPr>
        </p:nvSpPr>
        <p:spPr>
          <a:xfrm>
            <a:off x="4302218" y="6416054"/>
            <a:ext cx="539567" cy="486833"/>
          </a:xfrm>
        </p:spPr>
        <p:txBody>
          <a:bodyPr/>
          <a:lstStyle>
            <a:lvl1pPr>
              <a:defRPr>
                <a:latin typeface="Arial" panose="020B0604020202020204" pitchFamily="34" charset="0"/>
              </a:defRPr>
            </a:lvl1p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Arial" panose="020B0604020202020204" pitchFamily="34" charset="0"/>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Arial" panose="020B0604020202020204" pitchFamily="34" charset="0"/>
                <a:cs typeface="Arial" panose="020B0604020202020204" pitchFamily="34" charset="0"/>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3243667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3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 name="Slide Number Placeholder 2"/>
          <p:cNvSpPr>
            <a:spLocks noGrp="1"/>
          </p:cNvSpPr>
          <p:nvPr>
            <p:ph type="sldNum" sz="quarter" idx="10"/>
          </p:nvPr>
        </p:nvSpPr>
        <p:spPr>
          <a:xfrm>
            <a:off x="4302218" y="6416054"/>
            <a:ext cx="539567" cy="486833"/>
          </a:xfrm>
        </p:spPr>
        <p:txBody>
          <a:bodyPr/>
          <a:lstStyle>
            <a:lvl1pPr>
              <a:defRPr>
                <a:latin typeface="Arial" panose="020B0604020202020204" pitchFamily="34" charset="0"/>
              </a:defRPr>
            </a:lvl1p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Arial" panose="020B0604020202020204" pitchFamily="34" charset="0"/>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Arial" panose="020B0604020202020204" pitchFamily="34" charset="0"/>
                <a:cs typeface="Arial" panose="020B0604020202020204" pitchFamily="34" charset="0"/>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6982287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3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 name="Slide Number Placeholder 2"/>
          <p:cNvSpPr>
            <a:spLocks noGrp="1"/>
          </p:cNvSpPr>
          <p:nvPr>
            <p:ph type="sldNum" sz="quarter" idx="10"/>
          </p:nvPr>
        </p:nvSpPr>
        <p:spPr>
          <a:xfrm>
            <a:off x="4302218" y="6416054"/>
            <a:ext cx="539567" cy="486833"/>
          </a:xfrm>
        </p:spPr>
        <p:txBody>
          <a:bodyPr/>
          <a:lstStyle>
            <a:lvl1pPr>
              <a:defRPr>
                <a:latin typeface="Arial" panose="020B0604020202020204" pitchFamily="34" charset="0"/>
              </a:defRPr>
            </a:lvl1p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Arial" panose="020B0604020202020204" pitchFamily="34" charset="0"/>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Arial" panose="020B0604020202020204" pitchFamily="34" charset="0"/>
                <a:cs typeface="Arial" panose="020B0604020202020204" pitchFamily="34" charset="0"/>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1971094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3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 name="Slide Number Placeholder 2"/>
          <p:cNvSpPr>
            <a:spLocks noGrp="1"/>
          </p:cNvSpPr>
          <p:nvPr>
            <p:ph type="sldNum" sz="quarter" idx="10"/>
          </p:nvPr>
        </p:nvSpPr>
        <p:spPr>
          <a:xfrm>
            <a:off x="4302218" y="6416054"/>
            <a:ext cx="539567" cy="486833"/>
          </a:xfrm>
        </p:spPr>
        <p:txBody>
          <a:bodyPr/>
          <a:lstStyle>
            <a:lvl1pPr>
              <a:defRPr>
                <a:latin typeface="Arial" panose="020B0604020202020204" pitchFamily="34" charset="0"/>
              </a:defRPr>
            </a:lvl1p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Arial" panose="020B0604020202020204" pitchFamily="34" charset="0"/>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Arial" panose="020B0604020202020204" pitchFamily="34" charset="0"/>
                <a:cs typeface="Arial" panose="020B0604020202020204" pitchFamily="34" charset="0"/>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182682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9A856-294B-79C7-7C1C-581CB53169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F74BB7-3C0F-1C3E-15D6-4434F9F58E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3AD2D6-C274-D043-34A3-62074C2BB761}"/>
              </a:ext>
            </a:extLst>
          </p:cNvPr>
          <p:cNvSpPr>
            <a:spLocks noGrp="1"/>
          </p:cNvSpPr>
          <p:nvPr>
            <p:ph type="dt" sz="half" idx="10"/>
          </p:nvPr>
        </p:nvSpPr>
        <p:spPr/>
        <p:txBody>
          <a:bodyPr/>
          <a:lstStyle/>
          <a:p>
            <a:fld id="{0905C94E-BCDE-4865-8C0A-6C36264BF934}" type="datetimeFigureOut">
              <a:rPr lang="en-US" smtClean="0"/>
              <a:t>8/2/2024</a:t>
            </a:fld>
            <a:endParaRPr lang="en-US"/>
          </a:p>
        </p:txBody>
      </p:sp>
      <p:sp>
        <p:nvSpPr>
          <p:cNvPr id="5" name="Footer Placeholder 4">
            <a:extLst>
              <a:ext uri="{FF2B5EF4-FFF2-40B4-BE49-F238E27FC236}">
                <a16:creationId xmlns:a16="http://schemas.microsoft.com/office/drawing/2014/main" id="{24B65B2D-DC13-E3C0-DE8E-6FEC4D4A2F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E60B51-F924-E559-A9F9-098EAFFDF532}"/>
              </a:ext>
            </a:extLst>
          </p:cNvPr>
          <p:cNvSpPr>
            <a:spLocks noGrp="1"/>
          </p:cNvSpPr>
          <p:nvPr>
            <p:ph type="sldNum" sz="quarter" idx="12"/>
          </p:nvPr>
        </p:nvSpPr>
        <p:spPr/>
        <p:txBody>
          <a:bodyPr/>
          <a:lstStyle/>
          <a:p>
            <a:fld id="{E7871FAD-5D5F-4B11-A66C-9831AB69FCD1}" type="slidenum">
              <a:rPr lang="en-US" smtClean="0"/>
              <a:t>‹#›</a:t>
            </a:fld>
            <a:endParaRPr lang="en-US"/>
          </a:p>
        </p:txBody>
      </p:sp>
    </p:spTree>
    <p:extLst>
      <p:ext uri="{BB962C8B-B14F-4D97-AF65-F5344CB8AC3E}">
        <p14:creationId xmlns:p14="http://schemas.microsoft.com/office/powerpoint/2010/main" val="1402853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endParaRPr>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90" y="-19538"/>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endParaRPr>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400" y="2882900"/>
            <a:ext cx="8509000"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777666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endParaRPr>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4" y="12991"/>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endParaRPr>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792413"/>
            <a:ext cx="7162800"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726288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endParaRPr>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6" y="22042"/>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endParaRPr>
          </a:p>
        </p:txBody>
      </p:sp>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56140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atin typeface="Arial" panose="020B0604020202020204" pitchFamily="34" charset="0"/>
              </a:rPr>
              <a:t> </a:t>
            </a:r>
          </a:p>
        </p:txBody>
      </p:sp>
      <p:sp>
        <p:nvSpPr>
          <p:cNvPr id="3"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p>
        </p:txBody>
      </p:sp>
      <p:sp>
        <p:nvSpPr>
          <p:cNvPr id="4" name="Content Placeholder 5"/>
          <p:cNvSpPr>
            <a:spLocks noGrp="1"/>
          </p:cNvSpPr>
          <p:nvPr>
            <p:ph sz="quarter" idx="10"/>
          </p:nvPr>
        </p:nvSpPr>
        <p:spPr>
          <a:xfrm>
            <a:off x="230187" y="634995"/>
            <a:ext cx="422635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9"/>
          <p:cNvSpPr>
            <a:spLocks noGrp="1"/>
          </p:cNvSpPr>
          <p:nvPr>
            <p:ph sz="quarter" idx="11"/>
          </p:nvPr>
        </p:nvSpPr>
        <p:spPr>
          <a:xfrm>
            <a:off x="4572000" y="634995"/>
            <a:ext cx="4283075"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230188" y="5599113"/>
            <a:ext cx="8624887"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7318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p:nvSpPr>
        <p:spPr>
          <a:xfrm>
            <a:off x="0" y="0"/>
            <a:ext cx="5621338"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atin typeface="Arial" panose="020B0604020202020204" pitchFamily="34" charset="0"/>
              </a:rPr>
              <a:t> </a:t>
            </a:r>
          </a:p>
        </p:txBody>
      </p:sp>
      <p:sp>
        <p:nvSpPr>
          <p:cNvPr id="6" name="Title 1"/>
          <p:cNvSpPr>
            <a:spLocks noGrp="1"/>
          </p:cNvSpPr>
          <p:nvPr>
            <p:ph type="title"/>
          </p:nvPr>
        </p:nvSpPr>
        <p:spPr>
          <a:xfrm>
            <a:off x="5848927" y="273050"/>
            <a:ext cx="3008313" cy="673677"/>
          </a:xfrm>
        </p:spPr>
        <p:txBody>
          <a:bodyPr anchor="b"/>
          <a:lstStyle>
            <a:lvl1pPr algn="l">
              <a:defRPr sz="2000" b="1"/>
            </a:lvl1pPr>
          </a:lstStyle>
          <a:p>
            <a:r>
              <a:rPr lang="en-US"/>
              <a:t>Click to edit Master title style</a:t>
            </a:r>
          </a:p>
        </p:txBody>
      </p:sp>
      <p:sp>
        <p:nvSpPr>
          <p:cNvPr id="7" name="Content Placeholder 2"/>
          <p:cNvSpPr>
            <a:spLocks noGrp="1"/>
          </p:cNvSpPr>
          <p:nvPr>
            <p:ph idx="1"/>
          </p:nvPr>
        </p:nvSpPr>
        <p:spPr>
          <a:xfrm>
            <a:off x="275216" y="273050"/>
            <a:ext cx="4888345" cy="5853113"/>
          </a:xfrm>
        </p:spPr>
        <p:txBody>
          <a:bodyPr/>
          <a:lstStyle>
            <a:lvl1pPr>
              <a:defRPr sz="26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a:defRPr sz="2000" b="0" i="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half" idx="2"/>
          </p:nvPr>
        </p:nvSpPr>
        <p:spPr>
          <a:xfrm>
            <a:off x="5848927" y="1054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11083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p:cNvSpPr/>
          <p:nvPr/>
        </p:nvSpPr>
        <p:spPr>
          <a:xfrm>
            <a:off x="0" y="0"/>
            <a:ext cx="7250113"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atin typeface="Arial" panose="020B0604020202020204" pitchFamily="34" charset="0"/>
              </a:rPr>
              <a:t> </a:t>
            </a:r>
          </a:p>
        </p:txBody>
      </p:sp>
      <p:sp>
        <p:nvSpPr>
          <p:cNvPr id="4" name="Title 1"/>
          <p:cNvSpPr>
            <a:spLocks noGrp="1"/>
          </p:cNvSpPr>
          <p:nvPr>
            <p:ph type="title"/>
          </p:nvPr>
        </p:nvSpPr>
        <p:spPr>
          <a:xfrm>
            <a:off x="457200" y="274638"/>
            <a:ext cx="6493164" cy="683635"/>
          </a:xfrm>
        </p:spPr>
        <p:txBody>
          <a:bodyPr>
            <a:normAutofit/>
          </a:bodyPr>
          <a:lstStyle>
            <a:lvl1pPr algn="l">
              <a:defRPr sz="2400" b="0" i="0" cap="all">
                <a:solidFill>
                  <a:schemeClr val="bg2"/>
                </a:solidFill>
              </a:defRPr>
            </a:lvl1pPr>
          </a:lstStyle>
          <a:p>
            <a:r>
              <a:rPr lang="en-US"/>
              <a:t>Click to edit Master title style</a:t>
            </a:r>
          </a:p>
        </p:txBody>
      </p:sp>
      <p:sp>
        <p:nvSpPr>
          <p:cNvPr id="5" name="Text Placeholder 10"/>
          <p:cNvSpPr>
            <a:spLocks noGrp="1"/>
          </p:cNvSpPr>
          <p:nvPr>
            <p:ph type="body" sz="quarter" idx="10"/>
          </p:nvPr>
        </p:nvSpPr>
        <p:spPr>
          <a:xfrm>
            <a:off x="457200" y="1154546"/>
            <a:ext cx="6492875"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12"/>
          <p:cNvSpPr>
            <a:spLocks noGrp="1"/>
          </p:cNvSpPr>
          <p:nvPr>
            <p:ph type="pic" sz="quarter" idx="11"/>
          </p:nvPr>
        </p:nvSpPr>
        <p:spPr>
          <a:xfrm>
            <a:off x="7331075" y="0"/>
            <a:ext cx="1812925" cy="1639888"/>
          </a:xfrm>
        </p:spPr>
        <p:txBody>
          <a:bodyPr rtlCol="0">
            <a:normAutofit/>
          </a:bodyPr>
          <a:lstStyle/>
          <a:p>
            <a:pPr lvl="0"/>
            <a:r>
              <a:rPr lang="en-US" noProof="0"/>
              <a:t>Drag picture to placeholder or click icon to add</a:t>
            </a:r>
          </a:p>
        </p:txBody>
      </p:sp>
      <p:sp>
        <p:nvSpPr>
          <p:cNvPr id="7" name="Picture Placeholder 14"/>
          <p:cNvSpPr>
            <a:spLocks noGrp="1"/>
          </p:cNvSpPr>
          <p:nvPr>
            <p:ph type="pic" sz="quarter" idx="12"/>
          </p:nvPr>
        </p:nvSpPr>
        <p:spPr>
          <a:xfrm>
            <a:off x="7331075" y="1708440"/>
            <a:ext cx="1812925" cy="2332038"/>
          </a:xfrm>
        </p:spPr>
        <p:txBody>
          <a:bodyPr rtlCol="0">
            <a:normAutofit/>
          </a:bodyPr>
          <a:lstStyle/>
          <a:p>
            <a:pPr lvl="0"/>
            <a:r>
              <a:rPr lang="en-US" noProof="0"/>
              <a:t>Drag picture to placeholder or click icon to add</a:t>
            </a:r>
          </a:p>
        </p:txBody>
      </p:sp>
      <p:sp>
        <p:nvSpPr>
          <p:cNvPr id="8" name="Picture Placeholder 16"/>
          <p:cNvSpPr>
            <a:spLocks noGrp="1"/>
          </p:cNvSpPr>
          <p:nvPr>
            <p:ph type="pic" sz="quarter" idx="13"/>
          </p:nvPr>
        </p:nvSpPr>
        <p:spPr>
          <a:xfrm>
            <a:off x="7331075" y="4122305"/>
            <a:ext cx="1812925" cy="228123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3254244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28" name="Group 7"/>
          <p:cNvGrpSpPr>
            <a:grpSpLocks/>
          </p:cNvGrpSpPr>
          <p:nvPr/>
        </p:nvGrpSpPr>
        <p:grpSpPr bwMode="auto">
          <a:xfrm>
            <a:off x="1" y="6450775"/>
            <a:ext cx="9152952" cy="415057"/>
            <a:chOff x="126124" y="6360379"/>
            <a:chExt cx="9091992" cy="504457"/>
          </a:xfrm>
        </p:grpSpPr>
        <p:sp>
          <p:nvSpPr>
            <p:cNvPr id="9" name="Rectangle 8"/>
            <p:cNvSpPr/>
            <p:nvPr userDrawn="1"/>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endParaRPr>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endParaRPr>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endParaRPr>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endParaRPr>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endParaRPr>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endParaRPr>
              </a:p>
            </p:txBody>
          </p:sp>
        </p:grpSp>
      </p:gr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697" r:id="rId19"/>
    <p:sldLayoutId id="2147483716" r:id="rId20"/>
    <p:sldLayoutId id="2147483721" r:id="rId21"/>
    <p:sldLayoutId id="2147483722" r:id="rId22"/>
    <p:sldLayoutId id="2147483725" r:id="rId23"/>
    <p:sldLayoutId id="2147483726" r:id="rId24"/>
    <p:sldLayoutId id="2147483727" r:id="rId25"/>
    <p:sldLayoutId id="2147483728" r:id="rId26"/>
    <p:sldLayoutId id="2147483729" r:id="rId27"/>
    <p:sldLayoutId id="2147483731" r:id="rId28"/>
    <p:sldLayoutId id="2147483733" r:id="rId29"/>
    <p:sldLayoutId id="2147483734" r:id="rId30"/>
    <p:sldLayoutId id="2147483735" r:id="rId31"/>
    <p:sldLayoutId id="2147483736" r:id="rId32"/>
    <p:sldLayoutId id="2147483738" r:id="rId33"/>
    <p:sldLayoutId id="2147483739" r:id="rId34"/>
    <p:sldLayoutId id="2147483740" r:id="rId35"/>
    <p:sldLayoutId id="2147483741" r:id="rId36"/>
    <p:sldLayoutId id="2147483742" r:id="rId37"/>
  </p:sldLayoutIdLst>
  <p:hf sldNum="0" hdr="0" ftr="0" dt="0"/>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Arial" panose="020B0604020202020204" pitchFamily="34" charset="0"/>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Arial" panose="020B0604020202020204" pitchFamily="34" charset="0"/>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Arial" panose="020B0604020202020204" pitchFamily="34" charset="0"/>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Arial" panose="020B0604020202020204" pitchFamily="34" charset="0"/>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Arial" panose="020B0604020202020204" pitchFamily="34" charset="0"/>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carli.illinois.edu/products-services/i-share/alma/fulfillment/how-to_RequestMaintenance"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90Integrations_with_External_Systems/060Authentication/Ex_Libris_Identity_Service#Recommending_MFA"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hyperlink" Target="https://knowledge.exlibrisgroup.com/Alma/Product_Documentation/010Alma_Online_Help_(English)/090Integrations_with_External_Systems/060Authentication/Ex_Libris_Identity_Service#Forcing_MFA"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https://knowledge.exlibrisgroup.com/Primo/Release_Notes/002Primo_VE/2024/010Primo_VE_2024_Release_Notes?mon=202408BASE"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knowledge.exlibrisgroup.com/Primo/Product_Documentation/020Primo_VE/Primo_VE_(English)/150End_User_Help/Searching_Linked_Open_Data_-_Person_Entity#Person_Page&#8203;" TargetMode="External"/><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carli.illinois.edu/calendar"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emf"/><Relationship Id="rId4" Type="http://schemas.openxmlformats.org/officeDocument/2006/relationships/hyperlink" Target="https://www.carli.illinois.edu/Free-People-Read-Freel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50Administration/050Configuring_General_Alma_Functions/Configuring_Cloud_Apps"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www.carli.illinois.edu/products-services/i-share/external-system/cloudapp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CB8F6A4-FCF0-A447-9F59-512B1DA3CA3B}"/>
              </a:ext>
            </a:extLst>
          </p:cNvPr>
          <p:cNvSpPr>
            <a:spLocks noGrp="1"/>
          </p:cNvSpPr>
          <p:nvPr>
            <p:ph type="title"/>
          </p:nvPr>
        </p:nvSpPr>
        <p:spPr>
          <a:xfrm>
            <a:off x="230415" y="-94785"/>
            <a:ext cx="8386460" cy="602796"/>
          </a:xfrm>
        </p:spPr>
        <p:txBody>
          <a:bodyPr>
            <a:normAutofit fontScale="90000"/>
          </a:bodyPr>
          <a:lstStyle/>
          <a:p>
            <a:r>
              <a:rPr lang="en-US" sz="2000"/>
              <a:t>I-Share Alma Primo VE quarterly update will start shortly</a:t>
            </a:r>
          </a:p>
        </p:txBody>
      </p:sp>
      <p:sp>
        <p:nvSpPr>
          <p:cNvPr id="9" name="Content Placeholder 8">
            <a:extLst>
              <a:ext uri="{FF2B5EF4-FFF2-40B4-BE49-F238E27FC236}">
                <a16:creationId xmlns:a16="http://schemas.microsoft.com/office/drawing/2014/main" id="{8D77F3D4-63D5-E741-8320-25D81CE9C8AB}"/>
              </a:ext>
            </a:extLst>
          </p:cNvPr>
          <p:cNvSpPr>
            <a:spLocks noGrp="1"/>
          </p:cNvSpPr>
          <p:nvPr>
            <p:ph sz="quarter" idx="11"/>
          </p:nvPr>
        </p:nvSpPr>
        <p:spPr>
          <a:xfrm>
            <a:off x="4572000" y="634995"/>
            <a:ext cx="4283075" cy="5744290"/>
          </a:xfrm>
        </p:spPr>
        <p:txBody>
          <a:bodyPr/>
          <a:lstStyle/>
          <a:p>
            <a:r>
              <a:rPr lang="en-US" sz="2400" i="1" dirty="0">
                <a:latin typeface="+mj-lt"/>
              </a:rPr>
              <a:t>Welcome!</a:t>
            </a:r>
          </a:p>
          <a:p>
            <a:endParaRPr lang="en-US" sz="2400" i="1" dirty="0">
              <a:latin typeface="+mj-lt"/>
            </a:endParaRPr>
          </a:p>
          <a:p>
            <a:r>
              <a:rPr lang="en-US" sz="2000" dirty="0">
                <a:latin typeface="+mj-lt"/>
              </a:rPr>
              <a:t>Office Hours will start at 2pm and run until 3pm.</a:t>
            </a:r>
            <a:br>
              <a:rPr lang="en-US" sz="2000" dirty="0">
                <a:latin typeface="+mj-lt"/>
              </a:rPr>
            </a:br>
            <a:br>
              <a:rPr lang="en-US" sz="2000" dirty="0">
                <a:latin typeface="+mj-lt"/>
              </a:rPr>
            </a:br>
            <a:r>
              <a:rPr lang="en-US" sz="2000" dirty="0">
                <a:latin typeface="+mj-lt"/>
              </a:rPr>
              <a:t>Please mute your microphone.</a:t>
            </a:r>
            <a:br>
              <a:rPr lang="en-US" sz="2000" dirty="0">
                <a:latin typeface="+mj-lt"/>
              </a:rPr>
            </a:br>
            <a:br>
              <a:rPr lang="en-US" sz="2000" dirty="0">
                <a:latin typeface="+mj-lt"/>
              </a:rPr>
            </a:br>
            <a:r>
              <a:rPr lang="en-US" sz="2000" dirty="0">
                <a:latin typeface="+mj-lt"/>
              </a:rPr>
              <a:t>As time permits, we will respond to questions typed in the chat box, and offline afterwards, as needed.</a:t>
            </a:r>
            <a:br>
              <a:rPr lang="en-US" sz="2000" dirty="0">
                <a:latin typeface="+mj-lt"/>
              </a:rPr>
            </a:br>
            <a:endParaRPr lang="en-US" sz="2000" dirty="0">
              <a:latin typeface="+mj-lt"/>
            </a:endParaRPr>
          </a:p>
          <a:p>
            <a:r>
              <a:rPr lang="en-US" sz="2000" dirty="0">
                <a:latin typeface="+mj-lt"/>
              </a:rPr>
              <a:t>This session will be recorded and made available on the CARLI website. Slides and references for today are available at </a:t>
            </a:r>
          </a:p>
          <a:p>
            <a:r>
              <a:rPr lang="en-US" sz="2000" dirty="0">
                <a:latin typeface="+mj-lt"/>
              </a:rPr>
              <a:t>https://www.carli.illinois.edu/alma/primo-ve-quarterly-release-update</a:t>
            </a:r>
          </a:p>
        </p:txBody>
      </p:sp>
      <p:pic>
        <p:nvPicPr>
          <p:cNvPr id="4" name="Picture 3" descr="CARLI I-Share logo">
            <a:extLst>
              <a:ext uri="{FF2B5EF4-FFF2-40B4-BE49-F238E27FC236}">
                <a16:creationId xmlns:a16="http://schemas.microsoft.com/office/drawing/2014/main" id="{F3D2CA1F-992B-4E4D-BBA1-8563B7B3E12C}"/>
              </a:ext>
            </a:extLst>
          </p:cNvPr>
          <p:cNvPicPr>
            <a:picLocks noChangeAspect="1"/>
          </p:cNvPicPr>
          <p:nvPr/>
        </p:nvPicPr>
        <p:blipFill>
          <a:blip r:embed="rId3"/>
          <a:stretch>
            <a:fillRect/>
          </a:stretch>
        </p:blipFill>
        <p:spPr>
          <a:xfrm>
            <a:off x="122666" y="937515"/>
            <a:ext cx="4019708" cy="1590532"/>
          </a:xfrm>
          <a:prstGeom prst="rect">
            <a:avLst/>
          </a:prstGeom>
        </p:spPr>
      </p:pic>
    </p:spTree>
    <p:extLst>
      <p:ext uri="{BB962C8B-B14F-4D97-AF65-F5344CB8AC3E}">
        <p14:creationId xmlns:p14="http://schemas.microsoft.com/office/powerpoint/2010/main" val="3593318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BFF2B-7611-3030-9EA1-87ABE3398788}"/>
              </a:ext>
            </a:extLst>
          </p:cNvPr>
          <p:cNvSpPr>
            <a:spLocks noGrp="1"/>
          </p:cNvSpPr>
          <p:nvPr>
            <p:ph type="title"/>
          </p:nvPr>
        </p:nvSpPr>
        <p:spPr/>
        <p:txBody>
          <a:bodyPr/>
          <a:lstStyle/>
          <a:p>
            <a:r>
              <a:rPr lang="en-US" dirty="0"/>
              <a:t>Filtering Sets</a:t>
            </a:r>
          </a:p>
        </p:txBody>
      </p:sp>
      <p:sp>
        <p:nvSpPr>
          <p:cNvPr id="3" name="Content Placeholder 2">
            <a:extLst>
              <a:ext uri="{FF2B5EF4-FFF2-40B4-BE49-F238E27FC236}">
                <a16:creationId xmlns:a16="http://schemas.microsoft.com/office/drawing/2014/main" id="{92AE7C7D-A871-0BA7-DB7B-74B232A67835}"/>
              </a:ext>
            </a:extLst>
          </p:cNvPr>
          <p:cNvSpPr>
            <a:spLocks noGrp="1"/>
          </p:cNvSpPr>
          <p:nvPr>
            <p:ph sz="quarter" idx="10"/>
          </p:nvPr>
        </p:nvSpPr>
        <p:spPr>
          <a:xfrm>
            <a:off x="341744" y="3080104"/>
            <a:ext cx="8341156" cy="2824084"/>
          </a:xfrm>
        </p:spPr>
        <p:txBody>
          <a:bodyPr/>
          <a:lstStyle/>
          <a:p>
            <a:pPr marL="342900" indent="-342900">
              <a:buFont typeface="Arial" panose="020B0604020202020204" pitchFamily="34" charset="0"/>
              <a:buChar char="•"/>
            </a:pPr>
            <a:r>
              <a:rPr lang="en-US" dirty="0"/>
              <a:t>When you have selected a non-default filter, such as My Sets in the Manage Sets window, a green dot is displayed by the Filter icon.</a:t>
            </a:r>
          </a:p>
          <a:p>
            <a:pPr marL="342900" indent="-342900">
              <a:buFont typeface="Arial" panose="020B0604020202020204" pitchFamily="34" charset="0"/>
              <a:buChar char="•"/>
            </a:pPr>
            <a:r>
              <a:rPr lang="en-US" dirty="0"/>
              <a:t>Also, the Clear All link is provided to easily clear all filters.</a:t>
            </a:r>
          </a:p>
        </p:txBody>
      </p:sp>
      <p:pic>
        <p:nvPicPr>
          <p:cNvPr id="7" name="Content Placeholder 6" descr="Screen capture of the Filter icon with a green dot and the Clear All link in the Manage Sets window&#10;">
            <a:extLst>
              <a:ext uri="{FF2B5EF4-FFF2-40B4-BE49-F238E27FC236}">
                <a16:creationId xmlns:a16="http://schemas.microsoft.com/office/drawing/2014/main" id="{A8C6C03D-5833-86FB-69D5-6B0ACD775F97}"/>
              </a:ext>
            </a:extLst>
          </p:cNvPr>
          <p:cNvPicPr>
            <a:picLocks noGrp="1" noChangeAspect="1"/>
          </p:cNvPicPr>
          <p:nvPr>
            <p:ph sz="quarter" idx="11"/>
          </p:nvPr>
        </p:nvPicPr>
        <p:blipFill>
          <a:blip r:embed="rId3"/>
          <a:stretch>
            <a:fillRect/>
          </a:stretch>
        </p:blipFill>
        <p:spPr>
          <a:xfrm>
            <a:off x="341744" y="623887"/>
            <a:ext cx="8229599" cy="1511866"/>
          </a:xfrm>
          <a:ln>
            <a:solidFill>
              <a:schemeClr val="accent1"/>
            </a:solidFill>
          </a:ln>
        </p:spPr>
      </p:pic>
      <p:sp>
        <p:nvSpPr>
          <p:cNvPr id="5" name="Text Placeholder 4" descr="Screen capture of the Filter icon with a green dot and the Clear All link in the Manage Sets window&#10;">
            <a:extLst>
              <a:ext uri="{FF2B5EF4-FFF2-40B4-BE49-F238E27FC236}">
                <a16:creationId xmlns:a16="http://schemas.microsoft.com/office/drawing/2014/main" id="{1424275E-C84C-C5D7-B649-5741047D2690}"/>
              </a:ext>
            </a:extLst>
          </p:cNvPr>
          <p:cNvSpPr>
            <a:spLocks noGrp="1"/>
          </p:cNvSpPr>
          <p:nvPr>
            <p:ph type="body" sz="quarter" idx="13"/>
          </p:nvPr>
        </p:nvSpPr>
        <p:spPr>
          <a:xfrm>
            <a:off x="288926" y="2251629"/>
            <a:ext cx="8624887" cy="635000"/>
          </a:xfrm>
        </p:spPr>
        <p:txBody>
          <a:bodyPr/>
          <a:lstStyle/>
          <a:p>
            <a:r>
              <a:rPr lang="en-US" dirty="0"/>
              <a:t>[Image Description: Screen capture of the Filter icon with a green dot and the Clear All link in the Manage Sets window]</a:t>
            </a:r>
          </a:p>
        </p:txBody>
      </p:sp>
    </p:spTree>
    <p:extLst>
      <p:ext uri="{BB962C8B-B14F-4D97-AF65-F5344CB8AC3E}">
        <p14:creationId xmlns:p14="http://schemas.microsoft.com/office/powerpoint/2010/main" val="142557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BEFB-99AC-B1E3-8078-B064F4DA1D8E}"/>
              </a:ext>
            </a:extLst>
          </p:cNvPr>
          <p:cNvSpPr>
            <a:spLocks noGrp="1"/>
          </p:cNvSpPr>
          <p:nvPr>
            <p:ph type="title"/>
          </p:nvPr>
        </p:nvSpPr>
        <p:spPr/>
        <p:txBody>
          <a:bodyPr/>
          <a:lstStyle/>
          <a:p>
            <a:r>
              <a:rPr lang="en-US" dirty="0"/>
              <a:t>Searches retained</a:t>
            </a:r>
          </a:p>
        </p:txBody>
      </p:sp>
      <p:sp>
        <p:nvSpPr>
          <p:cNvPr id="3" name="Content Placeholder 2">
            <a:extLst>
              <a:ext uri="{FF2B5EF4-FFF2-40B4-BE49-F238E27FC236}">
                <a16:creationId xmlns:a16="http://schemas.microsoft.com/office/drawing/2014/main" id="{45EAD005-7D62-8254-0E18-48815DE8821F}"/>
              </a:ext>
            </a:extLst>
          </p:cNvPr>
          <p:cNvSpPr>
            <a:spLocks noGrp="1"/>
          </p:cNvSpPr>
          <p:nvPr>
            <p:ph sz="quarter" idx="10"/>
          </p:nvPr>
        </p:nvSpPr>
        <p:spPr>
          <a:xfrm>
            <a:off x="230187" y="2725485"/>
            <a:ext cx="8624887" cy="2770435"/>
          </a:xfrm>
        </p:spPr>
        <p:txBody>
          <a:bodyPr/>
          <a:lstStyle/>
          <a:p>
            <a:r>
              <a:rPr lang="en-US"/>
              <a:t>The simple and advanced searches contain recent searches in the dropdown from the search box.</a:t>
            </a:r>
          </a:p>
        </p:txBody>
      </p:sp>
      <p:pic>
        <p:nvPicPr>
          <p:cNvPr id="7" name="Content Placeholder 6" descr="Screen capture of dropdown in search box&#10;">
            <a:extLst>
              <a:ext uri="{FF2B5EF4-FFF2-40B4-BE49-F238E27FC236}">
                <a16:creationId xmlns:a16="http://schemas.microsoft.com/office/drawing/2014/main" id="{A0987FB0-6B73-A876-91AD-91644DA10DB7}"/>
              </a:ext>
            </a:extLst>
          </p:cNvPr>
          <p:cNvPicPr>
            <a:picLocks noGrp="1" noChangeAspect="1"/>
          </p:cNvPicPr>
          <p:nvPr>
            <p:ph sz="quarter" idx="11"/>
          </p:nvPr>
        </p:nvPicPr>
        <p:blipFill>
          <a:blip r:embed="rId3"/>
          <a:stretch>
            <a:fillRect/>
          </a:stretch>
        </p:blipFill>
        <p:spPr>
          <a:xfrm>
            <a:off x="509810" y="1060139"/>
            <a:ext cx="7895602" cy="1113218"/>
          </a:xfrm>
          <a:ln>
            <a:solidFill>
              <a:schemeClr val="accent1"/>
            </a:solidFill>
          </a:ln>
        </p:spPr>
      </p:pic>
      <p:sp>
        <p:nvSpPr>
          <p:cNvPr id="5" name="Text Placeholder 4">
            <a:extLst>
              <a:ext uri="{FF2B5EF4-FFF2-40B4-BE49-F238E27FC236}">
                <a16:creationId xmlns:a16="http://schemas.microsoft.com/office/drawing/2014/main" id="{435B5AC0-66E3-AD1E-0914-7966DFCF187F}"/>
              </a:ext>
            </a:extLst>
          </p:cNvPr>
          <p:cNvSpPr>
            <a:spLocks noGrp="1"/>
          </p:cNvSpPr>
          <p:nvPr>
            <p:ph type="body" sz="quarter" idx="13"/>
          </p:nvPr>
        </p:nvSpPr>
        <p:spPr>
          <a:xfrm>
            <a:off x="1455741" y="2173357"/>
            <a:ext cx="8624887" cy="635000"/>
          </a:xfrm>
        </p:spPr>
        <p:txBody>
          <a:bodyPr/>
          <a:lstStyle/>
          <a:p>
            <a:r>
              <a:rPr lang="en-US" dirty="0"/>
              <a:t>[Image Description: Screen capture of dropdown in search box.]</a:t>
            </a:r>
          </a:p>
        </p:txBody>
      </p:sp>
    </p:spTree>
    <p:extLst>
      <p:ext uri="{BB962C8B-B14F-4D97-AF65-F5344CB8AC3E}">
        <p14:creationId xmlns:p14="http://schemas.microsoft.com/office/powerpoint/2010/main" val="1163459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BEFB-99AC-B1E3-8078-B064F4DA1D8E}"/>
              </a:ext>
            </a:extLst>
          </p:cNvPr>
          <p:cNvSpPr>
            <a:spLocks noGrp="1"/>
          </p:cNvSpPr>
          <p:nvPr>
            <p:ph type="title"/>
          </p:nvPr>
        </p:nvSpPr>
        <p:spPr>
          <a:xfrm>
            <a:off x="230414" y="-94785"/>
            <a:ext cx="8793269" cy="602796"/>
          </a:xfrm>
        </p:spPr>
        <p:txBody>
          <a:bodyPr/>
          <a:lstStyle/>
          <a:p>
            <a:r>
              <a:rPr lang="en-US" dirty="0"/>
              <a:t>Change Physical Items Job adds “Remove Transit for Reshelving” Option</a:t>
            </a:r>
          </a:p>
        </p:txBody>
      </p:sp>
      <p:sp>
        <p:nvSpPr>
          <p:cNvPr id="9" name="Content Placeholder 8">
            <a:extLst>
              <a:ext uri="{FF2B5EF4-FFF2-40B4-BE49-F238E27FC236}">
                <a16:creationId xmlns:a16="http://schemas.microsoft.com/office/drawing/2014/main" id="{4DA15935-A956-8687-05EE-9F31D5CD19B2}"/>
              </a:ext>
            </a:extLst>
          </p:cNvPr>
          <p:cNvSpPr>
            <a:spLocks noGrp="1"/>
          </p:cNvSpPr>
          <p:nvPr>
            <p:ph sz="quarter" idx="10"/>
          </p:nvPr>
        </p:nvSpPr>
        <p:spPr>
          <a:xfrm>
            <a:off x="285349" y="536048"/>
            <a:ext cx="8683398" cy="4846215"/>
          </a:xfrm>
        </p:spPr>
        <p:txBody>
          <a:bodyPr/>
          <a:lstStyle/>
          <a:p>
            <a:pPr marL="342900" indent="-342900">
              <a:buFont typeface="Arial" panose="020B0604020202020204" pitchFamily="34" charset="0"/>
              <a:buChar char="•"/>
            </a:pPr>
            <a:r>
              <a:rPr lang="en-US" sz="2400" dirty="0"/>
              <a:t>New setting will be tested in sandboxes, then in production.</a:t>
            </a:r>
          </a:p>
          <a:p>
            <a:pPr marL="342900" indent="-342900">
              <a:buFont typeface="Arial" panose="020B0604020202020204" pitchFamily="34" charset="0"/>
              <a:buChar char="•"/>
            </a:pPr>
            <a:r>
              <a:rPr lang="en-US" sz="2400" dirty="0"/>
              <a:t>If all goes as planned, the “</a:t>
            </a:r>
            <a:r>
              <a:rPr lang="en-US" sz="2400" dirty="0">
                <a:hlinkClick r:id="rId3"/>
              </a:rPr>
              <a:t>How To: Request Maintenance</a:t>
            </a:r>
            <a:r>
              <a:rPr lang="en-US" sz="2400" dirty="0"/>
              <a:t>” page will be updated.</a:t>
            </a:r>
          </a:p>
          <a:p>
            <a:pPr marL="342900" indent="-342900">
              <a:buFont typeface="Arial" panose="020B0604020202020204" pitchFamily="34" charset="0"/>
              <a:buChar char="•"/>
            </a:pPr>
            <a:r>
              <a:rPr lang="en-US" sz="2400" dirty="0"/>
              <a:t>Fall webinar TBA on reviewing the request maintenance steps in Alma.</a:t>
            </a:r>
          </a:p>
          <a:p>
            <a:pPr marL="342900" indent="-342900">
              <a:buFont typeface="Arial" panose="020B0604020202020204" pitchFamily="34" charset="0"/>
              <a:buChar char="•"/>
            </a:pPr>
            <a:endParaRPr lang="en-US" dirty="0"/>
          </a:p>
        </p:txBody>
      </p:sp>
      <p:grpSp>
        <p:nvGrpSpPr>
          <p:cNvPr id="15" name="Group 14" descr="Screenshot shows the parameters screen of the Change Physical items information job in Alma. The new setting, &quot;Remove transit for reshelving&quot; is highlighted.">
            <a:extLst>
              <a:ext uri="{FF2B5EF4-FFF2-40B4-BE49-F238E27FC236}">
                <a16:creationId xmlns:a16="http://schemas.microsoft.com/office/drawing/2014/main" id="{292A0AD6-6240-8771-4669-412F68E44376}"/>
              </a:ext>
            </a:extLst>
          </p:cNvPr>
          <p:cNvGrpSpPr/>
          <p:nvPr/>
        </p:nvGrpSpPr>
        <p:grpSpPr>
          <a:xfrm>
            <a:off x="707761" y="2568709"/>
            <a:ext cx="7838574" cy="3419648"/>
            <a:chOff x="342900" y="1493739"/>
            <a:chExt cx="8458200" cy="3669267"/>
          </a:xfrm>
        </p:grpSpPr>
        <p:pic>
          <p:nvPicPr>
            <p:cNvPr id="13" name="Picture 12">
              <a:extLst>
                <a:ext uri="{FF2B5EF4-FFF2-40B4-BE49-F238E27FC236}">
                  <a16:creationId xmlns:a16="http://schemas.microsoft.com/office/drawing/2014/main" id="{0B744AE1-88DC-59EE-BB4E-3C64330B56CC}"/>
                </a:ext>
              </a:extLst>
            </p:cNvPr>
            <p:cNvPicPr>
              <a:picLocks noChangeAspect="1"/>
            </p:cNvPicPr>
            <p:nvPr/>
          </p:nvPicPr>
          <p:blipFill>
            <a:blip r:embed="rId4"/>
            <a:stretch>
              <a:fillRect/>
            </a:stretch>
          </p:blipFill>
          <p:spPr>
            <a:xfrm>
              <a:off x="342900" y="1493739"/>
              <a:ext cx="8458200" cy="3669267"/>
            </a:xfrm>
            <a:prstGeom prst="rect">
              <a:avLst/>
            </a:prstGeom>
            <a:ln>
              <a:solidFill>
                <a:schemeClr val="accent1"/>
              </a:solidFill>
            </a:ln>
          </p:spPr>
        </p:pic>
        <p:sp>
          <p:nvSpPr>
            <p:cNvPr id="14" name="Rectangle 13">
              <a:extLst>
                <a:ext uri="{FF2B5EF4-FFF2-40B4-BE49-F238E27FC236}">
                  <a16:creationId xmlns:a16="http://schemas.microsoft.com/office/drawing/2014/main" id="{57FB9605-202F-2DAD-304F-4C602FBCB334}"/>
                </a:ext>
              </a:extLst>
            </p:cNvPr>
            <p:cNvSpPr/>
            <p:nvPr/>
          </p:nvSpPr>
          <p:spPr>
            <a:xfrm>
              <a:off x="589547" y="4547937"/>
              <a:ext cx="2683042" cy="615069"/>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 name="Text Placeholder 10">
            <a:extLst>
              <a:ext uri="{FF2B5EF4-FFF2-40B4-BE49-F238E27FC236}">
                <a16:creationId xmlns:a16="http://schemas.microsoft.com/office/drawing/2014/main" id="{D8E14B27-5611-C449-E49B-74BFFA72E5C5}"/>
              </a:ext>
            </a:extLst>
          </p:cNvPr>
          <p:cNvSpPr>
            <a:spLocks noGrp="1"/>
          </p:cNvSpPr>
          <p:nvPr>
            <p:ph type="body" sz="quarter" idx="13"/>
          </p:nvPr>
        </p:nvSpPr>
        <p:spPr>
          <a:xfrm>
            <a:off x="11333" y="5988357"/>
            <a:ext cx="9184444" cy="422637"/>
          </a:xfrm>
        </p:spPr>
        <p:txBody>
          <a:bodyPr/>
          <a:lstStyle/>
          <a:p>
            <a:r>
              <a:rPr lang="en-US" dirty="0"/>
              <a:t>[Image Description: Screenshot shows the Alma parameters screen of the Change Physical items information job.]</a:t>
            </a:r>
          </a:p>
        </p:txBody>
      </p:sp>
    </p:spTree>
    <p:extLst>
      <p:ext uri="{BB962C8B-B14F-4D97-AF65-F5344CB8AC3E}">
        <p14:creationId xmlns:p14="http://schemas.microsoft.com/office/powerpoint/2010/main" val="628202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5CDBC-1931-0F72-894B-71263DEF615A}"/>
              </a:ext>
            </a:extLst>
          </p:cNvPr>
          <p:cNvSpPr>
            <a:spLocks noGrp="1"/>
          </p:cNvSpPr>
          <p:nvPr>
            <p:ph type="title"/>
          </p:nvPr>
        </p:nvSpPr>
        <p:spPr/>
        <p:txBody>
          <a:bodyPr/>
          <a:lstStyle/>
          <a:p>
            <a:r>
              <a:rPr lang="en-US" dirty="0">
                <a:ea typeface="ＭＳ Ｐゴシック"/>
              </a:rPr>
              <a:t>Acquisitions POL Update</a:t>
            </a:r>
            <a:endParaRPr lang="en-US" dirty="0"/>
          </a:p>
        </p:txBody>
      </p:sp>
      <p:pic>
        <p:nvPicPr>
          <p:cNvPr id="6" name="Content Placeholder 5" descr="The Summary bar for funds.">
            <a:extLst>
              <a:ext uri="{FF2B5EF4-FFF2-40B4-BE49-F238E27FC236}">
                <a16:creationId xmlns:a16="http://schemas.microsoft.com/office/drawing/2014/main" id="{7E1C1B8B-A1BB-4409-C637-8D94DF7669B4}"/>
              </a:ext>
            </a:extLst>
          </p:cNvPr>
          <p:cNvPicPr>
            <a:picLocks noGrp="1" noChangeAspect="1"/>
          </p:cNvPicPr>
          <p:nvPr>
            <p:ph sz="quarter" idx="10"/>
          </p:nvPr>
        </p:nvPicPr>
        <p:blipFill>
          <a:blip r:embed="rId3"/>
          <a:stretch>
            <a:fillRect/>
          </a:stretch>
        </p:blipFill>
        <p:spPr>
          <a:xfrm>
            <a:off x="230188" y="515753"/>
            <a:ext cx="8626475" cy="4205587"/>
          </a:xfrm>
          <a:ln>
            <a:solidFill>
              <a:schemeClr val="accent1"/>
            </a:solidFill>
          </a:ln>
        </p:spPr>
      </p:pic>
      <p:sp>
        <p:nvSpPr>
          <p:cNvPr id="5" name="Text Placeholder 4">
            <a:extLst>
              <a:ext uri="{FF2B5EF4-FFF2-40B4-BE49-F238E27FC236}">
                <a16:creationId xmlns:a16="http://schemas.microsoft.com/office/drawing/2014/main" id="{8B0EAF19-1C26-D0CD-4473-1A36D7FC17B0}"/>
              </a:ext>
            </a:extLst>
          </p:cNvPr>
          <p:cNvSpPr>
            <a:spLocks noGrp="1"/>
          </p:cNvSpPr>
          <p:nvPr>
            <p:ph type="body" sz="quarter" idx="13"/>
          </p:nvPr>
        </p:nvSpPr>
        <p:spPr>
          <a:xfrm>
            <a:off x="231776" y="5322093"/>
            <a:ext cx="8624887" cy="1235213"/>
          </a:xfrm>
        </p:spPr>
        <p:txBody>
          <a:bodyPr/>
          <a:lstStyle/>
          <a:p>
            <a:pPr marL="285750" indent="-285750">
              <a:buFont typeface="Arial"/>
              <a:buChar char="•"/>
            </a:pPr>
            <a:r>
              <a:rPr lang="en-US" sz="2000" dirty="0">
                <a:latin typeface="Arial"/>
                <a:ea typeface="ＭＳ Ｐゴシック"/>
              </a:rPr>
              <a:t>When using multiple funds for a POL, the total for the funds will be displayed in the "Funds and Pricing" section.</a:t>
            </a:r>
            <a:endParaRPr lang="en-US" sz="2000" dirty="0"/>
          </a:p>
        </p:txBody>
      </p:sp>
      <p:sp>
        <p:nvSpPr>
          <p:cNvPr id="3" name="TextBox 2">
            <a:extLst>
              <a:ext uri="{FF2B5EF4-FFF2-40B4-BE49-F238E27FC236}">
                <a16:creationId xmlns:a16="http://schemas.microsoft.com/office/drawing/2014/main" id="{5EBE7284-8038-F917-6FD0-5348CC656B2F}"/>
              </a:ext>
            </a:extLst>
          </p:cNvPr>
          <p:cNvSpPr txBox="1"/>
          <p:nvPr/>
        </p:nvSpPr>
        <p:spPr>
          <a:xfrm>
            <a:off x="2366415" y="4729082"/>
            <a:ext cx="3764107" cy="307777"/>
          </a:xfrm>
          <a:prstGeom prst="rect">
            <a:avLst/>
          </a:prstGeom>
          <a:noFill/>
        </p:spPr>
        <p:txBody>
          <a:bodyPr wrap="none" rtlCol="0">
            <a:spAutoFit/>
          </a:bodyPr>
          <a:lstStyle/>
          <a:p>
            <a:r>
              <a:rPr lang="en-US" sz="1400" dirty="0"/>
              <a:t>[Image Description: The Summary bar for funds.]</a:t>
            </a:r>
          </a:p>
        </p:txBody>
      </p:sp>
    </p:spTree>
    <p:extLst>
      <p:ext uri="{BB962C8B-B14F-4D97-AF65-F5344CB8AC3E}">
        <p14:creationId xmlns:p14="http://schemas.microsoft.com/office/powerpoint/2010/main" val="4069515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C5F6D-24CE-A8BE-7122-0D11832B2E50}"/>
              </a:ext>
            </a:extLst>
          </p:cNvPr>
          <p:cNvSpPr>
            <a:spLocks noGrp="1"/>
          </p:cNvSpPr>
          <p:nvPr>
            <p:ph type="title"/>
          </p:nvPr>
        </p:nvSpPr>
        <p:spPr/>
        <p:txBody>
          <a:bodyPr/>
          <a:lstStyle/>
          <a:p>
            <a:r>
              <a:rPr lang="en-US" dirty="0">
                <a:ea typeface="ＭＳ Ｐゴシック"/>
              </a:rPr>
              <a:t>Acquisitions Job Update</a:t>
            </a:r>
            <a:endParaRPr lang="en-US" dirty="0"/>
          </a:p>
        </p:txBody>
      </p:sp>
      <p:sp>
        <p:nvSpPr>
          <p:cNvPr id="5" name="Text Placeholder 4">
            <a:extLst>
              <a:ext uri="{FF2B5EF4-FFF2-40B4-BE49-F238E27FC236}">
                <a16:creationId xmlns:a16="http://schemas.microsoft.com/office/drawing/2014/main" id="{900292E6-A78C-80E1-FADC-0285AA33C5C7}"/>
              </a:ext>
            </a:extLst>
          </p:cNvPr>
          <p:cNvSpPr>
            <a:spLocks noGrp="1"/>
          </p:cNvSpPr>
          <p:nvPr>
            <p:ph type="body" sz="quarter" idx="13"/>
          </p:nvPr>
        </p:nvSpPr>
        <p:spPr>
          <a:xfrm>
            <a:off x="230188" y="636588"/>
            <a:ext cx="8624887" cy="635000"/>
          </a:xfrm>
        </p:spPr>
        <p:txBody>
          <a:bodyPr/>
          <a:lstStyle/>
          <a:p>
            <a:r>
              <a:rPr lang="en-US" sz="2400">
                <a:latin typeface="Arial"/>
                <a:ea typeface="ＭＳ Ｐゴシック"/>
              </a:rPr>
              <a:t>New Fields Added to "Update PO Lines Information" Job</a:t>
            </a:r>
            <a:endParaRPr lang="en-US" sz="2400"/>
          </a:p>
        </p:txBody>
      </p:sp>
      <p:sp>
        <p:nvSpPr>
          <p:cNvPr id="3" name="Content Placeholder 2">
            <a:extLst>
              <a:ext uri="{FF2B5EF4-FFF2-40B4-BE49-F238E27FC236}">
                <a16:creationId xmlns:a16="http://schemas.microsoft.com/office/drawing/2014/main" id="{373F4CE3-0A41-C105-9BA0-344A343877A3}"/>
              </a:ext>
            </a:extLst>
          </p:cNvPr>
          <p:cNvSpPr>
            <a:spLocks noGrp="1"/>
          </p:cNvSpPr>
          <p:nvPr>
            <p:ph sz="quarter" idx="10"/>
          </p:nvPr>
        </p:nvSpPr>
        <p:spPr>
          <a:xfrm>
            <a:off x="230187" y="1339845"/>
            <a:ext cx="4226357" cy="4860925"/>
          </a:xfrm>
        </p:spPr>
        <p:txBody>
          <a:bodyPr/>
          <a:lstStyle/>
          <a:p>
            <a:pPr marL="342900" indent="-342900">
              <a:buFont typeface="Arial"/>
              <a:buChar char="•"/>
            </a:pPr>
            <a:r>
              <a:rPr lang="en-US" sz="2000">
                <a:latin typeface="Arial"/>
                <a:ea typeface="ＭＳ Ｐゴシック"/>
                <a:cs typeface="Arial"/>
              </a:rPr>
              <a:t>Additional PO line reference field</a:t>
            </a:r>
            <a:endParaRPr lang="en-US" sz="2000">
              <a:latin typeface="Arial"/>
              <a:ea typeface="ＭＳ Ｐゴシック"/>
            </a:endParaRPr>
          </a:p>
          <a:p>
            <a:pPr marL="342900" indent="-342900">
              <a:buFont typeface="Arial"/>
              <a:buChar char="•"/>
            </a:pPr>
            <a:r>
              <a:rPr lang="en-US" sz="2000">
                <a:latin typeface="Arial"/>
                <a:ea typeface="ＭＳ Ｐゴシック"/>
                <a:cs typeface="Arial"/>
              </a:rPr>
              <a:t>Cancellation Restriction</a:t>
            </a:r>
            <a:endParaRPr lang="en-US" sz="2000">
              <a:latin typeface="Arial"/>
              <a:ea typeface="ＭＳ Ｐゴシック"/>
            </a:endParaRPr>
          </a:p>
          <a:p>
            <a:pPr marL="342900" indent="-342900">
              <a:buFont typeface="Arial"/>
              <a:buChar char="•"/>
            </a:pPr>
            <a:r>
              <a:rPr lang="en-US" sz="2000">
                <a:latin typeface="Arial"/>
                <a:ea typeface="ＭＳ Ｐゴシック"/>
                <a:cs typeface="Arial"/>
              </a:rPr>
              <a:t>Cancellation Restriction Note</a:t>
            </a:r>
            <a:endParaRPr lang="en-US" sz="2000">
              <a:latin typeface="Arial"/>
              <a:ea typeface="ＭＳ Ｐゴシック"/>
            </a:endParaRPr>
          </a:p>
          <a:p>
            <a:pPr marL="342900" indent="-342900">
              <a:buFont typeface="Arial"/>
              <a:buChar char="•"/>
            </a:pPr>
            <a:r>
              <a:rPr lang="en-US" sz="2000">
                <a:latin typeface="Arial"/>
                <a:ea typeface="ＭＳ Ｐゴシック"/>
                <a:cs typeface="Arial"/>
              </a:rPr>
              <a:t>Add labels from list</a:t>
            </a:r>
            <a:endParaRPr lang="en-US" sz="2000">
              <a:latin typeface="Arial"/>
              <a:ea typeface="ＭＳ Ｐゴシック"/>
            </a:endParaRPr>
          </a:p>
          <a:p>
            <a:pPr marL="342900" indent="-342900">
              <a:buFont typeface="Arial"/>
              <a:buChar char="•"/>
            </a:pPr>
            <a:r>
              <a:rPr lang="en-US" sz="2000">
                <a:latin typeface="Arial"/>
                <a:ea typeface="ＭＳ Ｐゴシック"/>
                <a:cs typeface="Arial"/>
              </a:rPr>
              <a:t>Remove labels</a:t>
            </a:r>
            <a:endParaRPr lang="en-US" sz="2000">
              <a:latin typeface="Arial"/>
              <a:ea typeface="ＭＳ Ｐゴシック"/>
            </a:endParaRPr>
          </a:p>
          <a:p>
            <a:pPr marL="342900" indent="-342900">
              <a:buFont typeface="Arial"/>
              <a:buChar char="•"/>
            </a:pPr>
            <a:r>
              <a:rPr lang="en-US" sz="2000">
                <a:latin typeface="Arial"/>
                <a:ea typeface="ＭＳ Ｐゴシック"/>
                <a:cs typeface="Arial"/>
              </a:rPr>
              <a:t>Create new label</a:t>
            </a:r>
            <a:endParaRPr lang="en-US" sz="2000">
              <a:latin typeface="Arial"/>
              <a:ea typeface="ＭＳ Ｐゴシック"/>
            </a:endParaRPr>
          </a:p>
          <a:p>
            <a:pPr marL="342900" indent="-342900">
              <a:buFont typeface="Arial"/>
              <a:buChar char="•"/>
            </a:pPr>
            <a:r>
              <a:rPr lang="en-US" sz="2000">
                <a:latin typeface="Arial"/>
                <a:ea typeface="ＭＳ Ｐゴシック"/>
                <a:cs typeface="Arial"/>
              </a:rPr>
              <a:t>Reclaim interval</a:t>
            </a:r>
            <a:endParaRPr lang="en-US" sz="2000">
              <a:latin typeface="Arial"/>
              <a:ea typeface="ＭＳ Ｐゴシック"/>
            </a:endParaRPr>
          </a:p>
          <a:p>
            <a:pPr marL="342900" indent="-342900">
              <a:buFont typeface="Arial"/>
              <a:buChar char="•"/>
            </a:pPr>
            <a:r>
              <a:rPr lang="en-US" sz="2000">
                <a:latin typeface="Arial"/>
                <a:ea typeface="ＭＳ Ｐゴシック"/>
                <a:cs typeface="Arial"/>
              </a:rPr>
              <a:t>Subscription interval</a:t>
            </a:r>
            <a:endParaRPr lang="en-US" sz="2000">
              <a:latin typeface="Arial"/>
              <a:ea typeface="ＭＳ Ｐゴシック"/>
            </a:endParaRPr>
          </a:p>
          <a:p>
            <a:pPr marL="342900" indent="-342900">
              <a:buFont typeface="Arial"/>
              <a:buChar char="•"/>
            </a:pPr>
            <a:r>
              <a:rPr lang="en-US" sz="2000">
                <a:latin typeface="Arial"/>
                <a:ea typeface="ＭＳ Ｐゴシック"/>
                <a:cs typeface="Arial"/>
              </a:rPr>
              <a:t>Note to vendor</a:t>
            </a:r>
            <a:endParaRPr lang="en-US" sz="2000">
              <a:latin typeface="Arial"/>
              <a:ea typeface="ＭＳ Ｐゴシック"/>
            </a:endParaRPr>
          </a:p>
          <a:p>
            <a:pPr marL="342900" indent="-342900">
              <a:buFont typeface="Arial"/>
              <a:buChar char="•"/>
            </a:pPr>
            <a:r>
              <a:rPr lang="en-US" sz="2000">
                <a:latin typeface="Arial"/>
                <a:ea typeface="ＭＳ Ｐゴシック"/>
                <a:cs typeface="Arial"/>
              </a:rPr>
              <a:t>Vendor reference number type</a:t>
            </a:r>
            <a:endParaRPr lang="en-US" sz="2000">
              <a:latin typeface="Arial"/>
              <a:ea typeface="ＭＳ Ｐゴシック"/>
            </a:endParaRPr>
          </a:p>
          <a:p>
            <a:endParaRPr lang="en-US"/>
          </a:p>
        </p:txBody>
      </p:sp>
      <p:sp>
        <p:nvSpPr>
          <p:cNvPr id="4" name="Content Placeholder 3">
            <a:extLst>
              <a:ext uri="{FF2B5EF4-FFF2-40B4-BE49-F238E27FC236}">
                <a16:creationId xmlns:a16="http://schemas.microsoft.com/office/drawing/2014/main" id="{B3E792C0-9426-923D-FC90-D270369A06CB}"/>
              </a:ext>
            </a:extLst>
          </p:cNvPr>
          <p:cNvSpPr>
            <a:spLocks noGrp="1"/>
          </p:cNvSpPr>
          <p:nvPr>
            <p:ph sz="quarter" idx="11"/>
          </p:nvPr>
        </p:nvSpPr>
        <p:spPr>
          <a:xfrm>
            <a:off x="4572000" y="1339845"/>
            <a:ext cx="4283075" cy="4860925"/>
          </a:xfrm>
        </p:spPr>
        <p:txBody>
          <a:bodyPr/>
          <a:lstStyle/>
          <a:p>
            <a:pPr marL="342900" indent="-342900">
              <a:buFont typeface="Arial"/>
              <a:buChar char="•"/>
            </a:pPr>
            <a:r>
              <a:rPr lang="en-US" sz="2000">
                <a:latin typeface="Arial"/>
                <a:ea typeface="ＭＳ Ｐゴシック"/>
                <a:cs typeface="Arial"/>
              </a:rPr>
              <a:t>Routing during receiving</a:t>
            </a:r>
            <a:endParaRPr lang="en-US" sz="2000">
              <a:latin typeface="Arial"/>
              <a:ea typeface="ＭＳ Ｐゴシック"/>
            </a:endParaRPr>
          </a:p>
          <a:p>
            <a:pPr marL="342900" indent="-342900">
              <a:buFont typeface="Arial"/>
              <a:buChar char="•"/>
            </a:pPr>
            <a:r>
              <a:rPr lang="en-US" sz="2000">
                <a:latin typeface="Arial"/>
                <a:ea typeface="ＭＳ Ｐゴシック"/>
                <a:cs typeface="Arial"/>
              </a:rPr>
              <a:t>Binding during receiving</a:t>
            </a:r>
            <a:endParaRPr lang="en-US" sz="2000">
              <a:latin typeface="Arial"/>
              <a:ea typeface="ＭＳ Ｐゴシック"/>
            </a:endParaRPr>
          </a:p>
          <a:p>
            <a:pPr marL="342900" indent="-342900">
              <a:buFont typeface="Arial"/>
              <a:buChar char="•"/>
            </a:pPr>
            <a:r>
              <a:rPr lang="en-US" sz="2000">
                <a:latin typeface="Arial"/>
                <a:ea typeface="ＭＳ Ｐゴシック"/>
                <a:cs typeface="Arial"/>
              </a:rPr>
              <a:t>Activation note</a:t>
            </a:r>
            <a:endParaRPr lang="en-US" sz="2000">
              <a:latin typeface="Arial"/>
              <a:ea typeface="ＭＳ Ｐゴシック"/>
            </a:endParaRPr>
          </a:p>
          <a:p>
            <a:pPr marL="342900" indent="-342900">
              <a:buFont typeface="Arial"/>
              <a:buChar char="•"/>
            </a:pPr>
            <a:r>
              <a:rPr lang="en-US" sz="2000">
                <a:latin typeface="Arial"/>
                <a:ea typeface="ＭＳ Ｐゴシック"/>
                <a:cs typeface="Arial"/>
              </a:rPr>
              <a:t>Renewal date</a:t>
            </a:r>
            <a:endParaRPr lang="en-US" sz="2000">
              <a:latin typeface="Arial"/>
              <a:ea typeface="ＭＳ Ｐゴシック"/>
            </a:endParaRPr>
          </a:p>
          <a:p>
            <a:pPr marL="342900" indent="-342900">
              <a:buFont typeface="Arial"/>
              <a:buChar char="•"/>
            </a:pPr>
            <a:r>
              <a:rPr lang="en-US" sz="2000">
                <a:latin typeface="Arial"/>
                <a:ea typeface="ＭＳ Ｐゴシック"/>
                <a:cs typeface="Arial"/>
              </a:rPr>
              <a:t>Subscription from</a:t>
            </a:r>
            <a:endParaRPr lang="en-US" sz="2000">
              <a:latin typeface="Arial"/>
              <a:ea typeface="ＭＳ Ｐゴシック"/>
            </a:endParaRPr>
          </a:p>
          <a:p>
            <a:pPr marL="342900" indent="-342900">
              <a:buFont typeface="Arial"/>
              <a:buChar char="•"/>
            </a:pPr>
            <a:r>
              <a:rPr lang="en-US" sz="2000">
                <a:latin typeface="Arial"/>
                <a:ea typeface="ＭＳ Ｐゴシック"/>
                <a:cs typeface="Arial"/>
              </a:rPr>
              <a:t>Subscription to</a:t>
            </a:r>
            <a:endParaRPr lang="en-US" sz="2000">
              <a:latin typeface="Arial"/>
              <a:ea typeface="ＭＳ Ｐゴシック"/>
            </a:endParaRPr>
          </a:p>
          <a:p>
            <a:pPr marL="342900" indent="-342900">
              <a:buFont typeface="Arial"/>
              <a:buChar char="•"/>
            </a:pPr>
            <a:r>
              <a:rPr lang="en-US" sz="2000">
                <a:latin typeface="Arial"/>
                <a:ea typeface="ＭＳ Ｐゴシック"/>
                <a:cs typeface="Arial"/>
              </a:rPr>
              <a:t>Renewal reminder period (days)</a:t>
            </a:r>
            <a:endParaRPr lang="en-US" sz="2000">
              <a:latin typeface="Arial"/>
              <a:ea typeface="ＭＳ Ｐゴシック"/>
            </a:endParaRPr>
          </a:p>
          <a:p>
            <a:pPr marL="342900" indent="-342900">
              <a:buFont typeface="Arial"/>
              <a:buChar char="•"/>
            </a:pPr>
            <a:r>
              <a:rPr lang="en-US" sz="2000">
                <a:latin typeface="Arial"/>
                <a:ea typeface="ＭＳ Ｐゴシック"/>
                <a:cs typeface="Arial"/>
              </a:rPr>
              <a:t>Renewal note</a:t>
            </a:r>
            <a:endParaRPr lang="en-US" sz="2000">
              <a:latin typeface="Arial"/>
              <a:ea typeface="ＭＳ Ｐゴシック"/>
            </a:endParaRPr>
          </a:p>
          <a:p>
            <a:pPr marL="342900" indent="-342900">
              <a:buFont typeface="Arial"/>
              <a:buChar char="•"/>
            </a:pPr>
            <a:r>
              <a:rPr lang="en-US" sz="2000">
                <a:latin typeface="Arial"/>
                <a:ea typeface="ＭＳ Ｐゴシック"/>
                <a:cs typeface="Arial"/>
              </a:rPr>
              <a:t>Internal note</a:t>
            </a:r>
            <a:endParaRPr lang="en-US" sz="2000">
              <a:latin typeface="Arial"/>
              <a:ea typeface="ＭＳ Ｐゴシック"/>
            </a:endParaRPr>
          </a:p>
        </p:txBody>
      </p:sp>
    </p:spTree>
    <p:extLst>
      <p:ext uri="{BB962C8B-B14F-4D97-AF65-F5344CB8AC3E}">
        <p14:creationId xmlns:p14="http://schemas.microsoft.com/office/powerpoint/2010/main" val="464387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E1696-8F38-61CD-A2D1-CEDFE8DD9F5D}"/>
              </a:ext>
            </a:extLst>
          </p:cNvPr>
          <p:cNvSpPr>
            <a:spLocks noGrp="1"/>
          </p:cNvSpPr>
          <p:nvPr>
            <p:ph type="title"/>
          </p:nvPr>
        </p:nvSpPr>
        <p:spPr/>
        <p:txBody>
          <a:bodyPr/>
          <a:lstStyle/>
          <a:p>
            <a:r>
              <a:rPr lang="en-US" dirty="0">
                <a:ea typeface="ＭＳ Ｐゴシック"/>
              </a:rPr>
              <a:t>Acquisitions Funds and Ledgers Update</a:t>
            </a:r>
            <a:endParaRPr lang="en-US" dirty="0"/>
          </a:p>
        </p:txBody>
      </p:sp>
      <p:sp>
        <p:nvSpPr>
          <p:cNvPr id="3" name="Content Placeholder 2">
            <a:extLst>
              <a:ext uri="{FF2B5EF4-FFF2-40B4-BE49-F238E27FC236}">
                <a16:creationId xmlns:a16="http://schemas.microsoft.com/office/drawing/2014/main" id="{90812579-C06A-A33B-2B90-F578E162502C}"/>
              </a:ext>
            </a:extLst>
          </p:cNvPr>
          <p:cNvSpPr>
            <a:spLocks noGrp="1"/>
          </p:cNvSpPr>
          <p:nvPr>
            <p:ph sz="quarter" idx="10"/>
          </p:nvPr>
        </p:nvSpPr>
        <p:spPr>
          <a:xfrm>
            <a:off x="0" y="508011"/>
            <a:ext cx="9143327" cy="5730322"/>
          </a:xfrm>
        </p:spPr>
        <p:txBody>
          <a:bodyPr/>
          <a:lstStyle/>
          <a:p>
            <a:pPr marL="342900" indent="-342900">
              <a:buFont typeface="Arial"/>
              <a:buChar char="•"/>
            </a:pPr>
            <a:r>
              <a:rPr lang="en-US" dirty="0">
                <a:latin typeface="Arial"/>
                <a:ea typeface="ＭＳ Ｐゴシック"/>
              </a:rPr>
              <a:t>New Fields added to Transactions Tab of Funds and Ledgers</a:t>
            </a:r>
          </a:p>
          <a:p>
            <a:pPr marL="1085850" lvl="1" indent="-342900">
              <a:buFont typeface="Arial"/>
              <a:buChar char="•"/>
            </a:pPr>
            <a:r>
              <a:rPr lang="en-US" dirty="0">
                <a:latin typeface="Arial"/>
                <a:ea typeface="ＭＳ Ｐゴシック"/>
                <a:cs typeface="Arial"/>
              </a:rPr>
              <a:t>PO Line Description</a:t>
            </a:r>
          </a:p>
          <a:p>
            <a:pPr marL="1085850" lvl="1" indent="-342900">
              <a:buFont typeface="Arial"/>
              <a:buChar char="•"/>
            </a:pPr>
            <a:r>
              <a:rPr lang="en-US" dirty="0">
                <a:latin typeface="Arial"/>
                <a:ea typeface="ＭＳ Ｐゴシック"/>
                <a:cs typeface="Arial"/>
              </a:rPr>
              <a:t>Creator</a:t>
            </a:r>
          </a:p>
          <a:p>
            <a:endParaRPr lang="en-US" dirty="0">
              <a:cs typeface="Arial"/>
            </a:endParaRPr>
          </a:p>
          <a:p>
            <a:endParaRPr lang="en-US" dirty="0">
              <a:cs typeface="Arial"/>
            </a:endParaRPr>
          </a:p>
          <a:p>
            <a:endParaRPr lang="en-US" dirty="0">
              <a:cs typeface="Arial"/>
            </a:endParaRPr>
          </a:p>
          <a:p>
            <a:endParaRPr lang="en-US" dirty="0">
              <a:cs typeface="Arial"/>
            </a:endParaRPr>
          </a:p>
          <a:p>
            <a:endParaRPr lang="en-US" dirty="0">
              <a:cs typeface="Arial"/>
            </a:endParaRPr>
          </a:p>
          <a:p>
            <a:endParaRPr lang="en-US" sz="2000" dirty="0">
              <a:cs typeface="Arial"/>
            </a:endParaRPr>
          </a:p>
          <a:p>
            <a:endParaRPr lang="en-US" sz="2400" dirty="0">
              <a:latin typeface="Arial"/>
              <a:ea typeface="ＭＳ Ｐゴシック"/>
              <a:cs typeface="Arial"/>
            </a:endParaRPr>
          </a:p>
          <a:p>
            <a:endParaRPr lang="en-US" sz="2400" dirty="0">
              <a:latin typeface="Arial"/>
              <a:ea typeface="ＭＳ Ｐゴシック"/>
              <a:cs typeface="Arial"/>
            </a:endParaRPr>
          </a:p>
          <a:p>
            <a:pPr marL="342900" indent="-342900">
              <a:buFont typeface="Arial"/>
              <a:buChar char="•"/>
            </a:pPr>
            <a:endParaRPr lang="en-US" sz="1600" dirty="0">
              <a:latin typeface="Arial"/>
              <a:ea typeface="ＭＳ Ｐゴシック"/>
              <a:cs typeface="Arial"/>
            </a:endParaRPr>
          </a:p>
          <a:p>
            <a:pPr marL="342900" indent="-342900">
              <a:buFont typeface="Arial"/>
              <a:buChar char="•"/>
            </a:pPr>
            <a:r>
              <a:rPr lang="en-US" sz="2400" dirty="0">
                <a:latin typeface="Arial"/>
                <a:ea typeface="ＭＳ Ｐゴシック"/>
                <a:cs typeface="Arial"/>
              </a:rPr>
              <a:t>To display these fields select the "Table Customization" gear on the right and tick the field names.</a:t>
            </a:r>
            <a:endParaRPr lang="en-US" sz="2400" dirty="0">
              <a:cs typeface="Arial"/>
            </a:endParaRPr>
          </a:p>
          <a:p>
            <a:endParaRPr lang="en-US" sz="1800" dirty="0">
              <a:cs typeface="Arial"/>
            </a:endParaRPr>
          </a:p>
          <a:p>
            <a:endParaRPr lang="en-US" dirty="0">
              <a:cs typeface="Arial"/>
            </a:endParaRPr>
          </a:p>
        </p:txBody>
      </p:sp>
      <p:pic>
        <p:nvPicPr>
          <p:cNvPr id="7" name="Picture 6" descr="The PO Line Description and Creator fields.">
            <a:extLst>
              <a:ext uri="{FF2B5EF4-FFF2-40B4-BE49-F238E27FC236}">
                <a16:creationId xmlns:a16="http://schemas.microsoft.com/office/drawing/2014/main" id="{6636D1C9-5AFC-1B7B-5F41-420E182A8754}"/>
              </a:ext>
            </a:extLst>
          </p:cNvPr>
          <p:cNvPicPr>
            <a:picLocks noChangeAspect="1"/>
          </p:cNvPicPr>
          <p:nvPr/>
        </p:nvPicPr>
        <p:blipFill>
          <a:blip r:embed="rId3"/>
          <a:stretch>
            <a:fillRect/>
          </a:stretch>
        </p:blipFill>
        <p:spPr>
          <a:xfrm>
            <a:off x="327440" y="1844813"/>
            <a:ext cx="8517016" cy="3475250"/>
          </a:xfrm>
          <a:prstGeom prst="rect">
            <a:avLst/>
          </a:prstGeom>
          <a:ln>
            <a:solidFill>
              <a:schemeClr val="accent1"/>
            </a:solidFill>
          </a:ln>
        </p:spPr>
      </p:pic>
      <p:sp>
        <p:nvSpPr>
          <p:cNvPr id="10" name="Arrow: Left 9">
            <a:extLst>
              <a:ext uri="{FF2B5EF4-FFF2-40B4-BE49-F238E27FC236}">
                <a16:creationId xmlns:a16="http://schemas.microsoft.com/office/drawing/2014/main" id="{BB12AD79-909C-BFBB-52A5-76A513E1BCC9}"/>
              </a:ext>
              <a:ext uri="{C183D7F6-B498-43B3-948B-1728B52AA6E4}">
                <adec:decorative xmlns:adec="http://schemas.microsoft.com/office/drawing/2017/decorative" val="1"/>
              </a:ext>
            </a:extLst>
          </p:cNvPr>
          <p:cNvSpPr/>
          <p:nvPr/>
        </p:nvSpPr>
        <p:spPr>
          <a:xfrm rot="-5400000">
            <a:off x="8293991" y="2568716"/>
            <a:ext cx="424853" cy="173758"/>
          </a:xfrm>
          <a:prstGeom prst="lef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BC4ADBF-036C-0573-EE38-2E3B7D1D539B}"/>
              </a:ext>
            </a:extLst>
          </p:cNvPr>
          <p:cNvSpPr txBox="1"/>
          <p:nvPr/>
        </p:nvSpPr>
        <p:spPr>
          <a:xfrm>
            <a:off x="1922571" y="5317532"/>
            <a:ext cx="4913461" cy="307777"/>
          </a:xfrm>
          <a:prstGeom prst="rect">
            <a:avLst/>
          </a:prstGeom>
          <a:noFill/>
        </p:spPr>
        <p:txBody>
          <a:bodyPr wrap="none" rtlCol="0">
            <a:spAutoFit/>
          </a:bodyPr>
          <a:lstStyle/>
          <a:p>
            <a:r>
              <a:rPr lang="en-US" sz="1400" dirty="0"/>
              <a:t>[Image Description: The PO Line Description and Creator fields.]</a:t>
            </a:r>
          </a:p>
        </p:txBody>
      </p:sp>
    </p:spTree>
    <p:extLst>
      <p:ext uri="{BB962C8B-B14F-4D97-AF65-F5344CB8AC3E}">
        <p14:creationId xmlns:p14="http://schemas.microsoft.com/office/powerpoint/2010/main" val="3908327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25E2B-DD28-0309-C95B-AE039430D5FD}"/>
              </a:ext>
            </a:extLst>
          </p:cNvPr>
          <p:cNvSpPr>
            <a:spLocks noGrp="1"/>
          </p:cNvSpPr>
          <p:nvPr>
            <p:ph type="title"/>
          </p:nvPr>
        </p:nvSpPr>
        <p:spPr/>
        <p:txBody>
          <a:bodyPr/>
          <a:lstStyle/>
          <a:p>
            <a:r>
              <a:rPr lang="en-US" dirty="0">
                <a:ea typeface="ＭＳ Ｐゴシック"/>
              </a:rPr>
              <a:t>Acquisitions New POL Types</a:t>
            </a:r>
            <a:endParaRPr lang="en-US" dirty="0"/>
          </a:p>
        </p:txBody>
      </p:sp>
      <p:sp>
        <p:nvSpPr>
          <p:cNvPr id="3" name="Content Placeholder 2">
            <a:extLst>
              <a:ext uri="{FF2B5EF4-FFF2-40B4-BE49-F238E27FC236}">
                <a16:creationId xmlns:a16="http://schemas.microsoft.com/office/drawing/2014/main" id="{151E416A-8ACD-4921-E0EB-9494A4EE68C9}"/>
              </a:ext>
            </a:extLst>
          </p:cNvPr>
          <p:cNvSpPr>
            <a:spLocks noGrp="1"/>
          </p:cNvSpPr>
          <p:nvPr>
            <p:ph sz="quarter" idx="10"/>
          </p:nvPr>
        </p:nvSpPr>
        <p:spPr>
          <a:xfrm>
            <a:off x="230187" y="396870"/>
            <a:ext cx="8731682" cy="5861050"/>
          </a:xfrm>
        </p:spPr>
        <p:txBody>
          <a:bodyPr/>
          <a:lstStyle/>
          <a:p>
            <a:r>
              <a:rPr lang="en-US" dirty="0">
                <a:latin typeface="Arial"/>
                <a:ea typeface="ＭＳ Ｐゴシック"/>
              </a:rPr>
              <a:t>Two new POL Types to support Open Access Workflows:</a:t>
            </a:r>
            <a:endParaRPr lang="en-US" dirty="0">
              <a:latin typeface="Arial"/>
              <a:ea typeface="ＭＳ Ｐゴシック"/>
              <a:cs typeface="Arial" panose="020B0604020202020204" pitchFamily="34" charset="0"/>
            </a:endParaRPr>
          </a:p>
          <a:p>
            <a:pPr marL="1085850" lvl="1" indent="-342900">
              <a:buFont typeface="Arial"/>
              <a:buChar char="•"/>
            </a:pPr>
            <a:endParaRPr lang="en-US" dirty="0">
              <a:latin typeface="Arial"/>
              <a:ea typeface="ＭＳ Ｐゴシック"/>
              <a:cs typeface="Arial"/>
            </a:endParaRPr>
          </a:p>
          <a:p>
            <a:pPr marL="1085850" lvl="1" indent="-342900">
              <a:buFont typeface="Arial"/>
              <a:buChar char="•"/>
            </a:pPr>
            <a:r>
              <a:rPr lang="en-US" dirty="0">
                <a:latin typeface="Arial"/>
                <a:ea typeface="ＭＳ Ｐゴシック"/>
                <a:cs typeface="Arial"/>
              </a:rPr>
              <a:t>Article Processing Charges (APC) – One Time</a:t>
            </a:r>
            <a:endParaRPr lang="en-US" dirty="0">
              <a:latin typeface="Arial"/>
              <a:ea typeface="ＭＳ Ｐゴシック"/>
              <a:cs typeface="Arial" panose="020B0604020202020204" pitchFamily="34" charset="0"/>
            </a:endParaRPr>
          </a:p>
          <a:p>
            <a:pPr marL="1085850" lvl="1" indent="-342900">
              <a:buFont typeface="Arial"/>
              <a:buChar char="•"/>
            </a:pPr>
            <a:r>
              <a:rPr lang="en-US" dirty="0">
                <a:latin typeface="Arial"/>
                <a:ea typeface="ＭＳ Ｐゴシック"/>
                <a:cs typeface="Arial"/>
              </a:rPr>
              <a:t>Article Processing Charges (APC) – Subscription</a:t>
            </a:r>
          </a:p>
          <a:p>
            <a:endParaRPr lang="en-US" dirty="0">
              <a:cs typeface="Arial"/>
            </a:endParaRPr>
          </a:p>
          <a:p>
            <a:pPr>
              <a:buFont typeface="Arial"/>
            </a:pPr>
            <a:r>
              <a:rPr lang="en-US" sz="2000" dirty="0">
                <a:latin typeface="Arial"/>
                <a:ea typeface="ＭＳ Ｐゴシック"/>
                <a:cs typeface="Arial"/>
              </a:rPr>
              <a:t>These new POL types are without inventory. They can be linked to the appropriate vendor, relevant license, price, and funding source.</a:t>
            </a:r>
          </a:p>
          <a:p>
            <a:pPr>
              <a:buFont typeface="Arial"/>
            </a:pPr>
            <a:endParaRPr lang="en-US" dirty="0">
              <a:cs typeface="Arial"/>
            </a:endParaRPr>
          </a:p>
          <a:p>
            <a:pPr>
              <a:buFont typeface="Arial"/>
            </a:pPr>
            <a:endParaRPr lang="en-US" dirty="0">
              <a:latin typeface="Arial"/>
              <a:ea typeface="ＭＳ Ｐゴシック"/>
              <a:cs typeface="Arial"/>
            </a:endParaRPr>
          </a:p>
        </p:txBody>
      </p:sp>
      <p:pic>
        <p:nvPicPr>
          <p:cNvPr id="6" name="Picture 5" descr="Two APC PO Lines.">
            <a:extLst>
              <a:ext uri="{FF2B5EF4-FFF2-40B4-BE49-F238E27FC236}">
                <a16:creationId xmlns:a16="http://schemas.microsoft.com/office/drawing/2014/main" id="{B69CA227-DFF1-D916-DC8D-87FA5369C55E}"/>
              </a:ext>
            </a:extLst>
          </p:cNvPr>
          <p:cNvPicPr>
            <a:picLocks noChangeAspect="1"/>
          </p:cNvPicPr>
          <p:nvPr/>
        </p:nvPicPr>
        <p:blipFill>
          <a:blip r:embed="rId3"/>
          <a:stretch>
            <a:fillRect/>
          </a:stretch>
        </p:blipFill>
        <p:spPr>
          <a:xfrm>
            <a:off x="228600" y="3134416"/>
            <a:ext cx="8801100" cy="2684668"/>
          </a:xfrm>
          <a:prstGeom prst="rect">
            <a:avLst/>
          </a:prstGeom>
          <a:ln>
            <a:solidFill>
              <a:schemeClr val="accent1"/>
            </a:solidFill>
          </a:ln>
        </p:spPr>
      </p:pic>
      <p:sp>
        <p:nvSpPr>
          <p:cNvPr id="4" name="TextBox 3">
            <a:extLst>
              <a:ext uri="{FF2B5EF4-FFF2-40B4-BE49-F238E27FC236}">
                <a16:creationId xmlns:a16="http://schemas.microsoft.com/office/drawing/2014/main" id="{AC7C5579-7CE2-2F56-42D7-ED5FB9DC5560}"/>
              </a:ext>
            </a:extLst>
          </p:cNvPr>
          <p:cNvSpPr txBox="1"/>
          <p:nvPr/>
        </p:nvSpPr>
        <p:spPr>
          <a:xfrm>
            <a:off x="2585544" y="5819084"/>
            <a:ext cx="3190232" cy="307777"/>
          </a:xfrm>
          <a:prstGeom prst="rect">
            <a:avLst/>
          </a:prstGeom>
          <a:noFill/>
        </p:spPr>
        <p:txBody>
          <a:bodyPr wrap="none" rtlCol="0">
            <a:spAutoFit/>
          </a:bodyPr>
          <a:lstStyle/>
          <a:p>
            <a:r>
              <a:rPr lang="en-US" sz="1400" dirty="0"/>
              <a:t>[Image Description: Two APC PO Lines.]</a:t>
            </a:r>
          </a:p>
        </p:txBody>
      </p:sp>
    </p:spTree>
    <p:extLst>
      <p:ext uri="{BB962C8B-B14F-4D97-AF65-F5344CB8AC3E}">
        <p14:creationId xmlns:p14="http://schemas.microsoft.com/office/powerpoint/2010/main" val="455051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5EC05-AFE1-4DDE-1EBD-8857E5A9ED52}"/>
              </a:ext>
            </a:extLst>
          </p:cNvPr>
          <p:cNvSpPr>
            <a:spLocks noGrp="1"/>
          </p:cNvSpPr>
          <p:nvPr>
            <p:ph type="title"/>
          </p:nvPr>
        </p:nvSpPr>
        <p:spPr/>
        <p:txBody>
          <a:bodyPr/>
          <a:lstStyle/>
          <a:p>
            <a:r>
              <a:rPr lang="en-US" dirty="0">
                <a:ea typeface="ＭＳ Ｐゴシック"/>
              </a:rPr>
              <a:t>Acquisitions Copy PO Line Price to Replacement Cost</a:t>
            </a:r>
            <a:endParaRPr lang="en-US" dirty="0"/>
          </a:p>
        </p:txBody>
      </p:sp>
      <p:sp>
        <p:nvSpPr>
          <p:cNvPr id="3" name="Content Placeholder 2">
            <a:extLst>
              <a:ext uri="{FF2B5EF4-FFF2-40B4-BE49-F238E27FC236}">
                <a16:creationId xmlns:a16="http://schemas.microsoft.com/office/drawing/2014/main" id="{01B6B3C6-14BC-9E02-F6EE-B8205813B401}"/>
              </a:ext>
            </a:extLst>
          </p:cNvPr>
          <p:cNvSpPr>
            <a:spLocks noGrp="1"/>
          </p:cNvSpPr>
          <p:nvPr>
            <p:ph sz="quarter" idx="10"/>
          </p:nvPr>
        </p:nvSpPr>
        <p:spPr>
          <a:xfrm>
            <a:off x="230187" y="414125"/>
            <a:ext cx="8621661" cy="5810663"/>
          </a:xfrm>
        </p:spPr>
        <p:txBody>
          <a:bodyPr/>
          <a:lstStyle/>
          <a:p>
            <a:pPr marL="342900" indent="-342900">
              <a:buFont typeface="Arial"/>
              <a:buChar char="•"/>
            </a:pPr>
            <a:r>
              <a:rPr lang="en-US" dirty="0">
                <a:latin typeface="Arial"/>
                <a:ea typeface="ＭＳ Ｐゴシック"/>
              </a:rPr>
              <a:t>When creating a new POL Alma can copy the POL price to the replacement cost field. </a:t>
            </a:r>
            <a:endParaRPr lang="en-US">
              <a:latin typeface="Arial"/>
              <a:ea typeface="ＭＳ Ｐゴシック"/>
            </a:endParaRPr>
          </a:p>
          <a:p>
            <a:pPr marL="342900" indent="-342900">
              <a:buFont typeface="Arial"/>
              <a:buChar char="•"/>
            </a:pPr>
            <a:r>
              <a:rPr lang="en-US" dirty="0">
                <a:latin typeface="Arial"/>
                <a:ea typeface="ＭＳ Ｐゴシック"/>
              </a:rPr>
              <a:t>This can happen when:</a:t>
            </a:r>
          </a:p>
          <a:p>
            <a:pPr marL="1085850" lvl="1" indent="-342900">
              <a:buFont typeface="Arial"/>
              <a:buChar char="•"/>
            </a:pPr>
            <a:r>
              <a:rPr lang="en-US" dirty="0">
                <a:latin typeface="Arial"/>
                <a:ea typeface="ＭＳ Ｐゴシック"/>
                <a:cs typeface="Arial"/>
              </a:rPr>
              <a:t>A new POL is created</a:t>
            </a:r>
          </a:p>
          <a:p>
            <a:pPr marL="1085850" lvl="1" indent="-342900">
              <a:buFont typeface="Arial"/>
              <a:buChar char="•"/>
            </a:pPr>
            <a:r>
              <a:rPr lang="en-US" dirty="0">
                <a:latin typeface="Arial"/>
                <a:ea typeface="ＭＳ Ｐゴシック"/>
                <a:cs typeface="Arial"/>
              </a:rPr>
              <a:t>A POL list price is edited</a:t>
            </a:r>
          </a:p>
          <a:p>
            <a:pPr marL="1085850" lvl="1" indent="-342900">
              <a:buFont typeface="Arial"/>
              <a:buChar char="•"/>
            </a:pPr>
            <a:r>
              <a:rPr lang="en-US" dirty="0">
                <a:latin typeface="Arial"/>
                <a:ea typeface="ＭＳ Ｐゴシック"/>
                <a:cs typeface="Arial"/>
              </a:rPr>
              <a:t>The quantity ordered is changed</a:t>
            </a:r>
            <a:endParaRPr lang="en-US" dirty="0">
              <a:cs typeface="Arial"/>
            </a:endParaRPr>
          </a:p>
          <a:p>
            <a:pPr indent="-457200">
              <a:buFont typeface="Arial"/>
              <a:buChar char="•"/>
            </a:pPr>
            <a:r>
              <a:rPr lang="en-US" dirty="0">
                <a:latin typeface="Arial"/>
                <a:ea typeface="ＭＳ Ｐゴシック"/>
                <a:cs typeface="Arial"/>
              </a:rPr>
              <a:t>To activate:</a:t>
            </a:r>
            <a:endParaRPr lang="en-US" dirty="0">
              <a:cs typeface="Arial"/>
            </a:endParaRPr>
          </a:p>
          <a:p>
            <a:pPr lvl="1" indent="-457200">
              <a:buFont typeface="Arial"/>
              <a:buChar char="•"/>
            </a:pPr>
            <a:r>
              <a:rPr lang="en-US" dirty="0">
                <a:latin typeface="Arial"/>
                <a:ea typeface="ＭＳ Ｐゴシック"/>
                <a:cs typeface="Arial"/>
              </a:rPr>
              <a:t>Configuration &gt; Acquistions &gt; General &gt; Other Settings &gt; </a:t>
            </a:r>
            <a:r>
              <a:rPr lang="en-US" dirty="0" err="1">
                <a:latin typeface="Arial"/>
                <a:ea typeface="ＭＳ Ｐゴシック"/>
                <a:cs typeface="Arial"/>
              </a:rPr>
              <a:t>replacement_cost_copied_from_POL</a:t>
            </a:r>
          </a:p>
          <a:p>
            <a:pPr lvl="2" indent="-285750">
              <a:buFont typeface="Arial"/>
              <a:buChar char="•"/>
            </a:pPr>
            <a:r>
              <a:rPr lang="en-US" dirty="0">
                <a:latin typeface="Arial"/>
                <a:ea typeface="ＭＳ Ｐゴシック"/>
                <a:cs typeface="Arial"/>
              </a:rPr>
              <a:t>0 – False (DEFAULT)</a:t>
            </a:r>
          </a:p>
          <a:p>
            <a:pPr lvl="2">
              <a:buFont typeface="Arial"/>
              <a:buChar char="•"/>
            </a:pPr>
            <a:r>
              <a:rPr lang="en-US" dirty="0">
                <a:latin typeface="Arial"/>
                <a:ea typeface="ＭＳ Ｐゴシック"/>
                <a:cs typeface="Arial"/>
              </a:rPr>
              <a:t>1 -  Copy the price from the PO line's List price field</a:t>
            </a:r>
            <a:endParaRPr lang="en-US" dirty="0">
              <a:latin typeface="Arial"/>
              <a:ea typeface="ＭＳ Ｐゴシック"/>
            </a:endParaRPr>
          </a:p>
          <a:p>
            <a:pPr lvl="2">
              <a:buFont typeface="Arial"/>
              <a:buChar char="•"/>
            </a:pPr>
            <a:r>
              <a:rPr lang="en-US" dirty="0">
                <a:latin typeface="Arial"/>
                <a:ea typeface="ＭＳ Ｐゴシック"/>
                <a:cs typeface="Arial"/>
              </a:rPr>
              <a:t>2 -  Copy the price from the PO line's Net price field and divide by number of items in the Ordered Items section.</a:t>
            </a:r>
          </a:p>
        </p:txBody>
      </p:sp>
    </p:spTree>
    <p:extLst>
      <p:ext uri="{BB962C8B-B14F-4D97-AF65-F5344CB8AC3E}">
        <p14:creationId xmlns:p14="http://schemas.microsoft.com/office/powerpoint/2010/main" val="1240401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8F605-4A0C-7EAE-E1D9-20050654B535}"/>
              </a:ext>
            </a:extLst>
          </p:cNvPr>
          <p:cNvSpPr>
            <a:spLocks noGrp="1"/>
          </p:cNvSpPr>
          <p:nvPr>
            <p:ph type="title"/>
          </p:nvPr>
        </p:nvSpPr>
        <p:spPr/>
        <p:txBody>
          <a:bodyPr/>
          <a:lstStyle/>
          <a:p>
            <a:r>
              <a:rPr lang="en-US" dirty="0"/>
              <a:t>Contributor Pages for Name Authorities</a:t>
            </a:r>
          </a:p>
        </p:txBody>
      </p:sp>
      <p:sp>
        <p:nvSpPr>
          <p:cNvPr id="6" name="TextBox 5">
            <a:extLst>
              <a:ext uri="{FF2B5EF4-FFF2-40B4-BE49-F238E27FC236}">
                <a16:creationId xmlns:a16="http://schemas.microsoft.com/office/drawing/2014/main" id="{8E0825BD-13B4-E787-FBAD-6710495A3D28}"/>
              </a:ext>
            </a:extLst>
          </p:cNvPr>
          <p:cNvSpPr txBox="1"/>
          <p:nvPr/>
        </p:nvSpPr>
        <p:spPr>
          <a:xfrm>
            <a:off x="457200" y="5290590"/>
            <a:ext cx="8851876" cy="830997"/>
          </a:xfrm>
          <a:prstGeom prst="rect">
            <a:avLst/>
          </a:prstGeom>
          <a:noFill/>
        </p:spPr>
        <p:txBody>
          <a:bodyPr wrap="square" rtlCol="0">
            <a:spAutoFit/>
          </a:bodyPr>
          <a:lstStyle/>
          <a:p>
            <a:r>
              <a:rPr lang="en-US" sz="2400" dirty="0"/>
              <a:t>When linking or validating name authorities in the metadata editor (F3), the authority record view </a:t>
            </a:r>
            <a:r>
              <a:rPr lang="en-US" sz="2400" i="1" dirty="0"/>
              <a:t>may</a:t>
            </a:r>
            <a:r>
              <a:rPr lang="en-US" sz="2400" dirty="0"/>
              <a:t> link to a Contributor Page.</a:t>
            </a:r>
          </a:p>
        </p:txBody>
      </p:sp>
      <p:pic>
        <p:nvPicPr>
          <p:cNvPr id="5" name="Content Placeholder 4" descr="A screenshot of the Alma metadata editor displaying a list of name headings and a single name authority record. The name authority record includes a button for View Contributor Page.">
            <a:extLst>
              <a:ext uri="{FF2B5EF4-FFF2-40B4-BE49-F238E27FC236}">
                <a16:creationId xmlns:a16="http://schemas.microsoft.com/office/drawing/2014/main" id="{AAE35985-494E-2CCD-8C85-4FB97A87581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6282"/>
          <a:stretch/>
        </p:blipFill>
        <p:spPr>
          <a:xfrm>
            <a:off x="1167573" y="1787037"/>
            <a:ext cx="6808854" cy="2732135"/>
          </a:xfrm>
          <a:ln>
            <a:solidFill>
              <a:srgbClr val="7030A0"/>
            </a:solidFill>
          </a:ln>
        </p:spPr>
      </p:pic>
      <p:sp>
        <p:nvSpPr>
          <p:cNvPr id="3" name="TextBox 2">
            <a:extLst>
              <a:ext uri="{FF2B5EF4-FFF2-40B4-BE49-F238E27FC236}">
                <a16:creationId xmlns:a16="http://schemas.microsoft.com/office/drawing/2014/main" id="{5BC998B5-4012-2A8E-1742-B22BBE172B10}"/>
              </a:ext>
            </a:extLst>
          </p:cNvPr>
          <p:cNvSpPr txBox="1"/>
          <p:nvPr/>
        </p:nvSpPr>
        <p:spPr>
          <a:xfrm>
            <a:off x="731143" y="4519172"/>
            <a:ext cx="7681713" cy="523220"/>
          </a:xfrm>
          <a:prstGeom prst="rect">
            <a:avLst/>
          </a:prstGeom>
          <a:noFill/>
        </p:spPr>
        <p:txBody>
          <a:bodyPr wrap="square" rtlCol="0">
            <a:spAutoFit/>
          </a:bodyPr>
          <a:lstStyle/>
          <a:p>
            <a:r>
              <a:rPr lang="en-US" sz="1400" dirty="0"/>
              <a:t>[Image Description: A screenshot of the Alma metadata editor displaying a list of name headings and a single name authority record. The name authority record includes a button for View Contributor Page.]</a:t>
            </a:r>
          </a:p>
        </p:txBody>
      </p:sp>
    </p:spTree>
    <p:extLst>
      <p:ext uri="{BB962C8B-B14F-4D97-AF65-F5344CB8AC3E}">
        <p14:creationId xmlns:p14="http://schemas.microsoft.com/office/powerpoint/2010/main" val="4223722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C3F8E-E2E1-2B5E-60F1-FF8ED2B00022}"/>
              </a:ext>
            </a:extLst>
          </p:cNvPr>
          <p:cNvSpPr>
            <a:spLocks noGrp="1"/>
          </p:cNvSpPr>
          <p:nvPr>
            <p:ph type="title"/>
          </p:nvPr>
        </p:nvSpPr>
        <p:spPr>
          <a:xfrm>
            <a:off x="457199" y="332222"/>
            <a:ext cx="8229600" cy="1143000"/>
          </a:xfrm>
        </p:spPr>
        <p:txBody>
          <a:bodyPr/>
          <a:lstStyle/>
          <a:p>
            <a:pPr algn="ctr"/>
            <a:r>
              <a:rPr lang="en-US" sz="2800" dirty="0"/>
              <a:t>Contributor Pages for Name Authorities (continued)</a:t>
            </a:r>
          </a:p>
        </p:txBody>
      </p:sp>
      <p:pic>
        <p:nvPicPr>
          <p:cNvPr id="5" name="Content Placeholder 4" descr="A screenshot of Alma's Contributor Page for an individual. The page includes a brief description of the person, a button to generate a new search, and a list of titles if they are available.">
            <a:extLst>
              <a:ext uri="{FF2B5EF4-FFF2-40B4-BE49-F238E27FC236}">
                <a16:creationId xmlns:a16="http://schemas.microsoft.com/office/drawing/2014/main" id="{134AE743-8A7B-CB72-D5D8-1B8BE344F17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67413" y="1982103"/>
            <a:ext cx="6988456" cy="3263504"/>
          </a:xfrm>
          <a:ln>
            <a:solidFill>
              <a:srgbClr val="7030A0"/>
            </a:solidFill>
          </a:ln>
        </p:spPr>
      </p:pic>
      <p:sp>
        <p:nvSpPr>
          <p:cNvPr id="3" name="TextBox 2">
            <a:extLst>
              <a:ext uri="{FF2B5EF4-FFF2-40B4-BE49-F238E27FC236}">
                <a16:creationId xmlns:a16="http://schemas.microsoft.com/office/drawing/2014/main" id="{697D113B-8C89-713A-CF16-F47F4A715EDD}"/>
              </a:ext>
            </a:extLst>
          </p:cNvPr>
          <p:cNvSpPr txBox="1"/>
          <p:nvPr/>
        </p:nvSpPr>
        <p:spPr>
          <a:xfrm>
            <a:off x="720189" y="5286852"/>
            <a:ext cx="7703621" cy="523220"/>
          </a:xfrm>
          <a:prstGeom prst="rect">
            <a:avLst/>
          </a:prstGeom>
          <a:noFill/>
        </p:spPr>
        <p:txBody>
          <a:bodyPr wrap="square" rtlCol="0">
            <a:spAutoFit/>
          </a:bodyPr>
          <a:lstStyle/>
          <a:p>
            <a:r>
              <a:rPr lang="en-US" sz="1400" dirty="0"/>
              <a:t>[Image Description: A screenshot of Alma's Contributor Page for an individual. The page includes a brief description of the person, a button to generate a new search, and a list of titles if they are available.]</a:t>
            </a:r>
          </a:p>
        </p:txBody>
      </p:sp>
    </p:spTree>
    <p:extLst>
      <p:ext uri="{BB962C8B-B14F-4D97-AF65-F5344CB8AC3E}">
        <p14:creationId xmlns:p14="http://schemas.microsoft.com/office/powerpoint/2010/main" val="2215204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ctrTitle"/>
          </p:nvPr>
        </p:nvSpPr>
        <p:spPr>
          <a:xfrm>
            <a:off x="0" y="4762832"/>
            <a:ext cx="9144000" cy="1542552"/>
          </a:xfrm>
        </p:spPr>
        <p:txBody>
          <a:bodyPr rtlCol="0">
            <a:normAutofit fontScale="90000"/>
          </a:bodyPr>
          <a:lstStyle/>
          <a:p>
            <a:pPr algn="ctr" fontAlgn="auto">
              <a:spcAft>
                <a:spcPts val="0"/>
              </a:spcAft>
              <a:defRPr/>
            </a:pPr>
            <a:r>
              <a:rPr lang="en-US" dirty="0">
                <a:ea typeface="ＭＳ Ｐゴシック"/>
              </a:rPr>
              <a:t>I-Share quarterly alma primo </a:t>
            </a:r>
            <a:r>
              <a:rPr lang="en-US" dirty="0" err="1">
                <a:ea typeface="ＭＳ Ｐゴシック"/>
              </a:rPr>
              <a:t>ve</a:t>
            </a:r>
            <a:r>
              <a:rPr lang="en-US" dirty="0">
                <a:ea typeface="ＭＳ Ｐゴシック"/>
              </a:rPr>
              <a:t> update:</a:t>
            </a:r>
            <a:br>
              <a:rPr lang="en-US" dirty="0"/>
            </a:br>
            <a:r>
              <a:rPr lang="en-US" dirty="0"/>
              <a:t>August 2024 Feature release</a:t>
            </a:r>
            <a:br>
              <a:rPr lang="en-US" dirty="0">
                <a:ea typeface="ＭＳ Ｐゴシック"/>
              </a:rPr>
            </a:br>
            <a:r>
              <a:rPr lang="en-US" sz="2200" dirty="0">
                <a:ea typeface="+mj-ea"/>
                <a:cs typeface="+mj-cs"/>
              </a:rPr>
              <a:t>August 1, 2024</a:t>
            </a:r>
          </a:p>
        </p:txBody>
      </p:sp>
    </p:spTree>
    <p:extLst>
      <p:ext uri="{BB962C8B-B14F-4D97-AF65-F5344CB8AC3E}">
        <p14:creationId xmlns:p14="http://schemas.microsoft.com/office/powerpoint/2010/main" val="458235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FD5B0-711E-F3BF-DCFC-E8D5A01DA044}"/>
              </a:ext>
            </a:extLst>
          </p:cNvPr>
          <p:cNvSpPr>
            <a:spLocks noGrp="1"/>
          </p:cNvSpPr>
          <p:nvPr>
            <p:ph type="title"/>
          </p:nvPr>
        </p:nvSpPr>
        <p:spPr/>
        <p:txBody>
          <a:bodyPr/>
          <a:lstStyle/>
          <a:p>
            <a:r>
              <a:rPr lang="en-US" dirty="0"/>
              <a:t>Create Multiple Items with Item Template</a:t>
            </a:r>
          </a:p>
        </p:txBody>
      </p:sp>
      <p:sp>
        <p:nvSpPr>
          <p:cNvPr id="6" name="TextBox 5">
            <a:extLst>
              <a:ext uri="{FF2B5EF4-FFF2-40B4-BE49-F238E27FC236}">
                <a16:creationId xmlns:a16="http://schemas.microsoft.com/office/drawing/2014/main" id="{C95F4D46-2214-D751-F38A-07A75AE5D168}"/>
              </a:ext>
            </a:extLst>
          </p:cNvPr>
          <p:cNvSpPr txBox="1"/>
          <p:nvPr/>
        </p:nvSpPr>
        <p:spPr>
          <a:xfrm>
            <a:off x="1328285" y="5126243"/>
            <a:ext cx="6487430" cy="954107"/>
          </a:xfrm>
          <a:prstGeom prst="rect">
            <a:avLst/>
          </a:prstGeom>
          <a:noFill/>
        </p:spPr>
        <p:txBody>
          <a:bodyPr wrap="square" rtlCol="0">
            <a:spAutoFit/>
          </a:bodyPr>
          <a:lstStyle/>
          <a:p>
            <a:r>
              <a:rPr lang="en-US" sz="2800" dirty="0"/>
              <a:t>The Add item from template window now includes an option to create multiple items.</a:t>
            </a:r>
          </a:p>
        </p:txBody>
      </p:sp>
      <p:pic>
        <p:nvPicPr>
          <p:cNvPr id="5" name="Content Placeholder 4" descr="A screenshot of Alma's add item from template window, with the new Create multiple items option selected and a number of items box filled in. ">
            <a:extLst>
              <a:ext uri="{FF2B5EF4-FFF2-40B4-BE49-F238E27FC236}">
                <a16:creationId xmlns:a16="http://schemas.microsoft.com/office/drawing/2014/main" id="{84489C80-5FB1-33E8-30D5-C63AFFFBC6A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28285" y="2125267"/>
            <a:ext cx="6487430" cy="2057687"/>
          </a:xfrm>
        </p:spPr>
      </p:pic>
      <p:sp>
        <p:nvSpPr>
          <p:cNvPr id="3" name="TextBox 2">
            <a:extLst>
              <a:ext uri="{FF2B5EF4-FFF2-40B4-BE49-F238E27FC236}">
                <a16:creationId xmlns:a16="http://schemas.microsoft.com/office/drawing/2014/main" id="{E6B93A60-F2C4-C42C-F02C-17D51ABB1C58}"/>
              </a:ext>
            </a:extLst>
          </p:cNvPr>
          <p:cNvSpPr txBox="1"/>
          <p:nvPr/>
        </p:nvSpPr>
        <p:spPr>
          <a:xfrm>
            <a:off x="1292772" y="4182954"/>
            <a:ext cx="6341640" cy="523220"/>
          </a:xfrm>
          <a:prstGeom prst="rect">
            <a:avLst/>
          </a:prstGeom>
          <a:noFill/>
        </p:spPr>
        <p:txBody>
          <a:bodyPr wrap="square" rtlCol="0">
            <a:spAutoFit/>
          </a:bodyPr>
          <a:lstStyle/>
          <a:p>
            <a:r>
              <a:rPr lang="en-US" sz="1400" dirty="0"/>
              <a:t>[Image Description: A screenshot of Alma's add item from template window, with the new Create multiple items option selected and a number of items box filled in.]</a:t>
            </a:r>
          </a:p>
        </p:txBody>
      </p:sp>
    </p:spTree>
    <p:extLst>
      <p:ext uri="{BB962C8B-B14F-4D97-AF65-F5344CB8AC3E}">
        <p14:creationId xmlns:p14="http://schemas.microsoft.com/office/powerpoint/2010/main" val="446296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8EB77-06A6-F1E1-473C-85C506136501}"/>
              </a:ext>
            </a:extLst>
          </p:cNvPr>
          <p:cNvSpPr>
            <a:spLocks noGrp="1"/>
          </p:cNvSpPr>
          <p:nvPr>
            <p:ph type="title"/>
          </p:nvPr>
        </p:nvSpPr>
        <p:spPr/>
        <p:txBody>
          <a:bodyPr/>
          <a:lstStyle/>
          <a:p>
            <a:r>
              <a:rPr lang="en-US" dirty="0"/>
              <a:t>Fields for Physical Items Results Screens</a:t>
            </a:r>
          </a:p>
        </p:txBody>
      </p:sp>
      <p:sp>
        <p:nvSpPr>
          <p:cNvPr id="3" name="Content Placeholder 2">
            <a:extLst>
              <a:ext uri="{FF2B5EF4-FFF2-40B4-BE49-F238E27FC236}">
                <a16:creationId xmlns:a16="http://schemas.microsoft.com/office/drawing/2014/main" id="{A15CEB9B-3DBB-5C6C-06D8-C490483DA9BD}"/>
              </a:ext>
            </a:extLst>
          </p:cNvPr>
          <p:cNvSpPr>
            <a:spLocks noGrp="1"/>
          </p:cNvSpPr>
          <p:nvPr>
            <p:ph idx="1"/>
          </p:nvPr>
        </p:nvSpPr>
        <p:spPr/>
        <p:txBody>
          <a:bodyPr/>
          <a:lstStyle/>
          <a:p>
            <a:r>
              <a:rPr lang="en-US" dirty="0"/>
              <a:t>New fields added to Physical Items search results screen</a:t>
            </a:r>
          </a:p>
          <a:p>
            <a:pPr lvl="1"/>
            <a:r>
              <a:rPr lang="en-US" dirty="0"/>
              <a:t>Receiving Date</a:t>
            </a:r>
          </a:p>
          <a:p>
            <a:pPr lvl="1"/>
            <a:r>
              <a:rPr lang="en-US" dirty="0"/>
              <a:t>Receiving Operator</a:t>
            </a:r>
          </a:p>
          <a:p>
            <a:pPr lvl="1"/>
            <a:r>
              <a:rPr lang="en-US" dirty="0"/>
              <a:t>Public Note</a:t>
            </a:r>
          </a:p>
          <a:p>
            <a:pPr lvl="1"/>
            <a:r>
              <a:rPr lang="en-US" dirty="0"/>
              <a:t>Fulfillment Note</a:t>
            </a:r>
          </a:p>
          <a:p>
            <a:pPr lvl="1"/>
            <a:r>
              <a:rPr lang="en-US" dirty="0"/>
              <a:t>Internal notes 1-3</a:t>
            </a:r>
          </a:p>
          <a:p>
            <a:pPr lvl="1"/>
            <a:r>
              <a:rPr lang="en-US" dirty="0"/>
              <a:t>Statistical notes 1-3</a:t>
            </a:r>
          </a:p>
          <a:p>
            <a:r>
              <a:rPr lang="en-US" dirty="0"/>
              <a:t>To activate and arrange these fields, click the “table customization” gear icon above the list of results.</a:t>
            </a:r>
          </a:p>
        </p:txBody>
      </p:sp>
    </p:spTree>
    <p:extLst>
      <p:ext uri="{BB962C8B-B14F-4D97-AF65-F5344CB8AC3E}">
        <p14:creationId xmlns:p14="http://schemas.microsoft.com/office/powerpoint/2010/main" val="2919592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F7D98-7EED-81A7-4490-66486E28B672}"/>
              </a:ext>
            </a:extLst>
          </p:cNvPr>
          <p:cNvSpPr>
            <a:spLocks noGrp="1"/>
          </p:cNvSpPr>
          <p:nvPr>
            <p:ph type="title"/>
          </p:nvPr>
        </p:nvSpPr>
        <p:spPr/>
        <p:txBody>
          <a:bodyPr/>
          <a:lstStyle/>
          <a:p>
            <a:pPr algn="ctr"/>
            <a:r>
              <a:rPr lang="en-US" sz="3200" dirty="0"/>
              <a:t>Fields for Physical Items Results Screens (continued)</a:t>
            </a:r>
          </a:p>
        </p:txBody>
      </p:sp>
      <p:sp>
        <p:nvSpPr>
          <p:cNvPr id="6" name="TextBox 5">
            <a:extLst>
              <a:ext uri="{FF2B5EF4-FFF2-40B4-BE49-F238E27FC236}">
                <a16:creationId xmlns:a16="http://schemas.microsoft.com/office/drawing/2014/main" id="{60ED939C-BCDB-A89B-9C99-4C124865FA94}"/>
              </a:ext>
            </a:extLst>
          </p:cNvPr>
          <p:cNvSpPr txBox="1"/>
          <p:nvPr/>
        </p:nvSpPr>
        <p:spPr>
          <a:xfrm>
            <a:off x="1330095" y="5283323"/>
            <a:ext cx="7065041" cy="954107"/>
          </a:xfrm>
          <a:prstGeom prst="rect">
            <a:avLst/>
          </a:prstGeom>
          <a:noFill/>
        </p:spPr>
        <p:txBody>
          <a:bodyPr wrap="square" rtlCol="0">
            <a:spAutoFit/>
          </a:bodyPr>
          <a:lstStyle/>
          <a:p>
            <a:r>
              <a:rPr lang="en-US" sz="2800" dirty="0"/>
              <a:t>New fields—if activated with the gear icon—appear only when data are present.</a:t>
            </a:r>
          </a:p>
        </p:txBody>
      </p:sp>
      <p:pic>
        <p:nvPicPr>
          <p:cNvPr id="5" name="Content Placeholder 4" descr="A screenshot of Alma's physical search results screen showing an item record for the compact disc of the musical Wicked. The customization gear appears above and right of the results list, and the item in the result includes details for Internal Note 3, Receiving Date, and Receiving Operator">
            <a:extLst>
              <a:ext uri="{FF2B5EF4-FFF2-40B4-BE49-F238E27FC236}">
                <a16:creationId xmlns:a16="http://schemas.microsoft.com/office/drawing/2014/main" id="{B232BAEC-D1B9-6FD8-6DE4-C11F7A7FA23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80755" y="1574677"/>
            <a:ext cx="4982489" cy="2838993"/>
          </a:xfrm>
          <a:ln>
            <a:solidFill>
              <a:srgbClr val="7030A0"/>
            </a:solidFill>
          </a:ln>
        </p:spPr>
      </p:pic>
      <p:sp>
        <p:nvSpPr>
          <p:cNvPr id="3" name="TextBox 2">
            <a:extLst>
              <a:ext uri="{FF2B5EF4-FFF2-40B4-BE49-F238E27FC236}">
                <a16:creationId xmlns:a16="http://schemas.microsoft.com/office/drawing/2014/main" id="{FF2E6783-C8FD-D0CC-7E27-BA764292F686}"/>
              </a:ext>
            </a:extLst>
          </p:cNvPr>
          <p:cNvSpPr txBox="1"/>
          <p:nvPr/>
        </p:nvSpPr>
        <p:spPr>
          <a:xfrm>
            <a:off x="857477" y="4413670"/>
            <a:ext cx="8010278" cy="646331"/>
          </a:xfrm>
          <a:prstGeom prst="rect">
            <a:avLst/>
          </a:prstGeom>
          <a:noFill/>
        </p:spPr>
        <p:txBody>
          <a:bodyPr wrap="square" rtlCol="0">
            <a:spAutoFit/>
          </a:bodyPr>
          <a:lstStyle/>
          <a:p>
            <a:r>
              <a:rPr lang="en-US" sz="1200" dirty="0"/>
              <a:t>[Image Description: A screenshot of Alma's physical search results screen showing an item record. The customization gear appears above and right of the results list, and the item in the result includes details for Internal Note 3, Receiving Date, and Receiving Operator.]</a:t>
            </a:r>
          </a:p>
        </p:txBody>
      </p:sp>
    </p:spTree>
    <p:extLst>
      <p:ext uri="{BB962C8B-B14F-4D97-AF65-F5344CB8AC3E}">
        <p14:creationId xmlns:p14="http://schemas.microsoft.com/office/powerpoint/2010/main" val="2399918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051E0-E156-23B0-C772-514F91482DA8}"/>
              </a:ext>
            </a:extLst>
          </p:cNvPr>
          <p:cNvSpPr>
            <a:spLocks noGrp="1"/>
          </p:cNvSpPr>
          <p:nvPr>
            <p:ph type="title"/>
          </p:nvPr>
        </p:nvSpPr>
        <p:spPr/>
        <p:txBody>
          <a:bodyPr/>
          <a:lstStyle/>
          <a:p>
            <a:r>
              <a:rPr lang="en-US" dirty="0"/>
              <a:t>Fields Available for List of Items Screen</a:t>
            </a:r>
          </a:p>
        </p:txBody>
      </p:sp>
      <p:sp>
        <p:nvSpPr>
          <p:cNvPr id="6" name="TextBox 5">
            <a:extLst>
              <a:ext uri="{FF2B5EF4-FFF2-40B4-BE49-F238E27FC236}">
                <a16:creationId xmlns:a16="http://schemas.microsoft.com/office/drawing/2014/main" id="{74039D4C-FDBD-6F01-D539-7D9249CF344F}"/>
              </a:ext>
            </a:extLst>
          </p:cNvPr>
          <p:cNvSpPr txBox="1"/>
          <p:nvPr/>
        </p:nvSpPr>
        <p:spPr>
          <a:xfrm>
            <a:off x="748217" y="4811704"/>
            <a:ext cx="7466261" cy="1200329"/>
          </a:xfrm>
          <a:prstGeom prst="rect">
            <a:avLst/>
          </a:prstGeom>
          <a:noFill/>
        </p:spPr>
        <p:txBody>
          <a:bodyPr wrap="square" rtlCol="0">
            <a:spAutoFit/>
          </a:bodyPr>
          <a:lstStyle/>
          <a:p>
            <a:r>
              <a:rPr lang="en-US" sz="2400" dirty="0"/>
              <a:t>Click the gear icon to customize the columns shown in the list of items table; scroll to the bottom of the list and click Done to save changes.</a:t>
            </a:r>
          </a:p>
        </p:txBody>
      </p:sp>
      <p:pic>
        <p:nvPicPr>
          <p:cNvPr id="5" name="Content Placeholder 4" descr="A screenshot of Alma's list of items table showing two items for a resource, and showing the configuration list expanded to show the new fields: condition, fulfillment note, internal note 1, statistics note 1, and public note.">
            <a:extLst>
              <a:ext uri="{FF2B5EF4-FFF2-40B4-BE49-F238E27FC236}">
                <a16:creationId xmlns:a16="http://schemas.microsoft.com/office/drawing/2014/main" id="{5ED3F455-647F-EF5A-7308-A5513174CF9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869" y="1901893"/>
            <a:ext cx="7466261" cy="1600424"/>
          </a:xfrm>
          <a:ln>
            <a:solidFill>
              <a:srgbClr val="7030A0"/>
            </a:solidFill>
          </a:ln>
        </p:spPr>
      </p:pic>
      <p:sp>
        <p:nvSpPr>
          <p:cNvPr id="3" name="TextBox 2">
            <a:extLst>
              <a:ext uri="{FF2B5EF4-FFF2-40B4-BE49-F238E27FC236}">
                <a16:creationId xmlns:a16="http://schemas.microsoft.com/office/drawing/2014/main" id="{2B2BCE34-5344-19E8-2F5D-0563B9BFB9CC}"/>
              </a:ext>
            </a:extLst>
          </p:cNvPr>
          <p:cNvSpPr txBox="1"/>
          <p:nvPr/>
        </p:nvSpPr>
        <p:spPr>
          <a:xfrm>
            <a:off x="457200" y="3524907"/>
            <a:ext cx="8048296" cy="461665"/>
          </a:xfrm>
          <a:prstGeom prst="rect">
            <a:avLst/>
          </a:prstGeom>
          <a:noFill/>
        </p:spPr>
        <p:txBody>
          <a:bodyPr wrap="square" rtlCol="0">
            <a:spAutoFit/>
          </a:bodyPr>
          <a:lstStyle/>
          <a:p>
            <a:r>
              <a:rPr lang="en-US" sz="1200" dirty="0"/>
              <a:t>[Image Description: A screenshot of Alma's list of items table showing two items for a resource, and showing the configuration list expanded to show the new fields: condition, fulfillment note, internal note 1, statistics note 1, and public note.]</a:t>
            </a:r>
          </a:p>
        </p:txBody>
      </p:sp>
    </p:spTree>
    <p:extLst>
      <p:ext uri="{BB962C8B-B14F-4D97-AF65-F5344CB8AC3E}">
        <p14:creationId xmlns:p14="http://schemas.microsoft.com/office/powerpoint/2010/main" val="230154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C5F6D-24CE-A8BE-7122-0D11832B2E50}"/>
              </a:ext>
            </a:extLst>
          </p:cNvPr>
          <p:cNvSpPr>
            <a:spLocks noGrp="1"/>
          </p:cNvSpPr>
          <p:nvPr>
            <p:ph type="title"/>
          </p:nvPr>
        </p:nvSpPr>
        <p:spPr/>
        <p:txBody>
          <a:bodyPr/>
          <a:lstStyle/>
          <a:p>
            <a:r>
              <a:rPr lang="en-US" dirty="0"/>
              <a:t>Enhanced Role selection for Analytics Objects</a:t>
            </a:r>
          </a:p>
        </p:txBody>
      </p:sp>
      <p:sp>
        <p:nvSpPr>
          <p:cNvPr id="10" name="Content Placeholder 3">
            <a:extLst>
              <a:ext uri="{FF2B5EF4-FFF2-40B4-BE49-F238E27FC236}">
                <a16:creationId xmlns:a16="http://schemas.microsoft.com/office/drawing/2014/main" id="{F92DA757-1E5B-08F8-93F7-832F9C18D770}"/>
              </a:ext>
            </a:extLst>
          </p:cNvPr>
          <p:cNvSpPr txBox="1">
            <a:spLocks/>
          </p:cNvSpPr>
          <p:nvPr/>
        </p:nvSpPr>
        <p:spPr bwMode="auto">
          <a:xfrm>
            <a:off x="228600" y="634995"/>
            <a:ext cx="8626475" cy="486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20000"/>
              </a:spcBef>
              <a:spcAft>
                <a:spcPct val="0"/>
              </a:spcAft>
              <a:defRPr sz="2500" kern="1200">
                <a:solidFill>
                  <a:schemeClr val="tx1"/>
                </a:solidFill>
                <a:latin typeface="Arial" panose="020B0604020202020204" pitchFamily="34" charset="0"/>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Arial" panose="020B0604020202020204" pitchFamily="34" charset="0"/>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Arial" panose="020B0604020202020204" pitchFamily="34" charset="0"/>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Arial" panose="020B0604020202020204" pitchFamily="34" charset="0"/>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Arial" panose="020B0604020202020204" pitchFamily="34" charset="0"/>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cs typeface="Arial" panose="020B0604020202020204" pitchFamily="34" charset="0"/>
              </a:rPr>
              <a:t>In Analytics Objects, the feature to select the Alma roles that have access to an analytics object were enhanced.  </a:t>
            </a:r>
          </a:p>
          <a:p>
            <a:pPr marL="1085850" lvl="1" indent="-342900">
              <a:buFont typeface="Arial" panose="020B0604020202020204" pitchFamily="34" charset="0"/>
              <a:buChar char="•"/>
            </a:pPr>
            <a:r>
              <a:rPr lang="en-US" dirty="0">
                <a:cs typeface="Arial" panose="020B0604020202020204" pitchFamily="34" charset="0"/>
              </a:rPr>
              <a:t>You can now open a dialog box and select the roles with which you want to share the analytics object.</a:t>
            </a:r>
          </a:p>
          <a:p>
            <a:pPr marL="1085850" lvl="1" indent="-342900">
              <a:buFont typeface="Arial" panose="020B0604020202020204" pitchFamily="34" charset="0"/>
              <a:buChar char="•"/>
            </a:pPr>
            <a:r>
              <a:rPr lang="en-US" dirty="0">
                <a:cs typeface="Arial" panose="020B0604020202020204" pitchFamily="34" charset="0"/>
              </a:rPr>
              <a:t>The roles are categorized to make it easier to find specific roles.</a:t>
            </a:r>
          </a:p>
          <a:p>
            <a:pPr marL="1085850" lvl="1" indent="-342900">
              <a:buFont typeface="Arial" panose="020B0604020202020204" pitchFamily="34" charset="0"/>
              <a:buChar char="•"/>
            </a:pPr>
            <a:r>
              <a:rPr lang="en-US" dirty="0">
                <a:cs typeface="Arial" panose="020B0604020202020204" pitchFamily="34" charset="0"/>
              </a:rPr>
              <a:t>You can select all of the roles in the category or select specific roles within a category.</a:t>
            </a:r>
          </a:p>
          <a:p>
            <a:pPr marL="1085850" lvl="1" indent="-342900">
              <a:buFont typeface="Arial" panose="020B0604020202020204" pitchFamily="34" charset="0"/>
              <a:buChar char="•"/>
            </a:pPr>
            <a:endParaRPr lang="en-US" dirty="0">
              <a:cs typeface="Arial" panose="020B0604020202020204" pitchFamily="34" charset="0"/>
            </a:endParaRPr>
          </a:p>
          <a:p>
            <a:pPr marL="342900" indent="-342900">
              <a:buFont typeface="Arial" panose="020B0604020202020204" pitchFamily="34" charset="0"/>
              <a:buChar char="•"/>
            </a:pPr>
            <a:r>
              <a:rPr lang="en-US" dirty="0">
                <a:cs typeface="Arial" panose="020B0604020202020204" pitchFamily="34" charset="0"/>
              </a:rPr>
              <a:t>The next slide will show a side-by-side comparison between the previous Analytics Objects method of selecting a role in comparison to the new enhanced method.</a:t>
            </a:r>
          </a:p>
          <a:p>
            <a:pPr marL="342900" indent="-342900">
              <a:buFont typeface="Arial" panose="020B0604020202020204" pitchFamily="34" charset="0"/>
              <a:buChar char="•"/>
            </a:pPr>
            <a:endParaRPr lang="en-US" dirty="0">
              <a:cs typeface="Arial" panose="020B0604020202020204" pitchFamily="34" charset="0"/>
            </a:endParaRPr>
          </a:p>
        </p:txBody>
      </p:sp>
    </p:spTree>
    <p:extLst>
      <p:ext uri="{BB962C8B-B14F-4D97-AF65-F5344CB8AC3E}">
        <p14:creationId xmlns:p14="http://schemas.microsoft.com/office/powerpoint/2010/main" val="1432532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C5F6D-24CE-A8BE-7122-0D11832B2E50}"/>
              </a:ext>
            </a:extLst>
          </p:cNvPr>
          <p:cNvSpPr>
            <a:spLocks noGrp="1"/>
          </p:cNvSpPr>
          <p:nvPr>
            <p:ph type="title"/>
          </p:nvPr>
        </p:nvSpPr>
        <p:spPr/>
        <p:txBody>
          <a:bodyPr/>
          <a:lstStyle/>
          <a:p>
            <a:r>
              <a:rPr lang="en-US" dirty="0"/>
              <a:t>Enhanced Role selection for Analytics Objects (continued)</a:t>
            </a:r>
          </a:p>
        </p:txBody>
      </p:sp>
      <p:sp>
        <p:nvSpPr>
          <p:cNvPr id="5" name="Text Placeholder 4">
            <a:extLst>
              <a:ext uri="{FF2B5EF4-FFF2-40B4-BE49-F238E27FC236}">
                <a16:creationId xmlns:a16="http://schemas.microsoft.com/office/drawing/2014/main" id="{900292E6-A78C-80E1-FADC-0285AA33C5C7}"/>
              </a:ext>
            </a:extLst>
          </p:cNvPr>
          <p:cNvSpPr>
            <a:spLocks noGrp="1"/>
          </p:cNvSpPr>
          <p:nvPr>
            <p:ph type="body" sz="quarter" idx="13"/>
          </p:nvPr>
        </p:nvSpPr>
        <p:spPr>
          <a:xfrm>
            <a:off x="230188" y="490198"/>
            <a:ext cx="8624887" cy="568084"/>
          </a:xfrm>
        </p:spPr>
        <p:txBody>
          <a:bodyPr/>
          <a:lstStyle/>
          <a:p>
            <a:r>
              <a:rPr lang="en-US" sz="1600" dirty="0"/>
              <a:t>Below displays the “share” pane after an Analytics object is selected, in a side-by-side comparison between the previous Analytics object and the enhanced Analytics object</a:t>
            </a:r>
          </a:p>
        </p:txBody>
      </p:sp>
      <p:sp>
        <p:nvSpPr>
          <p:cNvPr id="3" name="Content Placeholder 2">
            <a:extLst>
              <a:ext uri="{FF2B5EF4-FFF2-40B4-BE49-F238E27FC236}">
                <a16:creationId xmlns:a16="http://schemas.microsoft.com/office/drawing/2014/main" id="{373F4CE3-0A41-C105-9BA0-344A343877A3}"/>
              </a:ext>
            </a:extLst>
          </p:cNvPr>
          <p:cNvSpPr>
            <a:spLocks noGrp="1"/>
          </p:cNvSpPr>
          <p:nvPr>
            <p:ph sz="quarter" idx="10"/>
          </p:nvPr>
        </p:nvSpPr>
        <p:spPr>
          <a:xfrm>
            <a:off x="230187" y="1112796"/>
            <a:ext cx="4226357" cy="5300574"/>
          </a:xfrm>
          <a:ln>
            <a:solidFill>
              <a:schemeClr val="accent1"/>
            </a:solidFill>
          </a:ln>
        </p:spPr>
        <p:txBody>
          <a:bodyPr/>
          <a:lstStyle/>
          <a:p>
            <a:pPr marL="342900" indent="-342900">
              <a:buFont typeface="Arial" panose="020B0604020202020204" pitchFamily="34" charset="0"/>
              <a:buChar char="•"/>
            </a:pPr>
            <a:r>
              <a:rPr lang="en-US" sz="1800" dirty="0"/>
              <a:t>Previous Analytics Object view</a:t>
            </a:r>
          </a:p>
          <a:p>
            <a:pPr marL="342900" indent="-342900">
              <a:buFont typeface="Arial" panose="020B0604020202020204" pitchFamily="34" charset="0"/>
              <a:buChar char="•"/>
            </a:pPr>
            <a:endParaRPr lang="en-US" sz="1800" dirty="0"/>
          </a:p>
        </p:txBody>
      </p:sp>
      <p:pic>
        <p:nvPicPr>
          <p:cNvPr id="9" name="Picture 8" descr="Previous Analytics Object's &quot;Share&quot; pane">
            <a:extLst>
              <a:ext uri="{FF2B5EF4-FFF2-40B4-BE49-F238E27FC236}">
                <a16:creationId xmlns:a16="http://schemas.microsoft.com/office/drawing/2014/main" id="{AE40E17C-017A-5DF2-22F3-16ABAE35AD9B}"/>
              </a:ext>
            </a:extLst>
          </p:cNvPr>
          <p:cNvPicPr>
            <a:picLocks noChangeAspect="1"/>
          </p:cNvPicPr>
          <p:nvPr/>
        </p:nvPicPr>
        <p:blipFill>
          <a:blip r:embed="rId3"/>
          <a:stretch>
            <a:fillRect/>
          </a:stretch>
        </p:blipFill>
        <p:spPr>
          <a:xfrm>
            <a:off x="288925" y="1626227"/>
            <a:ext cx="3539033" cy="1667108"/>
          </a:xfrm>
          <a:prstGeom prst="rect">
            <a:avLst/>
          </a:prstGeom>
        </p:spPr>
      </p:pic>
      <p:sp>
        <p:nvSpPr>
          <p:cNvPr id="6" name="TextBox 5">
            <a:extLst>
              <a:ext uri="{FF2B5EF4-FFF2-40B4-BE49-F238E27FC236}">
                <a16:creationId xmlns:a16="http://schemas.microsoft.com/office/drawing/2014/main" id="{7A5BFDA8-5687-0446-3A41-16E5FA87EE96}"/>
              </a:ext>
            </a:extLst>
          </p:cNvPr>
          <p:cNvSpPr txBox="1"/>
          <p:nvPr/>
        </p:nvSpPr>
        <p:spPr>
          <a:xfrm>
            <a:off x="151219" y="3256889"/>
            <a:ext cx="3676740" cy="523220"/>
          </a:xfrm>
          <a:prstGeom prst="rect">
            <a:avLst/>
          </a:prstGeom>
          <a:noFill/>
        </p:spPr>
        <p:txBody>
          <a:bodyPr wrap="square" rtlCol="0">
            <a:spAutoFit/>
          </a:bodyPr>
          <a:lstStyle/>
          <a:p>
            <a:r>
              <a:rPr lang="en-US" sz="1400" dirty="0"/>
              <a:t>[Image Description: Previous Analytics Object's "Share" pane.]</a:t>
            </a:r>
          </a:p>
        </p:txBody>
      </p:sp>
      <p:pic>
        <p:nvPicPr>
          <p:cNvPr id="15" name="Picture 14" descr="Previous Analytics Object's &quot;Share&quot; pane after clicking into the Roles field.  The Roles field is highlighted with a rounded red rectangle.  ">
            <a:extLst>
              <a:ext uri="{FF2B5EF4-FFF2-40B4-BE49-F238E27FC236}">
                <a16:creationId xmlns:a16="http://schemas.microsoft.com/office/drawing/2014/main" id="{9B7C2E82-5040-2A63-8999-1453DF3A1A1C}"/>
              </a:ext>
            </a:extLst>
          </p:cNvPr>
          <p:cNvPicPr>
            <a:picLocks noChangeAspect="1"/>
          </p:cNvPicPr>
          <p:nvPr/>
        </p:nvPicPr>
        <p:blipFill>
          <a:blip r:embed="rId4"/>
          <a:stretch>
            <a:fillRect/>
          </a:stretch>
        </p:blipFill>
        <p:spPr>
          <a:xfrm>
            <a:off x="288925" y="3947855"/>
            <a:ext cx="3809763" cy="1797348"/>
          </a:xfrm>
          <a:prstGeom prst="rect">
            <a:avLst/>
          </a:prstGeom>
        </p:spPr>
      </p:pic>
      <p:sp>
        <p:nvSpPr>
          <p:cNvPr id="7" name="TextBox 6">
            <a:extLst>
              <a:ext uri="{FF2B5EF4-FFF2-40B4-BE49-F238E27FC236}">
                <a16:creationId xmlns:a16="http://schemas.microsoft.com/office/drawing/2014/main" id="{4598B1EA-F015-8349-BF0F-715B170108BF}"/>
              </a:ext>
            </a:extLst>
          </p:cNvPr>
          <p:cNvSpPr txBox="1"/>
          <p:nvPr/>
        </p:nvSpPr>
        <p:spPr>
          <a:xfrm>
            <a:off x="272886" y="5674706"/>
            <a:ext cx="3960772" cy="738664"/>
          </a:xfrm>
          <a:prstGeom prst="rect">
            <a:avLst/>
          </a:prstGeom>
          <a:noFill/>
        </p:spPr>
        <p:txBody>
          <a:bodyPr wrap="square" rtlCol="0">
            <a:spAutoFit/>
          </a:bodyPr>
          <a:lstStyle/>
          <a:p>
            <a:r>
              <a:rPr lang="en-US" sz="1400" dirty="0"/>
              <a:t>[Image Description: Previous Analytics Object's "Share" pane after clicking into the Roles field.  The Roles field is enclosed in a red rectangle. ]</a:t>
            </a:r>
          </a:p>
        </p:txBody>
      </p:sp>
      <p:sp>
        <p:nvSpPr>
          <p:cNvPr id="4" name="Content Placeholder 3">
            <a:extLst>
              <a:ext uri="{FF2B5EF4-FFF2-40B4-BE49-F238E27FC236}">
                <a16:creationId xmlns:a16="http://schemas.microsoft.com/office/drawing/2014/main" id="{B3E792C0-9426-923D-FC90-D270369A06CB}"/>
              </a:ext>
            </a:extLst>
          </p:cNvPr>
          <p:cNvSpPr>
            <a:spLocks noGrp="1"/>
          </p:cNvSpPr>
          <p:nvPr>
            <p:ph sz="quarter" idx="11"/>
          </p:nvPr>
        </p:nvSpPr>
        <p:spPr>
          <a:xfrm>
            <a:off x="4572000" y="1112796"/>
            <a:ext cx="4226357" cy="5300573"/>
          </a:xfrm>
          <a:ln>
            <a:solidFill>
              <a:schemeClr val="accent1"/>
            </a:solidFill>
          </a:ln>
        </p:spPr>
        <p:txBody>
          <a:bodyPr/>
          <a:lstStyle/>
          <a:p>
            <a:pPr marL="342900" indent="-342900">
              <a:buFont typeface="Arial"/>
              <a:buChar char="•"/>
            </a:pPr>
            <a:r>
              <a:rPr lang="en-US" sz="1800" dirty="0">
                <a:latin typeface="Arial"/>
                <a:ea typeface="ＭＳ Ｐゴシック"/>
              </a:rPr>
              <a:t>Enhanced Analytics Object view</a:t>
            </a:r>
          </a:p>
          <a:p>
            <a:endParaRPr lang="en-US" sz="1800" dirty="0">
              <a:latin typeface="Arial"/>
              <a:ea typeface="ＭＳ Ｐゴシック"/>
            </a:endParaRPr>
          </a:p>
        </p:txBody>
      </p:sp>
      <p:pic>
        <p:nvPicPr>
          <p:cNvPr id="13" name="Picture 12" descr="Enhanced Analytics Object's &quot;Share&quot; pane. Note the new Roles selection highlighted with a red rounded rectangle.">
            <a:extLst>
              <a:ext uri="{FF2B5EF4-FFF2-40B4-BE49-F238E27FC236}">
                <a16:creationId xmlns:a16="http://schemas.microsoft.com/office/drawing/2014/main" id="{FD8041BD-D41D-8CD0-C44D-D699E98BB3E7}"/>
              </a:ext>
            </a:extLst>
          </p:cNvPr>
          <p:cNvPicPr>
            <a:picLocks noChangeAspect="1"/>
          </p:cNvPicPr>
          <p:nvPr/>
        </p:nvPicPr>
        <p:blipFill>
          <a:blip r:embed="rId5"/>
          <a:stretch>
            <a:fillRect/>
          </a:stretch>
        </p:blipFill>
        <p:spPr>
          <a:xfrm>
            <a:off x="4722312" y="1469979"/>
            <a:ext cx="3131507" cy="1822434"/>
          </a:xfrm>
          <a:prstGeom prst="rect">
            <a:avLst/>
          </a:prstGeom>
        </p:spPr>
      </p:pic>
      <p:sp>
        <p:nvSpPr>
          <p:cNvPr id="8" name="TextBox 7">
            <a:extLst>
              <a:ext uri="{FF2B5EF4-FFF2-40B4-BE49-F238E27FC236}">
                <a16:creationId xmlns:a16="http://schemas.microsoft.com/office/drawing/2014/main" id="{214A2733-1D96-2C95-FC45-86B9CD828A9B}"/>
              </a:ext>
            </a:extLst>
          </p:cNvPr>
          <p:cNvSpPr txBox="1"/>
          <p:nvPr/>
        </p:nvSpPr>
        <p:spPr>
          <a:xfrm>
            <a:off x="4572000" y="3269027"/>
            <a:ext cx="4341813" cy="523220"/>
          </a:xfrm>
          <a:prstGeom prst="rect">
            <a:avLst/>
          </a:prstGeom>
          <a:noFill/>
        </p:spPr>
        <p:txBody>
          <a:bodyPr wrap="square" rtlCol="0">
            <a:spAutoFit/>
          </a:bodyPr>
          <a:lstStyle/>
          <a:p>
            <a:r>
              <a:rPr lang="en-US" sz="1400" dirty="0"/>
              <a:t>[Image Description: Enhanced Analytics Object's "Share" pane. The new Roles selection is enclosed in red.]</a:t>
            </a:r>
          </a:p>
        </p:txBody>
      </p:sp>
      <p:pic>
        <p:nvPicPr>
          <p:cNvPr id="17" name="Picture 16" descr="Enhanced Analytics Object's Roles pop-up window that allows for enhanced selection of the Alma roles to share this object.  ">
            <a:extLst>
              <a:ext uri="{FF2B5EF4-FFF2-40B4-BE49-F238E27FC236}">
                <a16:creationId xmlns:a16="http://schemas.microsoft.com/office/drawing/2014/main" id="{FA318026-609F-8BC4-C9C7-EA2F042D498A}"/>
              </a:ext>
            </a:extLst>
          </p:cNvPr>
          <p:cNvPicPr>
            <a:picLocks noChangeAspect="1"/>
          </p:cNvPicPr>
          <p:nvPr/>
        </p:nvPicPr>
        <p:blipFill>
          <a:blip r:embed="rId6"/>
          <a:stretch>
            <a:fillRect/>
          </a:stretch>
        </p:blipFill>
        <p:spPr>
          <a:xfrm>
            <a:off x="4722312" y="3852870"/>
            <a:ext cx="3278688" cy="1870714"/>
          </a:xfrm>
          <a:prstGeom prst="rect">
            <a:avLst/>
          </a:prstGeom>
        </p:spPr>
      </p:pic>
      <p:sp>
        <p:nvSpPr>
          <p:cNvPr id="10" name="TextBox 9">
            <a:extLst>
              <a:ext uri="{FF2B5EF4-FFF2-40B4-BE49-F238E27FC236}">
                <a16:creationId xmlns:a16="http://schemas.microsoft.com/office/drawing/2014/main" id="{D0E9EA63-0197-B595-437E-89BA97960BD9}"/>
              </a:ext>
            </a:extLst>
          </p:cNvPr>
          <p:cNvSpPr txBox="1"/>
          <p:nvPr/>
        </p:nvSpPr>
        <p:spPr>
          <a:xfrm>
            <a:off x="4572000" y="5745203"/>
            <a:ext cx="4429512" cy="738664"/>
          </a:xfrm>
          <a:prstGeom prst="rect">
            <a:avLst/>
          </a:prstGeom>
          <a:noFill/>
        </p:spPr>
        <p:txBody>
          <a:bodyPr wrap="square" rtlCol="0">
            <a:spAutoFit/>
          </a:bodyPr>
          <a:lstStyle/>
          <a:p>
            <a:r>
              <a:rPr lang="en-US" sz="1400" dirty="0"/>
              <a:t>[Image Description: Enhanced Analytics Object's Roles pop-up window allows for enhanced selection of the Alma roles to share this object. ]</a:t>
            </a:r>
          </a:p>
        </p:txBody>
      </p:sp>
    </p:spTree>
    <p:extLst>
      <p:ext uri="{BB962C8B-B14F-4D97-AF65-F5344CB8AC3E}">
        <p14:creationId xmlns:p14="http://schemas.microsoft.com/office/powerpoint/2010/main" val="422405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C5F6D-24CE-A8BE-7122-0D11832B2E50}"/>
              </a:ext>
            </a:extLst>
          </p:cNvPr>
          <p:cNvSpPr>
            <a:spLocks noGrp="1"/>
          </p:cNvSpPr>
          <p:nvPr>
            <p:ph type="title"/>
          </p:nvPr>
        </p:nvSpPr>
        <p:spPr/>
        <p:txBody>
          <a:bodyPr/>
          <a:lstStyle/>
          <a:p>
            <a:r>
              <a:rPr lang="en-US" dirty="0"/>
              <a:t>Enhanced Role selection for Analytics Objects (continued 2)</a:t>
            </a:r>
          </a:p>
        </p:txBody>
      </p:sp>
      <p:sp>
        <p:nvSpPr>
          <p:cNvPr id="10" name="Content Placeholder 3">
            <a:extLst>
              <a:ext uri="{FF2B5EF4-FFF2-40B4-BE49-F238E27FC236}">
                <a16:creationId xmlns:a16="http://schemas.microsoft.com/office/drawing/2014/main" id="{F92DA757-1E5B-08F8-93F7-832F9C18D770}"/>
              </a:ext>
            </a:extLst>
          </p:cNvPr>
          <p:cNvSpPr txBox="1">
            <a:spLocks/>
          </p:cNvSpPr>
          <p:nvPr/>
        </p:nvSpPr>
        <p:spPr bwMode="auto">
          <a:xfrm>
            <a:off x="230415" y="508011"/>
            <a:ext cx="3940752" cy="5504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20000"/>
              </a:spcBef>
              <a:spcAft>
                <a:spcPct val="0"/>
              </a:spcAft>
              <a:defRPr sz="2500" kern="1200">
                <a:solidFill>
                  <a:schemeClr val="tx1"/>
                </a:solidFill>
                <a:latin typeface="Arial" panose="020B0604020202020204" pitchFamily="34" charset="0"/>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Arial" panose="020B0604020202020204" pitchFamily="34" charset="0"/>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Arial" panose="020B0604020202020204" pitchFamily="34" charset="0"/>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Arial" panose="020B0604020202020204" pitchFamily="34" charset="0"/>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Arial" panose="020B0604020202020204" pitchFamily="34" charset="0"/>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cs typeface="Arial" panose="020B0604020202020204" pitchFamily="34" charset="0"/>
              </a:rPr>
              <a:t>One possible option, selecting all of the Alma roles in a particular category, i.e. all of the acquisitions related roles in Alma are selected.</a:t>
            </a:r>
          </a:p>
          <a:p>
            <a:pPr marL="342900" indent="-342900">
              <a:buFont typeface="Arial" panose="020B0604020202020204" pitchFamily="34" charset="0"/>
              <a:buChar char="•"/>
            </a:pPr>
            <a:r>
              <a:rPr lang="en-US" dirty="0">
                <a:cs typeface="Arial" panose="020B0604020202020204" pitchFamily="34" charset="0"/>
              </a:rPr>
              <a:t>A second possible option, choosing just a single Alma role, i.e. just “Acquisitions Administrator” is selected.</a:t>
            </a:r>
          </a:p>
          <a:p>
            <a:pPr marL="342900" indent="-342900">
              <a:buFont typeface="Arial" panose="020B0604020202020204" pitchFamily="34" charset="0"/>
              <a:buChar char="•"/>
            </a:pPr>
            <a:endParaRPr lang="en-US" dirty="0">
              <a:cs typeface="Arial" panose="020B0604020202020204" pitchFamily="34" charset="0"/>
            </a:endParaRPr>
          </a:p>
        </p:txBody>
      </p:sp>
      <p:pic>
        <p:nvPicPr>
          <p:cNvPr id="8" name="Picture 7" descr="The roles pop-up window showing the entire category of &quot;Acquisitions&quot; is selected.  ">
            <a:extLst>
              <a:ext uri="{FF2B5EF4-FFF2-40B4-BE49-F238E27FC236}">
                <a16:creationId xmlns:a16="http://schemas.microsoft.com/office/drawing/2014/main" id="{1CBC6CFB-0966-2B26-4E49-15C59FCB7057}"/>
              </a:ext>
            </a:extLst>
          </p:cNvPr>
          <p:cNvPicPr>
            <a:picLocks noChangeAspect="1"/>
          </p:cNvPicPr>
          <p:nvPr/>
        </p:nvPicPr>
        <p:blipFill>
          <a:blip r:embed="rId3"/>
          <a:stretch>
            <a:fillRect/>
          </a:stretch>
        </p:blipFill>
        <p:spPr>
          <a:xfrm>
            <a:off x="4276600" y="508011"/>
            <a:ext cx="4284006" cy="2463396"/>
          </a:xfrm>
          <a:prstGeom prst="rect">
            <a:avLst/>
          </a:prstGeom>
        </p:spPr>
      </p:pic>
      <p:sp>
        <p:nvSpPr>
          <p:cNvPr id="3" name="TextBox 2">
            <a:extLst>
              <a:ext uri="{FF2B5EF4-FFF2-40B4-BE49-F238E27FC236}">
                <a16:creationId xmlns:a16="http://schemas.microsoft.com/office/drawing/2014/main" id="{93CC6963-AA14-92B7-6083-E60C405C913D}"/>
              </a:ext>
            </a:extLst>
          </p:cNvPr>
          <p:cNvSpPr txBox="1"/>
          <p:nvPr/>
        </p:nvSpPr>
        <p:spPr>
          <a:xfrm>
            <a:off x="4171167" y="2971407"/>
            <a:ext cx="4389439" cy="523220"/>
          </a:xfrm>
          <a:prstGeom prst="rect">
            <a:avLst/>
          </a:prstGeom>
          <a:noFill/>
        </p:spPr>
        <p:txBody>
          <a:bodyPr wrap="square" rtlCol="0">
            <a:spAutoFit/>
          </a:bodyPr>
          <a:lstStyle/>
          <a:p>
            <a:r>
              <a:rPr lang="en-US" sz="1400" dirty="0"/>
              <a:t>[Image Description: The roles pop-up window showing the entire category of "Acquisitions" is selected.]</a:t>
            </a:r>
          </a:p>
        </p:txBody>
      </p:sp>
      <p:pic>
        <p:nvPicPr>
          <p:cNvPr id="6" name="Picture 5" descr="The roles pop-up window showing only the role of &quot;Acquisitions Administrator&quot; is selected.  ">
            <a:extLst>
              <a:ext uri="{FF2B5EF4-FFF2-40B4-BE49-F238E27FC236}">
                <a16:creationId xmlns:a16="http://schemas.microsoft.com/office/drawing/2014/main" id="{7C8E2E82-7E61-2F6C-784A-3DA23DC08667}"/>
              </a:ext>
            </a:extLst>
          </p:cNvPr>
          <p:cNvPicPr>
            <a:picLocks noChangeAspect="1"/>
          </p:cNvPicPr>
          <p:nvPr/>
        </p:nvPicPr>
        <p:blipFill>
          <a:blip r:embed="rId4"/>
          <a:stretch>
            <a:fillRect/>
          </a:stretch>
        </p:blipFill>
        <p:spPr>
          <a:xfrm>
            <a:off x="4284006" y="3494627"/>
            <a:ext cx="4276600" cy="2446407"/>
          </a:xfrm>
          <a:prstGeom prst="rect">
            <a:avLst/>
          </a:prstGeom>
        </p:spPr>
      </p:pic>
      <p:sp>
        <p:nvSpPr>
          <p:cNvPr id="4" name="TextBox 3">
            <a:extLst>
              <a:ext uri="{FF2B5EF4-FFF2-40B4-BE49-F238E27FC236}">
                <a16:creationId xmlns:a16="http://schemas.microsoft.com/office/drawing/2014/main" id="{CADA1D44-60CC-B582-E130-AC002B62069D}"/>
              </a:ext>
            </a:extLst>
          </p:cNvPr>
          <p:cNvSpPr txBox="1"/>
          <p:nvPr/>
        </p:nvSpPr>
        <p:spPr>
          <a:xfrm>
            <a:off x="4276600" y="5896302"/>
            <a:ext cx="4351283" cy="523220"/>
          </a:xfrm>
          <a:prstGeom prst="rect">
            <a:avLst/>
          </a:prstGeom>
          <a:noFill/>
        </p:spPr>
        <p:txBody>
          <a:bodyPr wrap="square" rtlCol="0">
            <a:spAutoFit/>
          </a:bodyPr>
          <a:lstStyle/>
          <a:p>
            <a:r>
              <a:rPr lang="en-US" sz="1400" dirty="0"/>
              <a:t>[Image Description: The roles pop-up window showing only the role of "Acquisitions Administrator" is selected. ]</a:t>
            </a:r>
          </a:p>
        </p:txBody>
      </p:sp>
    </p:spTree>
    <p:extLst>
      <p:ext uri="{BB962C8B-B14F-4D97-AF65-F5344CB8AC3E}">
        <p14:creationId xmlns:p14="http://schemas.microsoft.com/office/powerpoint/2010/main" val="37282472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C5F6D-24CE-A8BE-7122-0D11832B2E50}"/>
              </a:ext>
            </a:extLst>
          </p:cNvPr>
          <p:cNvSpPr>
            <a:spLocks noGrp="1"/>
          </p:cNvSpPr>
          <p:nvPr>
            <p:ph type="title"/>
          </p:nvPr>
        </p:nvSpPr>
        <p:spPr/>
        <p:txBody>
          <a:bodyPr/>
          <a:lstStyle/>
          <a:p>
            <a:r>
              <a:rPr lang="en-US" dirty="0"/>
              <a:t>Enhanced Role selection for Analytics Objects (continued 3)</a:t>
            </a:r>
          </a:p>
        </p:txBody>
      </p:sp>
      <p:sp>
        <p:nvSpPr>
          <p:cNvPr id="10" name="Content Placeholder 3">
            <a:extLst>
              <a:ext uri="{FF2B5EF4-FFF2-40B4-BE49-F238E27FC236}">
                <a16:creationId xmlns:a16="http://schemas.microsoft.com/office/drawing/2014/main" id="{F92DA757-1E5B-08F8-93F7-832F9C18D770}"/>
              </a:ext>
            </a:extLst>
          </p:cNvPr>
          <p:cNvSpPr txBox="1">
            <a:spLocks/>
          </p:cNvSpPr>
          <p:nvPr/>
        </p:nvSpPr>
        <p:spPr bwMode="auto">
          <a:xfrm>
            <a:off x="258762" y="581758"/>
            <a:ext cx="8626475" cy="486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20000"/>
              </a:spcBef>
              <a:spcAft>
                <a:spcPct val="0"/>
              </a:spcAft>
              <a:defRPr sz="2500" kern="1200">
                <a:solidFill>
                  <a:schemeClr val="tx1"/>
                </a:solidFill>
                <a:latin typeface="Arial" panose="020B0604020202020204" pitchFamily="34" charset="0"/>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Arial" panose="020B0604020202020204" pitchFamily="34" charset="0"/>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Arial" panose="020B0604020202020204" pitchFamily="34" charset="0"/>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Arial" panose="020B0604020202020204" pitchFamily="34" charset="0"/>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Arial" panose="020B0604020202020204" pitchFamily="34" charset="0"/>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a:cs typeface="Arial" panose="020B0604020202020204" pitchFamily="34" charset="0"/>
              </a:rPr>
              <a:t>In this new enhanced role selection feature, the role of “Acquisitions Administrator” has been selected for this analytics object.</a:t>
            </a:r>
          </a:p>
          <a:p>
            <a:pPr marL="1085850" lvl="1" indent="-342900">
              <a:buFont typeface="Arial" panose="020B0604020202020204" pitchFamily="34" charset="0"/>
              <a:buChar char="•"/>
            </a:pPr>
            <a:r>
              <a:rPr lang="en-US" sz="1800" dirty="0">
                <a:cs typeface="Arial" panose="020B0604020202020204" pitchFamily="34" charset="0"/>
              </a:rPr>
              <a:t>This Analytics object will be shared with all Alma users at this institution who have the role of Acquisitions Administrator.</a:t>
            </a:r>
          </a:p>
          <a:p>
            <a:pPr marL="1085850" lvl="1" indent="-342900">
              <a:buFont typeface="Arial" panose="020B0604020202020204" pitchFamily="34" charset="0"/>
              <a:buChar char="•"/>
            </a:pPr>
            <a:r>
              <a:rPr lang="en-US" sz="1800" dirty="0">
                <a:cs typeface="Arial" panose="020B0604020202020204" pitchFamily="34" charset="0"/>
              </a:rPr>
              <a:t>Note the “Pinned to Selected Roles / Users” toggle can now be toggled. This toggle is only enabled after roles or users are selected.  </a:t>
            </a:r>
          </a:p>
        </p:txBody>
      </p:sp>
      <p:pic>
        <p:nvPicPr>
          <p:cNvPr id="4" name="Picture 3" descr="Enhanced Analytics Object's &quot;Share&quot; pane showing the role of &quot;Acquisitions Administrator&quot; is selected.  ">
            <a:extLst>
              <a:ext uri="{FF2B5EF4-FFF2-40B4-BE49-F238E27FC236}">
                <a16:creationId xmlns:a16="http://schemas.microsoft.com/office/drawing/2014/main" id="{ED5EA8BA-BEA4-B769-2097-E0ADEF784FA3}"/>
              </a:ext>
            </a:extLst>
          </p:cNvPr>
          <p:cNvPicPr>
            <a:picLocks noChangeAspect="1"/>
          </p:cNvPicPr>
          <p:nvPr/>
        </p:nvPicPr>
        <p:blipFill>
          <a:blip r:embed="rId3"/>
          <a:stretch>
            <a:fillRect/>
          </a:stretch>
        </p:blipFill>
        <p:spPr>
          <a:xfrm>
            <a:off x="1331554" y="2613431"/>
            <a:ext cx="4645290" cy="2722657"/>
          </a:xfrm>
          <a:prstGeom prst="rect">
            <a:avLst/>
          </a:prstGeom>
        </p:spPr>
      </p:pic>
      <p:sp>
        <p:nvSpPr>
          <p:cNvPr id="3" name="TextBox 2">
            <a:extLst>
              <a:ext uri="{FF2B5EF4-FFF2-40B4-BE49-F238E27FC236}">
                <a16:creationId xmlns:a16="http://schemas.microsoft.com/office/drawing/2014/main" id="{7BAB3405-6F1B-ABF4-9A07-3C19FCA656AE}"/>
              </a:ext>
            </a:extLst>
          </p:cNvPr>
          <p:cNvSpPr txBox="1"/>
          <p:nvPr/>
        </p:nvSpPr>
        <p:spPr>
          <a:xfrm>
            <a:off x="1182413" y="5336088"/>
            <a:ext cx="4879428" cy="523220"/>
          </a:xfrm>
          <a:prstGeom prst="rect">
            <a:avLst/>
          </a:prstGeom>
          <a:noFill/>
        </p:spPr>
        <p:txBody>
          <a:bodyPr wrap="square" rtlCol="0">
            <a:spAutoFit/>
          </a:bodyPr>
          <a:lstStyle/>
          <a:p>
            <a:r>
              <a:rPr lang="en-US" sz="1400" dirty="0"/>
              <a:t>[Image Description: Enhanced Analytics Object's "Share" pane showing the role of "Acquisitions Administrator" is selected. ]</a:t>
            </a:r>
          </a:p>
        </p:txBody>
      </p:sp>
    </p:spTree>
    <p:extLst>
      <p:ext uri="{BB962C8B-B14F-4D97-AF65-F5344CB8AC3E}">
        <p14:creationId xmlns:p14="http://schemas.microsoft.com/office/powerpoint/2010/main" val="588806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C5F6D-24CE-A8BE-7122-0D11832B2E50}"/>
              </a:ext>
            </a:extLst>
          </p:cNvPr>
          <p:cNvSpPr>
            <a:spLocks noGrp="1"/>
          </p:cNvSpPr>
          <p:nvPr>
            <p:ph type="title"/>
          </p:nvPr>
        </p:nvSpPr>
        <p:spPr/>
        <p:txBody>
          <a:bodyPr/>
          <a:lstStyle/>
          <a:p>
            <a:r>
              <a:rPr lang="en-US" dirty="0"/>
              <a:t>Pin Analytics objects to Selected Roles and Users</a:t>
            </a:r>
          </a:p>
        </p:txBody>
      </p:sp>
      <p:sp>
        <p:nvSpPr>
          <p:cNvPr id="10" name="Content Placeholder 3">
            <a:extLst>
              <a:ext uri="{FF2B5EF4-FFF2-40B4-BE49-F238E27FC236}">
                <a16:creationId xmlns:a16="http://schemas.microsoft.com/office/drawing/2014/main" id="{F92DA757-1E5B-08F8-93F7-832F9C18D770}"/>
              </a:ext>
            </a:extLst>
          </p:cNvPr>
          <p:cNvSpPr txBox="1">
            <a:spLocks/>
          </p:cNvSpPr>
          <p:nvPr/>
        </p:nvSpPr>
        <p:spPr bwMode="auto">
          <a:xfrm>
            <a:off x="258762" y="581758"/>
            <a:ext cx="8626475" cy="55685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20000"/>
              </a:spcBef>
              <a:spcAft>
                <a:spcPct val="0"/>
              </a:spcAft>
              <a:defRPr sz="2500" kern="1200">
                <a:solidFill>
                  <a:schemeClr val="tx1"/>
                </a:solidFill>
                <a:latin typeface="Arial" panose="020B0604020202020204" pitchFamily="34" charset="0"/>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Arial" panose="020B0604020202020204" pitchFamily="34" charset="0"/>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Arial" panose="020B0604020202020204" pitchFamily="34" charset="0"/>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Arial" panose="020B0604020202020204" pitchFamily="34" charset="0"/>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Arial" panose="020B0604020202020204" pitchFamily="34" charset="0"/>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a:cs typeface="Arial" panose="020B0604020202020204" pitchFamily="34" charset="0"/>
              </a:rPr>
              <a:t>In addition to being able to more easily select the Alma user roles that you want to share an Analytics object with, it is now also possible to pin that particular Analytics object for those specific roles (or users) with whom you shared the object.   </a:t>
            </a:r>
          </a:p>
          <a:p>
            <a:pPr marL="342900" indent="-342900">
              <a:buFont typeface="Arial" panose="020B0604020202020204" pitchFamily="34" charset="0"/>
              <a:buChar char="•"/>
            </a:pPr>
            <a:r>
              <a:rPr lang="en-US" sz="2000" dirty="0">
                <a:cs typeface="Arial" panose="020B0604020202020204" pitchFamily="34" charset="0"/>
              </a:rPr>
              <a:t>In the previous example, the Analytics object was shared with all users who have the role of Acquisitions Administrator at this institution. </a:t>
            </a:r>
          </a:p>
          <a:p>
            <a:pPr marL="342900" indent="-342900">
              <a:buFont typeface="Arial" panose="020B0604020202020204" pitchFamily="34" charset="0"/>
              <a:buChar char="•"/>
            </a:pPr>
            <a:r>
              <a:rPr lang="en-US" sz="2000" dirty="0">
                <a:cs typeface="Arial" panose="020B0604020202020204" pitchFamily="34" charset="0"/>
              </a:rPr>
              <a:t>Toggling the “Pinned to Selected Roles / Users” button will “pin” this Analytics object for all Alma users who have the Acquisitions Administrator role.  </a:t>
            </a:r>
            <a:endParaRPr lang="en-US" sz="1800" dirty="0">
              <a:cs typeface="Arial" panose="020B0604020202020204" pitchFamily="34" charset="0"/>
            </a:endParaRPr>
          </a:p>
        </p:txBody>
      </p:sp>
      <p:pic>
        <p:nvPicPr>
          <p:cNvPr id="7" name="Picture 6" descr="Enhanced Analytics Object's &quot;Share&quot; pane with no roles or users selected, thus the &quot;Pinned to Selected Roles / Users&quot; toggle is inactive. ">
            <a:extLst>
              <a:ext uri="{FF2B5EF4-FFF2-40B4-BE49-F238E27FC236}">
                <a16:creationId xmlns:a16="http://schemas.microsoft.com/office/drawing/2014/main" id="{1B99E431-2B72-5B92-5469-AB6C60239D52}"/>
              </a:ext>
            </a:extLst>
          </p:cNvPr>
          <p:cNvPicPr>
            <a:picLocks noChangeAspect="1"/>
          </p:cNvPicPr>
          <p:nvPr/>
        </p:nvPicPr>
        <p:blipFill>
          <a:blip r:embed="rId3"/>
          <a:stretch>
            <a:fillRect/>
          </a:stretch>
        </p:blipFill>
        <p:spPr>
          <a:xfrm>
            <a:off x="587419" y="3576847"/>
            <a:ext cx="3757796" cy="2170362"/>
          </a:xfrm>
          <a:prstGeom prst="rect">
            <a:avLst/>
          </a:prstGeom>
        </p:spPr>
      </p:pic>
      <p:sp>
        <p:nvSpPr>
          <p:cNvPr id="3" name="TextBox 2">
            <a:extLst>
              <a:ext uri="{FF2B5EF4-FFF2-40B4-BE49-F238E27FC236}">
                <a16:creationId xmlns:a16="http://schemas.microsoft.com/office/drawing/2014/main" id="{F71D331B-92B5-4333-FE58-CE2D7D87DE67}"/>
              </a:ext>
            </a:extLst>
          </p:cNvPr>
          <p:cNvSpPr txBox="1"/>
          <p:nvPr/>
        </p:nvSpPr>
        <p:spPr>
          <a:xfrm>
            <a:off x="373166" y="5747209"/>
            <a:ext cx="4054269" cy="738664"/>
          </a:xfrm>
          <a:prstGeom prst="rect">
            <a:avLst/>
          </a:prstGeom>
          <a:noFill/>
        </p:spPr>
        <p:txBody>
          <a:bodyPr wrap="square" rtlCol="0">
            <a:spAutoFit/>
          </a:bodyPr>
          <a:lstStyle/>
          <a:p>
            <a:r>
              <a:rPr lang="en-US" sz="1400" dirty="0"/>
              <a:t>[Image Description: Enhanced Analytics Object's "Share" pane with no roles or users selected, thus the "Pinned to Selected Roles / Users" toggle is inactive.] </a:t>
            </a:r>
          </a:p>
        </p:txBody>
      </p:sp>
      <p:pic>
        <p:nvPicPr>
          <p:cNvPr id="5" name="Picture 4" descr="Enhanced Analytics Object's &quot;Share&quot; pane with &quot;Acquisitions Administrator&quot; role  selected.  The &quot;Pinned to Selected Roles / Users&quot; toggle is highlighted with a rounded red rectangle.  It is now active and can be enabled.  ">
            <a:extLst>
              <a:ext uri="{FF2B5EF4-FFF2-40B4-BE49-F238E27FC236}">
                <a16:creationId xmlns:a16="http://schemas.microsoft.com/office/drawing/2014/main" id="{E79BA549-CBB7-C40C-7341-30BDA34F032C}"/>
              </a:ext>
            </a:extLst>
          </p:cNvPr>
          <p:cNvPicPr>
            <a:picLocks noChangeAspect="1"/>
          </p:cNvPicPr>
          <p:nvPr/>
        </p:nvPicPr>
        <p:blipFill>
          <a:blip r:embed="rId4"/>
          <a:stretch>
            <a:fillRect/>
          </a:stretch>
        </p:blipFill>
        <p:spPr>
          <a:xfrm>
            <a:off x="4858455" y="3544723"/>
            <a:ext cx="3757796" cy="2202486"/>
          </a:xfrm>
          <a:prstGeom prst="rect">
            <a:avLst/>
          </a:prstGeom>
        </p:spPr>
      </p:pic>
      <p:sp>
        <p:nvSpPr>
          <p:cNvPr id="4" name="TextBox 3">
            <a:extLst>
              <a:ext uri="{FF2B5EF4-FFF2-40B4-BE49-F238E27FC236}">
                <a16:creationId xmlns:a16="http://schemas.microsoft.com/office/drawing/2014/main" id="{DB2375FF-5DDE-21DB-F7C2-8B170A403931}"/>
              </a:ext>
            </a:extLst>
          </p:cNvPr>
          <p:cNvSpPr txBox="1"/>
          <p:nvPr/>
        </p:nvSpPr>
        <p:spPr>
          <a:xfrm>
            <a:off x="4492122" y="5729242"/>
            <a:ext cx="4721772" cy="738664"/>
          </a:xfrm>
          <a:prstGeom prst="rect">
            <a:avLst/>
          </a:prstGeom>
          <a:noFill/>
        </p:spPr>
        <p:txBody>
          <a:bodyPr wrap="square" rtlCol="0">
            <a:spAutoFit/>
          </a:bodyPr>
          <a:lstStyle/>
          <a:p>
            <a:r>
              <a:rPr lang="en-US" sz="1400" dirty="0"/>
              <a:t>[Image Description: The "Acquisitions Administrator" role is selected.  The "Pinned to Selected Roles/Users” (highlighted in a red rectangle) is now active and can be enabled. ]</a:t>
            </a:r>
          </a:p>
        </p:txBody>
      </p:sp>
    </p:spTree>
    <p:extLst>
      <p:ext uri="{BB962C8B-B14F-4D97-AF65-F5344CB8AC3E}">
        <p14:creationId xmlns:p14="http://schemas.microsoft.com/office/powerpoint/2010/main" val="24185435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C5F6D-24CE-A8BE-7122-0D11832B2E50}"/>
              </a:ext>
            </a:extLst>
          </p:cNvPr>
          <p:cNvSpPr>
            <a:spLocks noGrp="1"/>
          </p:cNvSpPr>
          <p:nvPr>
            <p:ph type="title"/>
          </p:nvPr>
        </p:nvSpPr>
        <p:spPr/>
        <p:txBody>
          <a:bodyPr/>
          <a:lstStyle/>
          <a:p>
            <a:r>
              <a:rPr lang="en-US" dirty="0"/>
              <a:t>Pin Analytics objects to Selected Roles and Users CONTINUED</a:t>
            </a:r>
          </a:p>
        </p:txBody>
      </p:sp>
      <p:sp>
        <p:nvSpPr>
          <p:cNvPr id="10" name="Content Placeholder 3">
            <a:extLst>
              <a:ext uri="{FF2B5EF4-FFF2-40B4-BE49-F238E27FC236}">
                <a16:creationId xmlns:a16="http://schemas.microsoft.com/office/drawing/2014/main" id="{F92DA757-1E5B-08F8-93F7-832F9C18D770}"/>
              </a:ext>
            </a:extLst>
          </p:cNvPr>
          <p:cNvSpPr txBox="1">
            <a:spLocks/>
          </p:cNvSpPr>
          <p:nvPr/>
        </p:nvSpPr>
        <p:spPr bwMode="auto">
          <a:xfrm>
            <a:off x="258762" y="581758"/>
            <a:ext cx="8626475" cy="55685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20000"/>
              </a:spcBef>
              <a:spcAft>
                <a:spcPct val="0"/>
              </a:spcAft>
              <a:defRPr sz="2500" kern="1200">
                <a:solidFill>
                  <a:schemeClr val="tx1"/>
                </a:solidFill>
                <a:latin typeface="Arial" panose="020B0604020202020204" pitchFamily="34" charset="0"/>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Arial" panose="020B0604020202020204" pitchFamily="34" charset="0"/>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Arial" panose="020B0604020202020204" pitchFamily="34" charset="0"/>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Arial" panose="020B0604020202020204" pitchFamily="34" charset="0"/>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Arial" panose="020B0604020202020204" pitchFamily="34" charset="0"/>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US" sz="1800" dirty="0">
                <a:cs typeface="Arial" panose="020B0604020202020204" pitchFamily="34" charset="0"/>
              </a:rPr>
              <a:t>In this example, toggling “Pinned to Selected Roles/Users”, pins that specific Analytics Object for all users with the  Acquisitions Administrator role. </a:t>
            </a:r>
          </a:p>
          <a:p>
            <a:pPr marL="1028700" lvl="1">
              <a:buFont typeface="Arial" panose="020B0604020202020204" pitchFamily="34" charset="0"/>
              <a:buChar char="•"/>
            </a:pPr>
            <a:r>
              <a:rPr lang="en-US" sz="1500" dirty="0">
                <a:cs typeface="Arial" panose="020B0604020202020204" pitchFamily="34" charset="0"/>
              </a:rPr>
              <a:t>The object is pinned to the menu of all users it is shared with, unless individually removed by that user.  </a:t>
            </a:r>
          </a:p>
          <a:p>
            <a:pPr marL="1028700" lvl="1">
              <a:buFont typeface="Arial" panose="020B0604020202020204" pitchFamily="34" charset="0"/>
              <a:buChar char="•"/>
            </a:pPr>
            <a:r>
              <a:rPr lang="en-US" sz="1500" dirty="0">
                <a:cs typeface="Arial" panose="020B0604020202020204" pitchFamily="34" charset="0"/>
              </a:rPr>
              <a:t>When roles or users are added, the object will be pinned to their Analytics menu.  </a:t>
            </a:r>
          </a:p>
          <a:p>
            <a:pPr marL="1028700" lvl="1">
              <a:buFont typeface="Arial" panose="020B0604020202020204" pitchFamily="34" charset="0"/>
              <a:buChar char="•"/>
            </a:pPr>
            <a:r>
              <a:rPr lang="en-US" sz="1500" dirty="0">
                <a:cs typeface="Arial" panose="020B0604020202020204" pitchFamily="34" charset="0"/>
              </a:rPr>
              <a:t>Users are able to remove pinned items that were shared by an administrator.  </a:t>
            </a:r>
          </a:p>
          <a:p>
            <a:pPr marL="1028700" lvl="1">
              <a:buFont typeface="Arial" panose="020B0604020202020204" pitchFamily="34" charset="0"/>
              <a:buChar char="•"/>
            </a:pPr>
            <a:r>
              <a:rPr lang="en-US" sz="1500" dirty="0">
                <a:cs typeface="Arial" panose="020B0604020202020204" pitchFamily="34" charset="0"/>
              </a:rPr>
              <a:t>Below is an image (left) of the toggle enabled and an image (right) of the Alma Analytics Object List that shows the “Active Block Report Widget” pinned for this user by the administrator. </a:t>
            </a:r>
          </a:p>
        </p:txBody>
      </p:sp>
      <p:pic>
        <p:nvPicPr>
          <p:cNvPr id="4" name="Picture 3" descr="Enhanced Analytics Object's &quot;Share&quot; pane with the role of &quot;Acquisitions Administrator&quot; selected.  The &quot;Pinned to Selected Roles / Users&quot; toggle is enabled and is highlighted with a red rounded rectangle.    ">
            <a:extLst>
              <a:ext uri="{FF2B5EF4-FFF2-40B4-BE49-F238E27FC236}">
                <a16:creationId xmlns:a16="http://schemas.microsoft.com/office/drawing/2014/main" id="{9E11945C-B93F-3B0B-9403-3E82EA5FE567}"/>
              </a:ext>
            </a:extLst>
          </p:cNvPr>
          <p:cNvPicPr>
            <a:picLocks noChangeAspect="1"/>
          </p:cNvPicPr>
          <p:nvPr/>
        </p:nvPicPr>
        <p:blipFill>
          <a:blip r:embed="rId3"/>
          <a:stretch>
            <a:fillRect/>
          </a:stretch>
        </p:blipFill>
        <p:spPr>
          <a:xfrm>
            <a:off x="230415" y="3036836"/>
            <a:ext cx="2723625" cy="1747941"/>
          </a:xfrm>
          <a:prstGeom prst="rect">
            <a:avLst/>
          </a:prstGeom>
        </p:spPr>
      </p:pic>
      <p:sp>
        <p:nvSpPr>
          <p:cNvPr id="3" name="TextBox 2">
            <a:extLst>
              <a:ext uri="{FF2B5EF4-FFF2-40B4-BE49-F238E27FC236}">
                <a16:creationId xmlns:a16="http://schemas.microsoft.com/office/drawing/2014/main" id="{8FBAB7B8-3E33-9992-0FE4-42FBCD77A1C3}"/>
              </a:ext>
            </a:extLst>
          </p:cNvPr>
          <p:cNvSpPr txBox="1"/>
          <p:nvPr/>
        </p:nvSpPr>
        <p:spPr>
          <a:xfrm>
            <a:off x="258762" y="4743332"/>
            <a:ext cx="2579031" cy="1015663"/>
          </a:xfrm>
          <a:prstGeom prst="rect">
            <a:avLst/>
          </a:prstGeom>
          <a:noFill/>
        </p:spPr>
        <p:txBody>
          <a:bodyPr wrap="square" rtlCol="0">
            <a:spAutoFit/>
          </a:bodyPr>
          <a:lstStyle/>
          <a:p>
            <a:r>
              <a:rPr lang="en-US" sz="1200" dirty="0"/>
              <a:t>[Image Description: The  "Acquisitions Administrator“ role is selected.  The "Pinned to Selected Roles / Users" toggle is enabled and is highlighted with a red rectangle. ]</a:t>
            </a:r>
          </a:p>
        </p:txBody>
      </p:sp>
      <p:pic>
        <p:nvPicPr>
          <p:cNvPr id="15" name="Picture 14" descr="Analytics Object List with the object  &quot;Active Block Report Widget&quot; highlighted with a red rounded rectangle.  There is a red arrow pointing to the purple &quot;Pinned to menu&quot; indicator for this object.  ">
            <a:extLst>
              <a:ext uri="{FF2B5EF4-FFF2-40B4-BE49-F238E27FC236}">
                <a16:creationId xmlns:a16="http://schemas.microsoft.com/office/drawing/2014/main" id="{BB8DF7B7-5683-BB06-25D0-47B4166FACB3}"/>
              </a:ext>
            </a:extLst>
          </p:cNvPr>
          <p:cNvPicPr>
            <a:picLocks noChangeAspect="1"/>
          </p:cNvPicPr>
          <p:nvPr/>
        </p:nvPicPr>
        <p:blipFill>
          <a:blip r:embed="rId4"/>
          <a:stretch>
            <a:fillRect/>
          </a:stretch>
        </p:blipFill>
        <p:spPr>
          <a:xfrm>
            <a:off x="3057190" y="2817070"/>
            <a:ext cx="5828047" cy="3161821"/>
          </a:xfrm>
          <a:prstGeom prst="rect">
            <a:avLst/>
          </a:prstGeom>
        </p:spPr>
      </p:pic>
      <p:sp>
        <p:nvSpPr>
          <p:cNvPr id="5" name="TextBox 4">
            <a:extLst>
              <a:ext uri="{FF2B5EF4-FFF2-40B4-BE49-F238E27FC236}">
                <a16:creationId xmlns:a16="http://schemas.microsoft.com/office/drawing/2014/main" id="{4077487D-447F-A87A-45B7-72F999F7C30B}"/>
              </a:ext>
            </a:extLst>
          </p:cNvPr>
          <p:cNvSpPr txBox="1"/>
          <p:nvPr/>
        </p:nvSpPr>
        <p:spPr>
          <a:xfrm>
            <a:off x="3057190" y="5962416"/>
            <a:ext cx="6004291" cy="523220"/>
          </a:xfrm>
          <a:prstGeom prst="rect">
            <a:avLst/>
          </a:prstGeom>
          <a:noFill/>
        </p:spPr>
        <p:txBody>
          <a:bodyPr wrap="square" rtlCol="0">
            <a:spAutoFit/>
          </a:bodyPr>
          <a:lstStyle/>
          <a:p>
            <a:r>
              <a:rPr lang="en-US" sz="1400" dirty="0"/>
              <a:t>[Image Description: The "Active Block Report Widget" is highlighted with a red rectangle.  A red arrow is pointing to the purple "Pinned to menu" indicator.]</a:t>
            </a:r>
          </a:p>
        </p:txBody>
      </p:sp>
    </p:spTree>
    <p:extLst>
      <p:ext uri="{BB962C8B-B14F-4D97-AF65-F5344CB8AC3E}">
        <p14:creationId xmlns:p14="http://schemas.microsoft.com/office/powerpoint/2010/main" val="2425166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normAutofit/>
          </a:bodyPr>
          <a:lstStyle/>
          <a:p>
            <a:r>
              <a:rPr lang="en-US" sz="2000" dirty="0"/>
              <a:t>Agenda Office Hours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54459" y="901148"/>
            <a:ext cx="8872152" cy="5425224"/>
          </a:xfrm>
          <a:prstGeom prst="rect">
            <a:avLst/>
          </a:prstGeom>
        </p:spPr>
        <p:txBody>
          <a:bodyPr/>
          <a:lstStyle/>
          <a:p>
            <a:pPr algn="ctr"/>
            <a:r>
              <a:rPr lang="en-US" sz="2800" b="1">
                <a:latin typeface="+mj-lt"/>
                <a:ea typeface="+mn-lt"/>
                <a:cs typeface="Arial" panose="020B0604020202020204" pitchFamily="34" charset="0"/>
              </a:rPr>
              <a:t>Agenda – 8/1/2024</a:t>
            </a:r>
          </a:p>
          <a:p>
            <a:pPr>
              <a:spcBef>
                <a:spcPts val="0"/>
              </a:spcBef>
            </a:pPr>
            <a:endParaRPr lang="en-US" sz="2400">
              <a:latin typeface="+mj-lt"/>
              <a:ea typeface="+mn-lt"/>
              <a:cs typeface="Arial" panose="020B0604020202020204" pitchFamily="34" charset="0"/>
            </a:endParaRPr>
          </a:p>
          <a:p>
            <a:pPr>
              <a:spcBef>
                <a:spcPts val="0"/>
              </a:spcBef>
            </a:pPr>
            <a:endParaRPr lang="en-US" sz="2400">
              <a:latin typeface="+mj-lt"/>
              <a:ea typeface="+mn-lt"/>
              <a:cs typeface="Arial" panose="020B0604020202020204" pitchFamily="34" charset="0"/>
            </a:endParaRPr>
          </a:p>
          <a:p>
            <a:pPr marL="342900" indent="-342900">
              <a:spcBef>
                <a:spcPts val="0"/>
              </a:spcBef>
              <a:buFont typeface="Arial" panose="020B0604020202020204" pitchFamily="34" charset="0"/>
              <a:buChar char="•"/>
            </a:pPr>
            <a:r>
              <a:rPr lang="en-US" sz="2400">
                <a:latin typeface="+mj-lt"/>
                <a:ea typeface="+mn-lt"/>
                <a:cs typeface="Arial" panose="020B0604020202020204" pitchFamily="34" charset="0"/>
              </a:rPr>
              <a:t>Announcements and Reminders</a:t>
            </a:r>
          </a:p>
          <a:p>
            <a:pPr marL="342900" indent="-342900">
              <a:spcBef>
                <a:spcPts val="0"/>
              </a:spcBef>
              <a:buFont typeface="Arial" panose="020B0604020202020204" pitchFamily="34" charset="0"/>
              <a:buChar char="•"/>
            </a:pPr>
            <a:endParaRPr lang="en-US" sz="2400">
              <a:latin typeface="+mj-lt"/>
              <a:ea typeface="+mn-lt"/>
              <a:cs typeface="Arial" panose="020B0604020202020204" pitchFamily="34" charset="0"/>
            </a:endParaRPr>
          </a:p>
          <a:p>
            <a:pPr marL="342900" indent="-342900">
              <a:spcBef>
                <a:spcPts val="0"/>
              </a:spcBef>
              <a:buFont typeface="Arial" panose="020B0604020202020204" pitchFamily="34" charset="0"/>
              <a:buChar char="•"/>
            </a:pPr>
            <a:r>
              <a:rPr lang="en-US" sz="2400">
                <a:latin typeface="+mj-lt"/>
                <a:ea typeface="+mn-lt"/>
                <a:cs typeface="Arial" panose="020B0604020202020204" pitchFamily="34" charset="0"/>
              </a:rPr>
              <a:t>Upcoming events</a:t>
            </a:r>
          </a:p>
          <a:p>
            <a:pPr marL="342900" indent="-342900">
              <a:spcBef>
                <a:spcPts val="0"/>
              </a:spcBef>
              <a:buFont typeface="Arial" panose="020B0604020202020204" pitchFamily="34" charset="0"/>
              <a:buChar char="•"/>
            </a:pPr>
            <a:endParaRPr lang="en-US" sz="2400">
              <a:latin typeface="+mj-lt"/>
              <a:ea typeface="+mn-lt"/>
              <a:cs typeface="Arial" panose="020B0604020202020204" pitchFamily="34" charset="0"/>
            </a:endParaRPr>
          </a:p>
          <a:p>
            <a:pPr marL="342900" indent="-342900">
              <a:spcBef>
                <a:spcPts val="0"/>
              </a:spcBef>
              <a:buFont typeface="Arial" panose="020B0604020202020204" pitchFamily="34" charset="0"/>
              <a:buChar char="•"/>
            </a:pPr>
            <a:r>
              <a:rPr lang="en-US" sz="2400">
                <a:latin typeface="+mj-lt"/>
                <a:ea typeface="+mn-lt"/>
                <a:cs typeface="Arial" panose="020B0604020202020204" pitchFamily="34" charset="0"/>
              </a:rPr>
              <a:t>Today’s Topic: August 2024 Feature Release</a:t>
            </a:r>
          </a:p>
          <a:p>
            <a:endParaRPr lang="en-US" sz="2800">
              <a:latin typeface="+mj-lt"/>
              <a:ea typeface="+mn-lt"/>
              <a:cs typeface="Arial" panose="020B0604020202020204" pitchFamily="34" charset="0"/>
            </a:endParaRPr>
          </a:p>
        </p:txBody>
      </p:sp>
    </p:spTree>
    <p:extLst>
      <p:ext uri="{BB962C8B-B14F-4D97-AF65-F5344CB8AC3E}">
        <p14:creationId xmlns:p14="http://schemas.microsoft.com/office/powerpoint/2010/main" val="927503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C5F6D-24CE-A8BE-7122-0D11832B2E50}"/>
              </a:ext>
            </a:extLst>
          </p:cNvPr>
          <p:cNvSpPr>
            <a:spLocks noGrp="1"/>
          </p:cNvSpPr>
          <p:nvPr>
            <p:ph type="title"/>
          </p:nvPr>
        </p:nvSpPr>
        <p:spPr/>
        <p:txBody>
          <a:bodyPr/>
          <a:lstStyle/>
          <a:p>
            <a:r>
              <a:rPr lang="en-US" dirty="0"/>
              <a:t>Pin Analytics objects to Selected Roles and Users CONTINUED 2</a:t>
            </a:r>
          </a:p>
        </p:txBody>
      </p:sp>
      <p:sp>
        <p:nvSpPr>
          <p:cNvPr id="10" name="Content Placeholder 3">
            <a:extLst>
              <a:ext uri="{FF2B5EF4-FFF2-40B4-BE49-F238E27FC236}">
                <a16:creationId xmlns:a16="http://schemas.microsoft.com/office/drawing/2014/main" id="{F92DA757-1E5B-08F8-93F7-832F9C18D770}"/>
              </a:ext>
            </a:extLst>
          </p:cNvPr>
          <p:cNvSpPr txBox="1">
            <a:spLocks/>
          </p:cNvSpPr>
          <p:nvPr/>
        </p:nvSpPr>
        <p:spPr bwMode="auto">
          <a:xfrm>
            <a:off x="258762" y="581758"/>
            <a:ext cx="8626475" cy="55685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20000"/>
              </a:spcBef>
              <a:spcAft>
                <a:spcPct val="0"/>
              </a:spcAft>
              <a:defRPr sz="2500" kern="1200">
                <a:solidFill>
                  <a:schemeClr val="tx1"/>
                </a:solidFill>
                <a:latin typeface="Arial" panose="020B0604020202020204" pitchFamily="34" charset="0"/>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Arial" panose="020B0604020202020204" pitchFamily="34" charset="0"/>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Arial" panose="020B0604020202020204" pitchFamily="34" charset="0"/>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Arial" panose="020B0604020202020204" pitchFamily="34" charset="0"/>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Arial" panose="020B0604020202020204" pitchFamily="34" charset="0"/>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0" indent="-285750">
              <a:buFont typeface="Arial" panose="020B0604020202020204" pitchFamily="34" charset="0"/>
              <a:buChar char="•"/>
            </a:pPr>
            <a:r>
              <a:rPr lang="en-US" sz="1800" dirty="0">
                <a:cs typeface="Arial" panose="020B0604020202020204" pitchFamily="34" charset="0"/>
              </a:rPr>
              <a:t>Below is an image of the Alma Analytics menu that shows the new sections for pinned objects. </a:t>
            </a:r>
          </a:p>
          <a:p>
            <a:pPr marL="1314450" lvl="1">
              <a:buFont typeface="Arial" panose="020B0604020202020204" pitchFamily="34" charset="0"/>
              <a:buChar char="•"/>
            </a:pPr>
            <a:r>
              <a:rPr lang="en-US" sz="1500" dirty="0">
                <a:cs typeface="Arial" panose="020B0604020202020204" pitchFamily="34" charset="0"/>
              </a:rPr>
              <a:t>The Analytics Object titled “Active Block Report Widget” has been pinned for this user.  </a:t>
            </a:r>
          </a:p>
          <a:p>
            <a:pPr marL="1314450" lvl="1">
              <a:buFont typeface="Arial" panose="020B0604020202020204" pitchFamily="34" charset="0"/>
              <a:buChar char="•"/>
            </a:pPr>
            <a:r>
              <a:rPr lang="en-US" sz="1500" dirty="0">
                <a:cs typeface="Arial" panose="020B0604020202020204" pitchFamily="34" charset="0"/>
              </a:rPr>
              <a:t>To unpin it, you would click the small X to the far right of the Analytic object name. </a:t>
            </a:r>
          </a:p>
          <a:p>
            <a:pPr marL="1314450" lvl="1">
              <a:buFont typeface="Arial" panose="020B0604020202020204" pitchFamily="34" charset="0"/>
              <a:buChar char="•"/>
            </a:pPr>
            <a:r>
              <a:rPr lang="en-US" sz="1500" dirty="0">
                <a:cs typeface="Arial" panose="020B0604020202020204" pitchFamily="34" charset="0"/>
              </a:rPr>
              <a:t>To move the pinned object to the “My Pinned Analytics” section, click on the thumbtack icon that is found immediately to the left of the Analytic object name. </a:t>
            </a:r>
          </a:p>
        </p:txBody>
      </p:sp>
      <p:pic>
        <p:nvPicPr>
          <p:cNvPr id="8" name="Picture 7" descr="Alma Analytics menu with the new &quot;My Pinned Analytics&quot; and &quot;Analytics pinned by Admin&quot; sections highlighted with a red rounded rectangle. ">
            <a:extLst>
              <a:ext uri="{FF2B5EF4-FFF2-40B4-BE49-F238E27FC236}">
                <a16:creationId xmlns:a16="http://schemas.microsoft.com/office/drawing/2014/main" id="{A74B6FD2-8013-8D9A-1777-887DD82F853D}"/>
              </a:ext>
            </a:extLst>
          </p:cNvPr>
          <p:cNvPicPr>
            <a:picLocks noChangeAspect="1"/>
          </p:cNvPicPr>
          <p:nvPr/>
        </p:nvPicPr>
        <p:blipFill>
          <a:blip r:embed="rId3"/>
          <a:stretch>
            <a:fillRect/>
          </a:stretch>
        </p:blipFill>
        <p:spPr>
          <a:xfrm>
            <a:off x="2144930" y="2548486"/>
            <a:ext cx="4581547" cy="3387966"/>
          </a:xfrm>
          <a:prstGeom prst="rect">
            <a:avLst/>
          </a:prstGeom>
        </p:spPr>
      </p:pic>
      <p:sp>
        <p:nvSpPr>
          <p:cNvPr id="3" name="TextBox 2">
            <a:extLst>
              <a:ext uri="{FF2B5EF4-FFF2-40B4-BE49-F238E27FC236}">
                <a16:creationId xmlns:a16="http://schemas.microsoft.com/office/drawing/2014/main" id="{DCA80392-68F3-724E-2B7B-93C41A1AE2FA}"/>
              </a:ext>
            </a:extLst>
          </p:cNvPr>
          <p:cNvSpPr txBox="1"/>
          <p:nvPr/>
        </p:nvSpPr>
        <p:spPr>
          <a:xfrm>
            <a:off x="1546833" y="5936452"/>
            <a:ext cx="6359085" cy="523220"/>
          </a:xfrm>
          <a:prstGeom prst="rect">
            <a:avLst/>
          </a:prstGeom>
          <a:noFill/>
        </p:spPr>
        <p:txBody>
          <a:bodyPr wrap="square" rtlCol="0">
            <a:spAutoFit/>
          </a:bodyPr>
          <a:lstStyle/>
          <a:p>
            <a:r>
              <a:rPr lang="en-US" sz="1400" dirty="0"/>
              <a:t>[Image Description: Alma Analytics menu with the new "My Pinned Analytics" and "Analytics pinned by Admin" sections highlighted with a red rounded rectangle.] </a:t>
            </a:r>
          </a:p>
        </p:txBody>
      </p:sp>
    </p:spTree>
    <p:extLst>
      <p:ext uri="{BB962C8B-B14F-4D97-AF65-F5344CB8AC3E}">
        <p14:creationId xmlns:p14="http://schemas.microsoft.com/office/powerpoint/2010/main" val="34221485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5FE26-33FE-DA80-FBBC-867FBAEB1512}"/>
              </a:ext>
            </a:extLst>
          </p:cNvPr>
          <p:cNvSpPr>
            <a:spLocks noGrp="1"/>
          </p:cNvSpPr>
          <p:nvPr>
            <p:ph type="title"/>
          </p:nvPr>
        </p:nvSpPr>
        <p:spPr/>
        <p:txBody>
          <a:bodyPr/>
          <a:lstStyle/>
          <a:p>
            <a:r>
              <a:rPr lang="en-US" dirty="0"/>
              <a:t>Multi-Factor Authentication (MFA) for Alma Login</a:t>
            </a:r>
          </a:p>
        </p:txBody>
      </p:sp>
      <p:sp>
        <p:nvSpPr>
          <p:cNvPr id="3" name="Content Placeholder 2">
            <a:extLst>
              <a:ext uri="{FF2B5EF4-FFF2-40B4-BE49-F238E27FC236}">
                <a16:creationId xmlns:a16="http://schemas.microsoft.com/office/drawing/2014/main" id="{A8431FCD-3475-EA1C-DD9B-287E21B66A41}"/>
              </a:ext>
            </a:extLst>
          </p:cNvPr>
          <p:cNvSpPr>
            <a:spLocks noGrp="1"/>
          </p:cNvSpPr>
          <p:nvPr>
            <p:ph sz="quarter" idx="10"/>
          </p:nvPr>
        </p:nvSpPr>
        <p:spPr>
          <a:xfrm>
            <a:off x="230187" y="634995"/>
            <a:ext cx="8624887" cy="5692653"/>
          </a:xfrm>
        </p:spPr>
        <p:txBody>
          <a:bodyPr/>
          <a:lstStyle/>
          <a:p>
            <a:pPr marL="342900" indent="-342900">
              <a:buFont typeface="Arial" panose="020B0604020202020204" pitchFamily="34" charset="0"/>
              <a:buChar char="•"/>
            </a:pPr>
            <a:r>
              <a:rPr lang="en-US" dirty="0"/>
              <a:t>IZs can now enable </a:t>
            </a:r>
            <a:r>
              <a:rPr lang="en-US" b="1" dirty="0"/>
              <a:t>Multi-Factor Authentication </a:t>
            </a:r>
            <a:r>
              <a:rPr lang="en-US" dirty="0"/>
              <a:t>(MFA) for users who sign in to Alma with a local-to-Alma login.</a:t>
            </a:r>
          </a:p>
          <a:p>
            <a:pPr marL="1085850" lvl="1" indent="-342900">
              <a:buFont typeface="Arial" panose="020B0604020202020204" pitchFamily="34" charset="0"/>
              <a:buChar char="•"/>
            </a:pPr>
            <a:r>
              <a:rPr lang="en-US" dirty="0"/>
              <a:t>Username and password are both stored directly in Alma</a:t>
            </a:r>
          </a:p>
          <a:p>
            <a:pPr marL="1085850" lvl="1" indent="-342900">
              <a:buFont typeface="Arial" panose="020B0604020202020204" pitchFamily="34" charset="0"/>
              <a:buChar char="•"/>
            </a:pPr>
            <a:r>
              <a:rPr lang="en-US" dirty="0"/>
              <a:t>Not for users authenticating with single sign-on systems</a:t>
            </a:r>
          </a:p>
          <a:p>
            <a:pPr marL="342900" indent="-342900">
              <a:buFont typeface="Arial" panose="020B0604020202020204" pitchFamily="34" charset="0"/>
              <a:buChar char="•"/>
            </a:pPr>
            <a:r>
              <a:rPr lang="en-US" dirty="0"/>
              <a:t>Relies on the email address in the Alma user record to receive a message (Alma Letter) with a link to log in.</a:t>
            </a:r>
          </a:p>
          <a:p>
            <a:pPr marL="342900" indent="-342900">
              <a:buFont typeface="Arial" panose="020B0604020202020204" pitchFamily="34" charset="0"/>
              <a:buChar char="•"/>
            </a:pPr>
            <a:r>
              <a:rPr lang="en-US" dirty="0"/>
              <a:t>Three configuration options in: </a:t>
            </a:r>
            <a:r>
              <a:rPr lang="en-US" sz="2000" dirty="0"/>
              <a:t>Configuration Menu &gt; User Management &gt; General &gt; Other Settings &gt; </a:t>
            </a:r>
            <a:r>
              <a:rPr lang="en-US" sz="2000" dirty="0" err="1"/>
              <a:t>mfa_for_alma_hep</a:t>
            </a:r>
            <a:endParaRPr lang="en-US" sz="2000" dirty="0"/>
          </a:p>
          <a:p>
            <a:pPr marL="1200150" lvl="1" indent="-457200">
              <a:buFont typeface="+mj-lt"/>
              <a:buAutoNum type="arabicPeriod"/>
            </a:pPr>
            <a:r>
              <a:rPr lang="en-US" dirty="0"/>
              <a:t>none - the default; means it is disabled</a:t>
            </a:r>
          </a:p>
          <a:p>
            <a:pPr marL="1200150" lvl="1" indent="-457200">
              <a:buFont typeface="+mj-lt"/>
              <a:buAutoNum type="arabicPeriod"/>
            </a:pPr>
            <a:r>
              <a:rPr lang="en-US" dirty="0">
                <a:hlinkClick r:id="rId3"/>
              </a:rPr>
              <a:t>suggest</a:t>
            </a:r>
            <a:r>
              <a:rPr lang="en-US" dirty="0"/>
              <a:t> – Alma recommends MFA every time user logs in; allows the user to choose to opt in/out to MFA</a:t>
            </a:r>
          </a:p>
          <a:p>
            <a:pPr marL="1200150" lvl="1" indent="-457200">
              <a:buFont typeface="+mj-lt"/>
              <a:buAutoNum type="arabicPeriod"/>
            </a:pPr>
            <a:r>
              <a:rPr lang="en-US" dirty="0">
                <a:hlinkClick r:id="rId4"/>
              </a:rPr>
              <a:t>force</a:t>
            </a:r>
            <a:r>
              <a:rPr lang="en-US" dirty="0"/>
              <a:t> – all users will be forced to use MFA and log in with a link received in email</a:t>
            </a:r>
          </a:p>
          <a:p>
            <a:endParaRPr lang="en-US" dirty="0"/>
          </a:p>
        </p:txBody>
      </p:sp>
    </p:spTree>
    <p:extLst>
      <p:ext uri="{BB962C8B-B14F-4D97-AF65-F5344CB8AC3E}">
        <p14:creationId xmlns:p14="http://schemas.microsoft.com/office/powerpoint/2010/main" val="39746865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5FE26-33FE-DA80-FBBC-867FBAEB1512}"/>
              </a:ext>
            </a:extLst>
          </p:cNvPr>
          <p:cNvSpPr>
            <a:spLocks noGrp="1"/>
          </p:cNvSpPr>
          <p:nvPr>
            <p:ph type="title"/>
          </p:nvPr>
        </p:nvSpPr>
        <p:spPr/>
        <p:txBody>
          <a:bodyPr/>
          <a:lstStyle/>
          <a:p>
            <a:r>
              <a:rPr lang="en-US" dirty="0"/>
              <a:t>Considerations Before enabling Multi-Factor Authentication (MFA)</a:t>
            </a:r>
          </a:p>
        </p:txBody>
      </p:sp>
      <p:sp>
        <p:nvSpPr>
          <p:cNvPr id="3" name="Content Placeholder 2">
            <a:extLst>
              <a:ext uri="{FF2B5EF4-FFF2-40B4-BE49-F238E27FC236}">
                <a16:creationId xmlns:a16="http://schemas.microsoft.com/office/drawing/2014/main" id="{A8431FCD-3475-EA1C-DD9B-287E21B66A41}"/>
              </a:ext>
            </a:extLst>
          </p:cNvPr>
          <p:cNvSpPr>
            <a:spLocks noGrp="1"/>
          </p:cNvSpPr>
          <p:nvPr>
            <p:ph sz="quarter" idx="10"/>
          </p:nvPr>
        </p:nvSpPr>
        <p:spPr>
          <a:xfrm>
            <a:off x="230415" y="366771"/>
            <a:ext cx="8624887" cy="6021837"/>
          </a:xfrm>
        </p:spPr>
        <p:txBody>
          <a:bodyPr/>
          <a:lstStyle/>
          <a:p>
            <a:pPr marL="457200" indent="-457200">
              <a:buFont typeface="+mj-lt"/>
              <a:buAutoNum type="arabicPeriod"/>
            </a:pPr>
            <a:r>
              <a:rPr lang="en-US" dirty="0"/>
              <a:t>How many and what kinds of users will be affected?</a:t>
            </a:r>
          </a:p>
          <a:p>
            <a:pPr marL="1085850" lvl="1" indent="-342900">
              <a:buFont typeface="Arial" panose="020B0604020202020204" pitchFamily="34" charset="0"/>
              <a:buChar char="•"/>
            </a:pPr>
            <a:r>
              <a:rPr lang="en-US" dirty="0"/>
              <a:t>Does not affect single sign-on</a:t>
            </a:r>
          </a:p>
          <a:p>
            <a:pPr marL="1085850" lvl="1" indent="-342900">
              <a:buFont typeface="Arial" panose="020B0604020202020204" pitchFamily="34" charset="0"/>
              <a:buChar char="•"/>
            </a:pPr>
            <a:r>
              <a:rPr lang="en-US" dirty="0"/>
              <a:t>Will affect any Backup Administrators in your IZ</a:t>
            </a:r>
          </a:p>
          <a:p>
            <a:pPr marL="1085850" lvl="1" indent="-342900">
              <a:buFont typeface="Arial" panose="020B0604020202020204" pitchFamily="34" charset="0"/>
              <a:buChar char="•"/>
            </a:pPr>
            <a:r>
              <a:rPr lang="en-US" dirty="0"/>
              <a:t>Will affect all CARLI Staff</a:t>
            </a:r>
          </a:p>
          <a:p>
            <a:pPr marL="457200" indent="-457200">
              <a:buFont typeface="+mj-lt"/>
              <a:buAutoNum type="arabicPeriod"/>
            </a:pPr>
            <a:r>
              <a:rPr lang="en-US" dirty="0"/>
              <a:t>The email address in the user record must be correct in order for the user to receive the login link.</a:t>
            </a:r>
          </a:p>
          <a:p>
            <a:pPr marL="1085850" lvl="1" indent="-342900">
              <a:buFont typeface="Arial" panose="020B0604020202020204" pitchFamily="34" charset="0"/>
              <a:buChar char="•"/>
            </a:pPr>
            <a:r>
              <a:rPr lang="en-US" dirty="0"/>
              <a:t>PLEASE DO NOT ENABLE this setting in our shared Sandboxes</a:t>
            </a:r>
          </a:p>
          <a:p>
            <a:pPr marL="457200" indent="-457200">
              <a:buFont typeface="+mj-lt"/>
              <a:buAutoNum type="arabicPeriod"/>
            </a:pPr>
            <a:r>
              <a:rPr lang="en-US" dirty="0"/>
              <a:t>The email is sent by Alma Letter (</a:t>
            </a:r>
            <a:r>
              <a:rPr lang="en-US" i="1" dirty="0"/>
              <a:t>Login Using One Time Token </a:t>
            </a:r>
            <a:r>
              <a:rPr lang="en-US" dirty="0"/>
              <a:t>Letter); email configurations must be working with Alma; may wish to customize the Letter and </a:t>
            </a:r>
            <a:r>
              <a:rPr lang="en-US" dirty="0" err="1"/>
              <a:t>addressFrom</a:t>
            </a:r>
            <a:r>
              <a:rPr lang="en-US" dirty="0"/>
              <a:t> email address.</a:t>
            </a:r>
          </a:p>
          <a:p>
            <a:pPr marL="457200" indent="-457200">
              <a:buFont typeface="+mj-lt"/>
              <a:buAutoNum type="arabicPeriod"/>
            </a:pPr>
            <a:r>
              <a:rPr lang="en-US" dirty="0"/>
              <a:t>If you do decide to investigate this feature in your IZ, start with “suggest” to see how it works and coordinate with some staff for hands-on testing.</a:t>
            </a:r>
          </a:p>
        </p:txBody>
      </p:sp>
    </p:spTree>
    <p:extLst>
      <p:ext uri="{BB962C8B-B14F-4D97-AF65-F5344CB8AC3E}">
        <p14:creationId xmlns:p14="http://schemas.microsoft.com/office/powerpoint/2010/main" val="1095199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F8603-40E8-665A-9022-6727E2994312}"/>
              </a:ext>
            </a:extLst>
          </p:cNvPr>
          <p:cNvSpPr>
            <a:spLocks noGrp="1"/>
          </p:cNvSpPr>
          <p:nvPr>
            <p:ph type="title"/>
          </p:nvPr>
        </p:nvSpPr>
        <p:spPr/>
        <p:txBody>
          <a:bodyPr/>
          <a:lstStyle/>
          <a:p>
            <a:r>
              <a:rPr lang="en-US" dirty="0">
                <a:ea typeface="ＭＳ Ｐゴシック"/>
              </a:rPr>
              <a:t>Primo VE</a:t>
            </a:r>
            <a:endParaRPr lang="en-US" dirty="0"/>
          </a:p>
        </p:txBody>
      </p:sp>
      <p:sp>
        <p:nvSpPr>
          <p:cNvPr id="4" name="Content Placeholder 3">
            <a:extLst>
              <a:ext uri="{FF2B5EF4-FFF2-40B4-BE49-F238E27FC236}">
                <a16:creationId xmlns:a16="http://schemas.microsoft.com/office/drawing/2014/main" id="{0E0268A2-8C9E-4106-D53B-BEA90B1C86DB}"/>
              </a:ext>
            </a:extLst>
          </p:cNvPr>
          <p:cNvSpPr>
            <a:spLocks noGrp="1"/>
          </p:cNvSpPr>
          <p:nvPr>
            <p:ph sz="quarter" idx="11"/>
          </p:nvPr>
        </p:nvSpPr>
        <p:spPr>
          <a:xfrm>
            <a:off x="228600" y="634995"/>
            <a:ext cx="8626475" cy="4860925"/>
          </a:xfrm>
        </p:spPr>
        <p:txBody>
          <a:bodyPr/>
          <a:lstStyle/>
          <a:p>
            <a:r>
              <a:rPr lang="en-US" sz="2800">
                <a:latin typeface="Arial"/>
                <a:ea typeface="ＭＳ Ｐゴシック"/>
              </a:rPr>
              <a:t>Two Primo VE Items</a:t>
            </a:r>
            <a:endParaRPr lang="en-US" sz="2800"/>
          </a:p>
          <a:p>
            <a:pPr marL="342900" indent="-342900">
              <a:buFont typeface="Arial"/>
              <a:buChar char="•"/>
            </a:pPr>
            <a:r>
              <a:rPr lang="en-US">
                <a:latin typeface="Arial"/>
                <a:ea typeface="ＭＳ Ｐゴシック"/>
              </a:rPr>
              <a:t>Support Bulk Export of All Search Results</a:t>
            </a:r>
          </a:p>
          <a:p>
            <a:pPr marL="342900" indent="-342900">
              <a:buFont typeface="Arial"/>
              <a:buChar char="•"/>
            </a:pPr>
            <a:r>
              <a:rPr lang="en-US">
                <a:latin typeface="Arial"/>
                <a:ea typeface="ＭＳ Ｐゴシック"/>
              </a:rPr>
              <a:t>Improvements to Linked Data</a:t>
            </a:r>
          </a:p>
          <a:p>
            <a:pPr marL="1085850" lvl="1" indent="-342900">
              <a:buFont typeface="Arial"/>
              <a:buChar char="•"/>
            </a:pPr>
            <a:r>
              <a:rPr lang="en-US">
                <a:latin typeface="Arial"/>
                <a:ea typeface="ＭＳ Ｐゴシック"/>
              </a:rPr>
              <a:t>Improved display of thumbnails</a:t>
            </a:r>
          </a:p>
          <a:p>
            <a:pPr marL="1085850" lvl="1" indent="-342900">
              <a:buFont typeface="Arial"/>
              <a:buChar char="•"/>
            </a:pPr>
            <a:r>
              <a:rPr lang="en-US">
                <a:latin typeface="Arial"/>
                <a:ea typeface="ＭＳ Ｐゴシック"/>
              </a:rPr>
              <a:t>Link to copyright information on person page</a:t>
            </a:r>
          </a:p>
          <a:p>
            <a:pPr indent="-457200">
              <a:buFont typeface="Arial"/>
              <a:buChar char="•"/>
            </a:pPr>
            <a:r>
              <a:rPr lang="en-US">
                <a:latin typeface="Arial"/>
                <a:ea typeface="ＭＳ Ｐゴシック"/>
                <a:cs typeface="Arial"/>
              </a:rPr>
              <a:t>Full Primo VE Release notes can be found at: </a:t>
            </a:r>
          </a:p>
          <a:p>
            <a:pPr marL="457200" lvl="1" indent="0">
              <a:buNone/>
            </a:pPr>
            <a:r>
              <a:rPr lang="en-US">
                <a:latin typeface="Arial"/>
                <a:ea typeface="ＭＳ Ｐゴシック"/>
                <a:cs typeface="Arial"/>
                <a:hlinkClick r:id="rId2"/>
              </a:rPr>
              <a:t>https://knowledge.exlibrisgroup.com/Primo/Release_Notes/002Primo_VE/2024/010Primo_VE_2024_Release_Notes?mon=202408BASE</a:t>
            </a:r>
            <a:endParaRPr lang="en-US">
              <a:cs typeface="Arial" panose="020B0604020202020204" pitchFamily="34" charset="0"/>
            </a:endParaRPr>
          </a:p>
        </p:txBody>
      </p:sp>
    </p:spTree>
    <p:extLst>
      <p:ext uri="{BB962C8B-B14F-4D97-AF65-F5344CB8AC3E}">
        <p14:creationId xmlns:p14="http://schemas.microsoft.com/office/powerpoint/2010/main" val="27230822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F8603-40E8-665A-9022-6727E2994312}"/>
              </a:ext>
            </a:extLst>
          </p:cNvPr>
          <p:cNvSpPr>
            <a:spLocks noGrp="1"/>
          </p:cNvSpPr>
          <p:nvPr>
            <p:ph type="title"/>
          </p:nvPr>
        </p:nvSpPr>
        <p:spPr/>
        <p:txBody>
          <a:bodyPr/>
          <a:lstStyle/>
          <a:p>
            <a:r>
              <a:rPr lang="en-US" dirty="0">
                <a:ea typeface="ＭＳ Ｐゴシック"/>
              </a:rPr>
              <a:t>Primo VE – Bulk export of search results</a:t>
            </a:r>
            <a:endParaRPr lang="en-US" dirty="0"/>
          </a:p>
        </p:txBody>
      </p:sp>
      <p:sp>
        <p:nvSpPr>
          <p:cNvPr id="4" name="Content Placeholder 3">
            <a:extLst>
              <a:ext uri="{FF2B5EF4-FFF2-40B4-BE49-F238E27FC236}">
                <a16:creationId xmlns:a16="http://schemas.microsoft.com/office/drawing/2014/main" id="{0E0268A2-8C9E-4106-D53B-BEA90B1C86DB}"/>
              </a:ext>
            </a:extLst>
          </p:cNvPr>
          <p:cNvSpPr>
            <a:spLocks noGrp="1"/>
          </p:cNvSpPr>
          <p:nvPr>
            <p:ph sz="quarter" idx="11"/>
          </p:nvPr>
        </p:nvSpPr>
        <p:spPr>
          <a:xfrm>
            <a:off x="228600" y="634995"/>
            <a:ext cx="8626475" cy="5765800"/>
          </a:xfrm>
        </p:spPr>
        <p:txBody>
          <a:bodyPr/>
          <a:lstStyle/>
          <a:p>
            <a:r>
              <a:rPr lang="en-US" sz="2800">
                <a:latin typeface="Arial"/>
                <a:ea typeface="ＭＳ Ｐゴシック"/>
              </a:rPr>
              <a:t>Support Bulk Export of All Search Results</a:t>
            </a:r>
            <a:endParaRPr lang="en-US" sz="2800"/>
          </a:p>
          <a:p>
            <a:pPr marL="342900" indent="-342900">
              <a:buFont typeface="Arial"/>
              <a:buChar char="•"/>
            </a:pPr>
            <a:r>
              <a:rPr lang="en-US">
                <a:latin typeface="Arial"/>
                <a:ea typeface="ＭＳ Ｐゴシック"/>
              </a:rPr>
              <a:t>Uses can now export all (or almost all) search results</a:t>
            </a:r>
            <a:endParaRPr lang="en-US"/>
          </a:p>
          <a:p>
            <a:pPr marL="1085850" lvl="1" indent="-342900">
              <a:buFont typeface="Arial"/>
              <a:buChar char="•"/>
            </a:pPr>
            <a:r>
              <a:rPr lang="en-US">
                <a:latin typeface="Arial"/>
                <a:ea typeface="ＭＳ Ｐゴシック"/>
              </a:rPr>
              <a:t>Limit of 5,000 records exported from local searches</a:t>
            </a:r>
            <a:endParaRPr lang="en-US"/>
          </a:p>
          <a:p>
            <a:pPr marL="1085850" lvl="1" indent="-342900">
              <a:buFont typeface="Arial"/>
              <a:buChar char="•"/>
            </a:pPr>
            <a:r>
              <a:rPr lang="en-US">
                <a:latin typeface="Arial"/>
                <a:ea typeface="ＭＳ Ｐゴシック"/>
              </a:rPr>
              <a:t>Limit of 10,000 records when using a blended search that includes CDI records</a:t>
            </a:r>
            <a:endParaRPr lang="en-US"/>
          </a:p>
          <a:p>
            <a:pPr marL="342900" indent="-342900">
              <a:buFont typeface="Arial"/>
              <a:buChar char="•"/>
            </a:pPr>
            <a:r>
              <a:rPr lang="en-US">
                <a:latin typeface="Arial"/>
                <a:ea typeface="ＭＳ Ｐゴシック"/>
              </a:rPr>
              <a:t>User must be signed into Primo VE to use</a:t>
            </a:r>
            <a:endParaRPr lang="en-US"/>
          </a:p>
          <a:p>
            <a:pPr marL="342900" indent="-342900">
              <a:buFont typeface="Arial"/>
              <a:buChar char="•"/>
            </a:pPr>
            <a:r>
              <a:rPr lang="en-US">
                <a:latin typeface="Arial"/>
                <a:ea typeface="ＭＳ Ｐゴシック"/>
              </a:rPr>
              <a:t>Export formats of</a:t>
            </a:r>
            <a:r>
              <a:rPr lang="en-US">
                <a:latin typeface="Arial"/>
                <a:ea typeface="ＭＳ Ｐゴシック"/>
                <a:cs typeface="Arial"/>
              </a:rPr>
              <a:t> Excel/CSV, RIS, or BIBTEX only</a:t>
            </a:r>
            <a:endParaRPr lang="en-US">
              <a:latin typeface="Arial"/>
              <a:ea typeface="ＭＳ Ｐゴシック"/>
            </a:endParaRPr>
          </a:p>
          <a:p>
            <a:pPr marL="342900" indent="-342900">
              <a:buFont typeface="Arial,Sans-Serif"/>
              <a:buChar char="•"/>
            </a:pPr>
            <a:r>
              <a:rPr lang="en-US">
                <a:latin typeface="Arial"/>
                <a:ea typeface="ＭＳ Ｐゴシック"/>
                <a:cs typeface="Arial"/>
              </a:rPr>
              <a:t>Not supported on mobile devices</a:t>
            </a:r>
          </a:p>
          <a:p>
            <a:pPr marL="342900" indent="-342900">
              <a:buFont typeface="Arial"/>
              <a:buChar char="•"/>
            </a:pPr>
            <a:r>
              <a:rPr lang="en-US">
                <a:latin typeface="Arial"/>
                <a:ea typeface="ＭＳ Ｐゴシック"/>
              </a:rPr>
              <a:t>Functionality enabled by default</a:t>
            </a:r>
            <a:endParaRPr lang="en-US"/>
          </a:p>
          <a:p>
            <a:pPr marL="1085850" lvl="1" indent="-342900">
              <a:buFont typeface="Arial"/>
              <a:buChar char="•"/>
            </a:pPr>
            <a:r>
              <a:rPr lang="en-US">
                <a:latin typeface="Arial"/>
                <a:ea typeface="ＭＳ Ｐゴシック"/>
                <a:cs typeface="Arial"/>
              </a:rPr>
              <a:t>Disable from Brief Record Display tab - clear the </a:t>
            </a:r>
            <a:r>
              <a:rPr lang="en-US" b="1">
                <a:latin typeface="Arial"/>
                <a:ea typeface="ＭＳ Ｐゴシック"/>
                <a:cs typeface="Arial"/>
              </a:rPr>
              <a:t>Enable Export All option</a:t>
            </a:r>
            <a:r>
              <a:rPr lang="en-US">
                <a:latin typeface="Arial"/>
                <a:ea typeface="ＭＳ Ｐゴシック"/>
                <a:cs typeface="Arial"/>
              </a:rPr>
              <a:t> check box.</a:t>
            </a:r>
            <a:endParaRPr lang="en-US">
              <a:cs typeface="Arial"/>
            </a:endParaRPr>
          </a:p>
          <a:p>
            <a:pPr marL="342900" indent="-342900">
              <a:buFont typeface="Arial"/>
              <a:buChar char="•"/>
            </a:pPr>
            <a:r>
              <a:rPr lang="en-US" sz="2400">
                <a:latin typeface="Arial"/>
                <a:ea typeface="ＭＳ Ｐゴシック"/>
                <a:cs typeface="Arial"/>
              </a:rPr>
              <a:t>Labels may be changed. See Primo VE release notes for all label codes.</a:t>
            </a:r>
            <a:endParaRPr lang="en-US">
              <a:latin typeface="Arial"/>
              <a:ea typeface="ＭＳ Ｐゴシック"/>
              <a:cs typeface="Arial"/>
            </a:endParaRPr>
          </a:p>
          <a:p>
            <a:pPr marL="342900" indent="-342900">
              <a:buFont typeface="Arial"/>
              <a:buChar char="•"/>
            </a:pPr>
            <a:endParaRPr lang="en-US"/>
          </a:p>
          <a:p>
            <a:pPr marL="342900" indent="-342900">
              <a:buFont typeface="Arial"/>
              <a:buChar char="•"/>
            </a:pPr>
            <a:endParaRPr lang="en-US"/>
          </a:p>
        </p:txBody>
      </p:sp>
    </p:spTree>
    <p:extLst>
      <p:ext uri="{BB962C8B-B14F-4D97-AF65-F5344CB8AC3E}">
        <p14:creationId xmlns:p14="http://schemas.microsoft.com/office/powerpoint/2010/main" val="37263358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F8603-40E8-665A-9022-6727E2994312}"/>
              </a:ext>
            </a:extLst>
          </p:cNvPr>
          <p:cNvSpPr>
            <a:spLocks noGrp="1"/>
          </p:cNvSpPr>
          <p:nvPr>
            <p:ph type="title"/>
          </p:nvPr>
        </p:nvSpPr>
        <p:spPr/>
        <p:txBody>
          <a:bodyPr/>
          <a:lstStyle/>
          <a:p>
            <a:r>
              <a:rPr lang="en-US" dirty="0">
                <a:ea typeface="ＭＳ Ｐゴシック"/>
              </a:rPr>
              <a:t>Primo VE – Bulk export of search results continued</a:t>
            </a:r>
            <a:endParaRPr lang="en-US" dirty="0"/>
          </a:p>
        </p:txBody>
      </p:sp>
      <p:sp>
        <p:nvSpPr>
          <p:cNvPr id="6" name="Text Placeholder 4">
            <a:extLst>
              <a:ext uri="{FF2B5EF4-FFF2-40B4-BE49-F238E27FC236}">
                <a16:creationId xmlns:a16="http://schemas.microsoft.com/office/drawing/2014/main" id="{4C22D709-09C5-2E82-9E09-D2DB9D303A4F}"/>
              </a:ext>
            </a:extLst>
          </p:cNvPr>
          <p:cNvSpPr>
            <a:spLocks noGrp="1"/>
          </p:cNvSpPr>
          <p:nvPr>
            <p:ph type="body" sz="quarter" idx="13"/>
          </p:nvPr>
        </p:nvSpPr>
        <p:spPr>
          <a:xfrm>
            <a:off x="315913" y="503238"/>
            <a:ext cx="8624887" cy="1092200"/>
          </a:xfrm>
        </p:spPr>
        <p:txBody>
          <a:bodyPr/>
          <a:lstStyle/>
          <a:p>
            <a:r>
              <a:rPr lang="en-US" sz="2000">
                <a:latin typeface="Arial"/>
                <a:ea typeface="ＭＳ Ｐゴシック"/>
              </a:rPr>
              <a:t>When a user is logged in and has performed a search in Primo VE, select at least one search result. The new option of "Export All Results" will appear at the top of the results list. Click on the link to display options.</a:t>
            </a:r>
            <a:endParaRPr lang="en-US" sz="2000"/>
          </a:p>
        </p:txBody>
      </p:sp>
      <p:pic>
        <p:nvPicPr>
          <p:cNvPr id="3" name="Picture 2" descr="A screenshot of a Primo VE search results page where the use is logged in and has selected at least one search result. A new Export All Results option appears at the top of the search results list.">
            <a:extLst>
              <a:ext uri="{FF2B5EF4-FFF2-40B4-BE49-F238E27FC236}">
                <a16:creationId xmlns:a16="http://schemas.microsoft.com/office/drawing/2014/main" id="{B189D7B7-E25E-C5C5-AB17-F505FAFAF32E}"/>
              </a:ext>
            </a:extLst>
          </p:cNvPr>
          <p:cNvPicPr>
            <a:picLocks noChangeAspect="1"/>
          </p:cNvPicPr>
          <p:nvPr/>
        </p:nvPicPr>
        <p:blipFill>
          <a:blip r:embed="rId2"/>
          <a:stretch>
            <a:fillRect/>
          </a:stretch>
        </p:blipFill>
        <p:spPr>
          <a:xfrm>
            <a:off x="400050" y="1597971"/>
            <a:ext cx="8286750" cy="4500259"/>
          </a:xfrm>
          <a:prstGeom prst="rect">
            <a:avLst/>
          </a:prstGeom>
          <a:ln>
            <a:solidFill>
              <a:schemeClr val="accent1"/>
            </a:solidFill>
          </a:ln>
        </p:spPr>
      </p:pic>
      <p:sp>
        <p:nvSpPr>
          <p:cNvPr id="8" name="Text Placeholder 4">
            <a:extLst>
              <a:ext uri="{FF2B5EF4-FFF2-40B4-BE49-F238E27FC236}">
                <a16:creationId xmlns:a16="http://schemas.microsoft.com/office/drawing/2014/main" id="{B5EE0BB8-4FDE-B7D6-63F2-53C3367E6A71}"/>
              </a:ext>
            </a:extLst>
          </p:cNvPr>
          <p:cNvSpPr txBox="1">
            <a:spLocks/>
          </p:cNvSpPr>
          <p:nvPr/>
        </p:nvSpPr>
        <p:spPr bwMode="auto">
          <a:xfrm>
            <a:off x="120486" y="6124296"/>
            <a:ext cx="9023514" cy="2650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20000"/>
              </a:spcBef>
              <a:spcAft>
                <a:spcPct val="0"/>
              </a:spcAft>
              <a:defRPr sz="1400" kern="1200">
                <a:solidFill>
                  <a:schemeClr val="tx1"/>
                </a:solidFill>
                <a:latin typeface="Arial" panose="020B0604020202020204" pitchFamily="34" charset="0"/>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Arial" panose="020B0604020202020204" pitchFamily="34" charset="0"/>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Arial" panose="020B0604020202020204" pitchFamily="34" charset="0"/>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Arial" panose="020B0604020202020204" pitchFamily="34" charset="0"/>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Arial" panose="020B0604020202020204" pitchFamily="34" charset="0"/>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Arial"/>
                <a:ea typeface="ＭＳ Ｐゴシック"/>
              </a:rPr>
              <a:t>[Image Description: Screen capture of Primo VE search results with new Export All Results option highlighted]</a:t>
            </a:r>
            <a:endParaRPr lang="en-US" dirty="0"/>
          </a:p>
        </p:txBody>
      </p:sp>
    </p:spTree>
    <p:extLst>
      <p:ext uri="{BB962C8B-B14F-4D97-AF65-F5344CB8AC3E}">
        <p14:creationId xmlns:p14="http://schemas.microsoft.com/office/powerpoint/2010/main" val="39373492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F8603-40E8-665A-9022-6727E2994312}"/>
              </a:ext>
            </a:extLst>
          </p:cNvPr>
          <p:cNvSpPr>
            <a:spLocks noGrp="1"/>
          </p:cNvSpPr>
          <p:nvPr>
            <p:ph type="title"/>
          </p:nvPr>
        </p:nvSpPr>
        <p:spPr/>
        <p:txBody>
          <a:bodyPr/>
          <a:lstStyle/>
          <a:p>
            <a:r>
              <a:rPr lang="en-US" dirty="0">
                <a:ea typeface="ＭＳ Ｐゴシック"/>
              </a:rPr>
              <a:t>Primo VE – Bulk export of search results continued 3</a:t>
            </a:r>
            <a:endParaRPr lang="en-US" dirty="0"/>
          </a:p>
        </p:txBody>
      </p:sp>
      <p:sp>
        <p:nvSpPr>
          <p:cNvPr id="6" name="Text Placeholder 4">
            <a:extLst>
              <a:ext uri="{FF2B5EF4-FFF2-40B4-BE49-F238E27FC236}">
                <a16:creationId xmlns:a16="http://schemas.microsoft.com/office/drawing/2014/main" id="{4C22D709-09C5-2E82-9E09-D2DB9D303A4F}"/>
              </a:ext>
            </a:extLst>
          </p:cNvPr>
          <p:cNvSpPr>
            <a:spLocks noGrp="1"/>
          </p:cNvSpPr>
          <p:nvPr>
            <p:ph type="body" sz="quarter" idx="13"/>
          </p:nvPr>
        </p:nvSpPr>
        <p:spPr>
          <a:xfrm>
            <a:off x="4792663" y="503238"/>
            <a:ext cx="4157662" cy="5473700"/>
          </a:xfrm>
        </p:spPr>
        <p:txBody>
          <a:bodyPr/>
          <a:lstStyle/>
          <a:p>
            <a:pPr marL="342900" indent="-342900">
              <a:buFont typeface="Arial"/>
              <a:buChar char="•"/>
            </a:pPr>
            <a:r>
              <a:rPr lang="en-US" sz="2400" dirty="0">
                <a:latin typeface="Arial"/>
                <a:ea typeface="ＭＳ Ｐゴシック"/>
              </a:rPr>
              <a:t>After clicking "Export All Results" user then chooses export format, encoding, and email address for results.</a:t>
            </a:r>
            <a:endParaRPr lang="en-US" sz="2400" dirty="0"/>
          </a:p>
          <a:p>
            <a:pPr marL="342900" indent="-342900">
              <a:buFont typeface="Arial"/>
              <a:buChar char="•"/>
            </a:pPr>
            <a:r>
              <a:rPr lang="en-US" sz="2400" dirty="0">
                <a:latin typeface="Arial"/>
                <a:ea typeface="ＭＳ Ｐゴシック"/>
              </a:rPr>
              <a:t>A warning is also displayed about the maximum number of results that will be sent. </a:t>
            </a:r>
          </a:p>
        </p:txBody>
      </p:sp>
      <p:pic>
        <p:nvPicPr>
          <p:cNvPr id="5" name="Picture 4" descr="A screenshot of the Export All Results options. Shows the option of choosing which format for export, what encoding to use for the export, and option for what email address to send the records to. Also display a warning box that only 5,000 records from a local search will be sent, or 10,000 records if the search included Central Discovery Index records.">
            <a:extLst>
              <a:ext uri="{FF2B5EF4-FFF2-40B4-BE49-F238E27FC236}">
                <a16:creationId xmlns:a16="http://schemas.microsoft.com/office/drawing/2014/main" id="{9963D81D-6772-BF6C-60A6-36F4B20E54CC}"/>
              </a:ext>
            </a:extLst>
          </p:cNvPr>
          <p:cNvPicPr>
            <a:picLocks noChangeAspect="1"/>
          </p:cNvPicPr>
          <p:nvPr/>
        </p:nvPicPr>
        <p:blipFill>
          <a:blip r:embed="rId2"/>
          <a:stretch>
            <a:fillRect/>
          </a:stretch>
        </p:blipFill>
        <p:spPr>
          <a:xfrm>
            <a:off x="114300" y="504826"/>
            <a:ext cx="4161469" cy="5265354"/>
          </a:xfrm>
          <a:prstGeom prst="rect">
            <a:avLst/>
          </a:prstGeom>
          <a:ln>
            <a:solidFill>
              <a:schemeClr val="accent1"/>
            </a:solidFill>
          </a:ln>
        </p:spPr>
      </p:pic>
      <p:sp>
        <p:nvSpPr>
          <p:cNvPr id="8" name="Text Placeholder 4">
            <a:extLst>
              <a:ext uri="{FF2B5EF4-FFF2-40B4-BE49-F238E27FC236}">
                <a16:creationId xmlns:a16="http://schemas.microsoft.com/office/drawing/2014/main" id="{B5EE0BB8-4FDE-B7D6-63F2-53C3367E6A71}"/>
              </a:ext>
            </a:extLst>
          </p:cNvPr>
          <p:cNvSpPr txBox="1">
            <a:spLocks/>
          </p:cNvSpPr>
          <p:nvPr/>
        </p:nvSpPr>
        <p:spPr bwMode="auto">
          <a:xfrm>
            <a:off x="114300" y="5753726"/>
            <a:ext cx="4370990" cy="749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20000"/>
              </a:spcBef>
              <a:spcAft>
                <a:spcPct val="0"/>
              </a:spcAft>
              <a:defRPr sz="1400" kern="1200">
                <a:solidFill>
                  <a:schemeClr val="tx1"/>
                </a:solidFill>
                <a:latin typeface="Arial" panose="020B0604020202020204" pitchFamily="34" charset="0"/>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Arial" panose="020B0604020202020204" pitchFamily="34" charset="0"/>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Arial" panose="020B0604020202020204" pitchFamily="34" charset="0"/>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Arial" panose="020B0604020202020204" pitchFamily="34" charset="0"/>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Arial" panose="020B0604020202020204" pitchFamily="34" charset="0"/>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Arial"/>
                <a:ea typeface="ＭＳ Ｐゴシック"/>
              </a:rPr>
              <a:t>[Image Description: Screen capture of search results email options, including format, email address, and warning about records]</a:t>
            </a:r>
            <a:endParaRPr lang="en-US" dirty="0"/>
          </a:p>
        </p:txBody>
      </p:sp>
    </p:spTree>
    <p:extLst>
      <p:ext uri="{BB962C8B-B14F-4D97-AF65-F5344CB8AC3E}">
        <p14:creationId xmlns:p14="http://schemas.microsoft.com/office/powerpoint/2010/main" val="10222408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F8603-40E8-665A-9022-6727E2994312}"/>
              </a:ext>
            </a:extLst>
          </p:cNvPr>
          <p:cNvSpPr>
            <a:spLocks noGrp="1"/>
          </p:cNvSpPr>
          <p:nvPr>
            <p:ph type="title"/>
          </p:nvPr>
        </p:nvSpPr>
        <p:spPr/>
        <p:txBody>
          <a:bodyPr/>
          <a:lstStyle/>
          <a:p>
            <a:r>
              <a:rPr lang="en-US" dirty="0">
                <a:ea typeface="ＭＳ Ｐゴシック"/>
              </a:rPr>
              <a:t>Primo VE – Person Page Linked data improvements</a:t>
            </a:r>
            <a:endParaRPr lang="en-US" dirty="0"/>
          </a:p>
        </p:txBody>
      </p:sp>
      <p:sp>
        <p:nvSpPr>
          <p:cNvPr id="6" name="Text Placeholder 4">
            <a:extLst>
              <a:ext uri="{FF2B5EF4-FFF2-40B4-BE49-F238E27FC236}">
                <a16:creationId xmlns:a16="http://schemas.microsoft.com/office/drawing/2014/main" id="{4C22D709-09C5-2E82-9E09-D2DB9D303A4F}"/>
              </a:ext>
            </a:extLst>
          </p:cNvPr>
          <p:cNvSpPr>
            <a:spLocks noGrp="1"/>
          </p:cNvSpPr>
          <p:nvPr>
            <p:ph type="body" sz="quarter" idx="13"/>
          </p:nvPr>
        </p:nvSpPr>
        <p:spPr>
          <a:xfrm>
            <a:off x="325438" y="436003"/>
            <a:ext cx="8624887" cy="911225"/>
          </a:xfrm>
        </p:spPr>
        <p:txBody>
          <a:bodyPr/>
          <a:lstStyle/>
          <a:p>
            <a:pPr marL="342900" indent="-342900">
              <a:buFont typeface="Arial"/>
              <a:buChar char="•"/>
            </a:pPr>
            <a:r>
              <a:rPr lang="en-US" sz="2000">
                <a:latin typeface="Arial"/>
                <a:ea typeface="ＭＳ Ｐゴシック"/>
              </a:rPr>
              <a:t>Improved thumbnails</a:t>
            </a:r>
            <a:endParaRPr lang="en-US" sz="2000"/>
          </a:p>
          <a:p>
            <a:pPr marL="342900" indent="-342900">
              <a:buFont typeface="Arial"/>
              <a:buChar char="•"/>
            </a:pPr>
            <a:r>
              <a:rPr lang="en-US" sz="2000">
                <a:latin typeface="Arial"/>
                <a:ea typeface="ＭＳ Ｐゴシック"/>
              </a:rPr>
              <a:t>Link to copyright information on Person page</a:t>
            </a:r>
            <a:endParaRPr lang="en-US" sz="2000"/>
          </a:p>
        </p:txBody>
      </p:sp>
      <p:pic>
        <p:nvPicPr>
          <p:cNvPr id="5" name="Picture 4" descr="A screenshot of the Person Entity page for author C.S. Lewis, showing a picture of the author, information about him, and copyright information from where the information has been taken.">
            <a:extLst>
              <a:ext uri="{FF2B5EF4-FFF2-40B4-BE49-F238E27FC236}">
                <a16:creationId xmlns:a16="http://schemas.microsoft.com/office/drawing/2014/main" id="{C195B024-FAFC-3A8E-58DF-8EB046944394}"/>
              </a:ext>
            </a:extLst>
          </p:cNvPr>
          <p:cNvPicPr>
            <a:picLocks noChangeAspect="1"/>
          </p:cNvPicPr>
          <p:nvPr/>
        </p:nvPicPr>
        <p:blipFill>
          <a:blip r:embed="rId2"/>
          <a:stretch>
            <a:fillRect/>
          </a:stretch>
        </p:blipFill>
        <p:spPr>
          <a:xfrm>
            <a:off x="895350" y="1264295"/>
            <a:ext cx="6951570" cy="3261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 Placeholder 4">
            <a:extLst>
              <a:ext uri="{FF2B5EF4-FFF2-40B4-BE49-F238E27FC236}">
                <a16:creationId xmlns:a16="http://schemas.microsoft.com/office/drawing/2014/main" id="{B5EE0BB8-4FDE-B7D6-63F2-53C3367E6A71}"/>
              </a:ext>
            </a:extLst>
          </p:cNvPr>
          <p:cNvSpPr txBox="1">
            <a:spLocks/>
          </p:cNvSpPr>
          <p:nvPr/>
        </p:nvSpPr>
        <p:spPr bwMode="auto">
          <a:xfrm>
            <a:off x="1145632" y="4604161"/>
            <a:ext cx="8624887" cy="263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20000"/>
              </a:spcBef>
              <a:spcAft>
                <a:spcPct val="0"/>
              </a:spcAft>
              <a:defRPr sz="1400" kern="1200">
                <a:solidFill>
                  <a:schemeClr val="tx1"/>
                </a:solidFill>
                <a:latin typeface="Arial" panose="020B0604020202020204" pitchFamily="34" charset="0"/>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Arial" panose="020B0604020202020204" pitchFamily="34" charset="0"/>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Arial" panose="020B0604020202020204" pitchFamily="34" charset="0"/>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Arial" panose="020B0604020202020204" pitchFamily="34" charset="0"/>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Arial" panose="020B0604020202020204" pitchFamily="34" charset="0"/>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Arial"/>
                <a:ea typeface="ＭＳ Ｐゴシック"/>
              </a:rPr>
              <a:t>[Image Description: Screen capture of C. S. Lewis person page from Primo VE]</a:t>
            </a:r>
            <a:endParaRPr lang="en-US" dirty="0"/>
          </a:p>
        </p:txBody>
      </p:sp>
      <p:sp>
        <p:nvSpPr>
          <p:cNvPr id="7" name="TextBox 6">
            <a:extLst>
              <a:ext uri="{FF2B5EF4-FFF2-40B4-BE49-F238E27FC236}">
                <a16:creationId xmlns:a16="http://schemas.microsoft.com/office/drawing/2014/main" id="{A3659146-F8FA-8368-7C0C-2564ADBA3459}"/>
              </a:ext>
            </a:extLst>
          </p:cNvPr>
          <p:cNvSpPr txBox="1"/>
          <p:nvPr/>
        </p:nvSpPr>
        <p:spPr>
          <a:xfrm>
            <a:off x="137926" y="4888360"/>
            <a:ext cx="8807822" cy="13346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Arial"/>
                <a:ea typeface="ＭＳ Ｐゴシック"/>
              </a:rPr>
              <a:t>For more information about the Person page, see Ex Libris documentation:</a:t>
            </a:r>
          </a:p>
          <a:p>
            <a:r>
              <a:rPr lang="en-US" sz="2000" dirty="0">
                <a:latin typeface="Arial"/>
                <a:ea typeface="ＭＳ Ｐゴシック"/>
                <a:cs typeface="Times New Roman"/>
                <a:hlinkClick r:id="rId3"/>
              </a:rPr>
              <a:t>https://knowledge.exlibrisgroup.com/Primo/Product_Documentation/020Primo_VE/Primo_VE_(English)/150End_User_Help/Searching_Linked_Open_Data_-_Person_Entity#Person_Page</a:t>
            </a:r>
            <a:endParaRPr lang="en-US" sz="2000" dirty="0">
              <a:latin typeface="Arial"/>
              <a:ea typeface="ＭＳ Ｐゴシック"/>
            </a:endParaRPr>
          </a:p>
        </p:txBody>
      </p:sp>
    </p:spTree>
    <p:extLst>
      <p:ext uri="{BB962C8B-B14F-4D97-AF65-F5344CB8AC3E}">
        <p14:creationId xmlns:p14="http://schemas.microsoft.com/office/powerpoint/2010/main" val="2439698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normAutofit/>
          </a:bodyPr>
          <a:lstStyle/>
          <a:p>
            <a:r>
              <a:rPr lang="en-US" sz="2000" dirty="0"/>
              <a:t>Q&amp;A</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54459" y="508011"/>
            <a:ext cx="8872152" cy="5818361"/>
          </a:xfrm>
          <a:prstGeom prst="rect">
            <a:avLst/>
          </a:prstGeom>
        </p:spPr>
        <p:txBody>
          <a:bodyPr/>
          <a:lstStyle/>
          <a:p>
            <a:pPr algn="ctr"/>
            <a:endParaRPr lang="en-US" sz="1200" b="1">
              <a:latin typeface="+mj-lt"/>
              <a:ea typeface="+mn-lt"/>
              <a:cs typeface="Arial" panose="020B0604020202020204" pitchFamily="34" charset="0"/>
            </a:endParaRPr>
          </a:p>
          <a:p>
            <a:pPr algn="ctr"/>
            <a:endParaRPr lang="en-US" sz="2800" b="1">
              <a:latin typeface="+mj-lt"/>
              <a:ea typeface="+mn-lt"/>
              <a:cs typeface="Arial" panose="020B0604020202020204" pitchFamily="34" charset="0"/>
            </a:endParaRPr>
          </a:p>
          <a:p>
            <a:pPr algn="ctr"/>
            <a:endParaRPr lang="en-US" sz="2800" b="1">
              <a:latin typeface="+mj-lt"/>
              <a:ea typeface="+mn-lt"/>
              <a:cs typeface="Arial" panose="020B0604020202020204" pitchFamily="34" charset="0"/>
            </a:endParaRPr>
          </a:p>
          <a:p>
            <a:pPr algn="ctr"/>
            <a:endParaRPr lang="en-US" sz="2800" b="1">
              <a:latin typeface="+mj-lt"/>
              <a:ea typeface="+mn-lt"/>
              <a:cs typeface="Arial" panose="020B0604020202020204" pitchFamily="34" charset="0"/>
            </a:endParaRPr>
          </a:p>
          <a:p>
            <a:pPr algn="ctr"/>
            <a:endParaRPr lang="en-US" sz="2800" b="1">
              <a:latin typeface="+mj-lt"/>
              <a:ea typeface="+mn-lt"/>
              <a:cs typeface="Arial" panose="020B0604020202020204" pitchFamily="34" charset="0"/>
            </a:endParaRPr>
          </a:p>
          <a:p>
            <a:r>
              <a:rPr lang="en-US" sz="3200" b="1">
                <a:latin typeface="+mj-lt"/>
                <a:ea typeface="+mn-lt"/>
                <a:cs typeface="Arial" panose="020B0604020202020204" pitchFamily="34" charset="0"/>
              </a:rPr>
              <a:t>			Questions?</a:t>
            </a:r>
            <a:endParaRPr lang="en-US" sz="3200">
              <a:latin typeface="+mj-lt"/>
              <a:ea typeface="+mn-lt"/>
              <a:cs typeface="Arial" panose="020B0604020202020204" pitchFamily="34" charset="0"/>
            </a:endParaRPr>
          </a:p>
        </p:txBody>
      </p:sp>
      <p:pic>
        <p:nvPicPr>
          <p:cNvPr id="5" name="Picture 4" descr="A beautiful fuchsia long stem flower grows next to a white wall. ">
            <a:extLst>
              <a:ext uri="{FF2B5EF4-FFF2-40B4-BE49-F238E27FC236}">
                <a16:creationId xmlns:a16="http://schemas.microsoft.com/office/drawing/2014/main" id="{DA94A4AA-F2D5-DE46-920E-129ADD023D15}"/>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7238" y="508011"/>
            <a:ext cx="2363081" cy="5285817"/>
          </a:xfrm>
          <a:prstGeom prst="rect">
            <a:avLst/>
          </a:prstGeom>
          <a:ln>
            <a:solidFill>
              <a:schemeClr val="tx1"/>
            </a:solidFill>
          </a:ln>
        </p:spPr>
      </p:pic>
      <p:sp>
        <p:nvSpPr>
          <p:cNvPr id="3" name="TextBox 2">
            <a:extLst>
              <a:ext uri="{FF2B5EF4-FFF2-40B4-BE49-F238E27FC236}">
                <a16:creationId xmlns:a16="http://schemas.microsoft.com/office/drawing/2014/main" id="{68225B3F-DF8A-9A2A-78E6-0E2AD8551618}"/>
              </a:ext>
            </a:extLst>
          </p:cNvPr>
          <p:cNvSpPr txBox="1"/>
          <p:nvPr/>
        </p:nvSpPr>
        <p:spPr>
          <a:xfrm>
            <a:off x="5287368" y="5793828"/>
            <a:ext cx="3182819" cy="523220"/>
          </a:xfrm>
          <a:prstGeom prst="rect">
            <a:avLst/>
          </a:prstGeom>
          <a:noFill/>
        </p:spPr>
        <p:txBody>
          <a:bodyPr wrap="square" rtlCol="0">
            <a:spAutoFit/>
          </a:bodyPr>
          <a:lstStyle/>
          <a:p>
            <a:r>
              <a:rPr lang="en-US" sz="1400" dirty="0"/>
              <a:t>[Image description: A fuchsia long stem flower grows next to a white wall.] </a:t>
            </a:r>
          </a:p>
        </p:txBody>
      </p:sp>
    </p:spTree>
    <p:extLst>
      <p:ext uri="{BB962C8B-B14F-4D97-AF65-F5344CB8AC3E}">
        <p14:creationId xmlns:p14="http://schemas.microsoft.com/office/powerpoint/2010/main" val="3341919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3200E-4E76-83AF-8099-EA7E1BEA3C8A}"/>
              </a:ext>
            </a:extLst>
          </p:cNvPr>
          <p:cNvSpPr>
            <a:spLocks noGrp="1"/>
          </p:cNvSpPr>
          <p:nvPr>
            <p:ph type="title"/>
          </p:nvPr>
        </p:nvSpPr>
        <p:spPr/>
        <p:txBody>
          <a:bodyPr>
            <a:normAutofit/>
          </a:bodyPr>
          <a:lstStyle/>
          <a:p>
            <a:r>
              <a:rPr lang="en-US" sz="2000" dirty="0"/>
              <a:t>Announcements and reminders</a:t>
            </a:r>
          </a:p>
        </p:txBody>
      </p:sp>
      <p:sp>
        <p:nvSpPr>
          <p:cNvPr id="3" name="Content Placeholder 2">
            <a:extLst>
              <a:ext uri="{FF2B5EF4-FFF2-40B4-BE49-F238E27FC236}">
                <a16:creationId xmlns:a16="http://schemas.microsoft.com/office/drawing/2014/main" id="{95F39A49-3087-E94B-D0BF-764EA00709CE}"/>
              </a:ext>
            </a:extLst>
          </p:cNvPr>
          <p:cNvSpPr>
            <a:spLocks noGrp="1"/>
          </p:cNvSpPr>
          <p:nvPr>
            <p:ph sz="quarter" idx="10"/>
          </p:nvPr>
        </p:nvSpPr>
        <p:spPr>
          <a:xfrm>
            <a:off x="230187" y="742951"/>
            <a:ext cx="8736832" cy="5549694"/>
          </a:xfrm>
        </p:spPr>
        <p:txBody>
          <a:bodyPr/>
          <a:lstStyle/>
          <a:p>
            <a:pPr algn="ctr"/>
            <a:r>
              <a:rPr lang="en-US" sz="2400" b="1"/>
              <a:t>Announcements and Reminders</a:t>
            </a:r>
          </a:p>
          <a:p>
            <a:endParaRPr lang="en-US" sz="2400"/>
          </a:p>
          <a:p>
            <a:r>
              <a:rPr lang="en-US" sz="2400"/>
              <a:t>Sandbox update</a:t>
            </a:r>
          </a:p>
          <a:p>
            <a:pPr marL="342900" indent="-342900">
              <a:buFont typeface="Arial" panose="020B0604020202020204" pitchFamily="34" charset="0"/>
              <a:buChar char="•"/>
            </a:pPr>
            <a:r>
              <a:rPr lang="en-US" sz="2400"/>
              <a:t>Sandbox Refresh will occur on </a:t>
            </a:r>
            <a:r>
              <a:rPr lang="en-US" sz="2400" b="1"/>
              <a:t>August 11</a:t>
            </a:r>
            <a:r>
              <a:rPr lang="en-US" sz="2400"/>
              <a:t>.</a:t>
            </a:r>
          </a:p>
          <a:p>
            <a:pPr marL="342900" indent="-342900">
              <a:buFont typeface="Arial" panose="020B0604020202020204" pitchFamily="34" charset="0"/>
              <a:buChar char="•"/>
            </a:pPr>
            <a:r>
              <a:rPr lang="en-US" sz="2400"/>
              <a:t>An email with details about backing up your work and ceasing work on third party integrations was shared last week.</a:t>
            </a:r>
          </a:p>
          <a:p>
            <a:pPr marL="342900" indent="-342900">
              <a:buFont typeface="Arial" panose="020B0604020202020204" pitchFamily="34" charset="0"/>
              <a:buChar char="•"/>
            </a:pPr>
            <a:endParaRPr lang="en-US" sz="2400"/>
          </a:p>
          <a:p>
            <a:r>
              <a:rPr lang="en-US" sz="2400"/>
              <a:t>New I-Share Libraries are live in Alma, Primo VE, and AFN!</a:t>
            </a:r>
          </a:p>
          <a:p>
            <a:r>
              <a:rPr lang="en-US" sz="2400"/>
              <a:t>(Chicago Theological Seminary, City Colleges of Chicago, College of Lake County, Elgin Community College, and Prairie State College)</a:t>
            </a:r>
          </a:p>
          <a:p>
            <a:endParaRPr lang="en-US" sz="2400"/>
          </a:p>
        </p:txBody>
      </p:sp>
    </p:spTree>
    <p:extLst>
      <p:ext uri="{BB962C8B-B14F-4D97-AF65-F5344CB8AC3E}">
        <p14:creationId xmlns:p14="http://schemas.microsoft.com/office/powerpoint/2010/main" val="1215041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normAutofit/>
          </a:bodyPr>
          <a:lstStyle/>
          <a:p>
            <a:r>
              <a:rPr lang="en-US" sz="2000"/>
              <a:t>Upcoming events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54459" y="768626"/>
            <a:ext cx="8872152" cy="5557746"/>
          </a:xfrm>
          <a:prstGeom prst="rect">
            <a:avLst/>
          </a:prstGeom>
        </p:spPr>
        <p:txBody>
          <a:bodyPr/>
          <a:lstStyle/>
          <a:p>
            <a:pPr algn="ctr"/>
            <a:r>
              <a:rPr lang="en-US" sz="2800" b="1">
                <a:latin typeface="+mj-lt"/>
                <a:ea typeface="+mn-lt"/>
                <a:cs typeface="Arial" panose="020B0604020202020204" pitchFamily="34" charset="0"/>
              </a:rPr>
              <a:t>Upcoming Events</a:t>
            </a:r>
            <a:endParaRPr lang="en-US" sz="2400" b="1">
              <a:latin typeface="+mj-lt"/>
              <a:ea typeface="+mn-lt"/>
              <a:cs typeface="Arial" panose="020B0604020202020204" pitchFamily="34" charset="0"/>
            </a:endParaRPr>
          </a:p>
          <a:p>
            <a:pPr algn="ctr"/>
            <a:r>
              <a:rPr lang="en-US" sz="2000">
                <a:latin typeface="+mj-lt"/>
                <a:ea typeface="+mn-lt"/>
                <a:cs typeface="Arial" panose="020B0604020202020204" pitchFamily="34" charset="0"/>
                <a:hlinkClick r:id="rId3"/>
              </a:rPr>
              <a:t>https://www.carli.illinois.edu/calendar</a:t>
            </a:r>
            <a:endParaRPr lang="en-US" sz="2000">
              <a:latin typeface="+mj-lt"/>
              <a:ea typeface="+mn-lt"/>
              <a:cs typeface="Arial" panose="020B0604020202020204" pitchFamily="34" charset="0"/>
            </a:endParaRPr>
          </a:p>
          <a:p>
            <a:endParaRPr lang="en-US" sz="2000">
              <a:latin typeface="Arial"/>
              <a:ea typeface="+mn-lt"/>
              <a:cs typeface="Arial" panose="020B0604020202020204" pitchFamily="34" charset="0"/>
            </a:endParaRPr>
          </a:p>
          <a:p>
            <a:pPr marL="342900" indent="-342900">
              <a:buFont typeface="Arial" panose="020B0604020202020204" pitchFamily="34" charset="0"/>
              <a:buChar char="•"/>
            </a:pPr>
            <a:r>
              <a:rPr lang="en-US" sz="2400">
                <a:latin typeface="Arial"/>
                <a:ea typeface="+mn-lt"/>
                <a:cs typeface="Arial" panose="020B0604020202020204" pitchFamily="34" charset="0"/>
              </a:rPr>
              <a:t>8/15/24 - Newberry Library Tour Invitation for those attending SAA annual meeting  </a:t>
            </a:r>
          </a:p>
          <a:p>
            <a:pPr marL="342900" indent="-342900">
              <a:buFont typeface="Arial" panose="020B0604020202020204" pitchFamily="34" charset="0"/>
              <a:buChar char="•"/>
            </a:pPr>
            <a:r>
              <a:rPr lang="en-US" sz="2400">
                <a:latin typeface="Arial"/>
                <a:ea typeface="+mn-lt"/>
                <a:cs typeface="Arial" panose="020B0604020202020204" pitchFamily="34" charset="0"/>
              </a:rPr>
              <a:t>8/20/24 – 8/21/24 – Free People Read Freely Symposium </a:t>
            </a:r>
            <a:r>
              <a:rPr lang="en-US" sz="2400">
                <a:latin typeface="Arial"/>
                <a:ea typeface="+mn-lt"/>
                <a:cs typeface="Arial" panose="020B0604020202020204" pitchFamily="34" charset="0"/>
                <a:hlinkClick r:id="rId4"/>
              </a:rPr>
              <a:t>https://www.carli.illinois.edu/Free-People-Read-Freely</a:t>
            </a:r>
            <a:r>
              <a:rPr lang="en-US" sz="2400">
                <a:latin typeface="Arial"/>
                <a:ea typeface="+mn-lt"/>
                <a:cs typeface="Arial" panose="020B0604020202020204" pitchFamily="34" charset="0"/>
              </a:rPr>
              <a:t> </a:t>
            </a:r>
          </a:p>
          <a:p>
            <a:endParaRPr lang="en-US" sz="2400">
              <a:latin typeface="Arial"/>
              <a:ea typeface="+mn-lt"/>
              <a:cs typeface="Arial" panose="020B0604020202020204" pitchFamily="34" charset="0"/>
            </a:endParaRPr>
          </a:p>
        </p:txBody>
      </p:sp>
      <p:pic>
        <p:nvPicPr>
          <p:cNvPr id="5" name="Picture 4" descr="Free People Read Freely logo">
            <a:extLst>
              <a:ext uri="{FF2B5EF4-FFF2-40B4-BE49-F238E27FC236}">
                <a16:creationId xmlns:a16="http://schemas.microsoft.com/office/drawing/2014/main" id="{80FE3BE5-1E5E-D265-4853-D9EAD2EE92DB}"/>
              </a:ext>
            </a:extLst>
          </p:cNvPr>
          <p:cNvPicPr>
            <a:picLocks noChangeAspect="1"/>
          </p:cNvPicPr>
          <p:nvPr/>
        </p:nvPicPr>
        <p:blipFill>
          <a:blip r:embed="rId5"/>
          <a:stretch>
            <a:fillRect/>
          </a:stretch>
        </p:blipFill>
        <p:spPr>
          <a:xfrm>
            <a:off x="467785" y="3817620"/>
            <a:ext cx="8245499" cy="1383031"/>
          </a:xfrm>
          <a:prstGeom prst="rect">
            <a:avLst/>
          </a:prstGeom>
        </p:spPr>
      </p:pic>
      <p:sp>
        <p:nvSpPr>
          <p:cNvPr id="3" name="TextBox 2">
            <a:extLst>
              <a:ext uri="{FF2B5EF4-FFF2-40B4-BE49-F238E27FC236}">
                <a16:creationId xmlns:a16="http://schemas.microsoft.com/office/drawing/2014/main" id="{5D02C3F9-2B3D-A74F-D1A1-3D7C82630A10}"/>
              </a:ext>
            </a:extLst>
          </p:cNvPr>
          <p:cNvSpPr txBox="1"/>
          <p:nvPr/>
        </p:nvSpPr>
        <p:spPr>
          <a:xfrm>
            <a:off x="622738" y="5209513"/>
            <a:ext cx="4400564" cy="338554"/>
          </a:xfrm>
          <a:prstGeom prst="rect">
            <a:avLst/>
          </a:prstGeom>
          <a:noFill/>
        </p:spPr>
        <p:txBody>
          <a:bodyPr wrap="none" rtlCol="0">
            <a:spAutoFit/>
          </a:bodyPr>
          <a:lstStyle/>
          <a:p>
            <a:r>
              <a:rPr lang="en-US" sz="1600" dirty="0"/>
              <a:t>[Image Description: Free People Read Freely logo]</a:t>
            </a:r>
          </a:p>
        </p:txBody>
      </p:sp>
    </p:spTree>
    <p:extLst>
      <p:ext uri="{BB962C8B-B14F-4D97-AF65-F5344CB8AC3E}">
        <p14:creationId xmlns:p14="http://schemas.microsoft.com/office/powerpoint/2010/main" val="1262533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809A3-A184-EE7B-9AD6-2C6DC56DE627}"/>
              </a:ext>
            </a:extLst>
          </p:cNvPr>
          <p:cNvSpPr>
            <a:spLocks noGrp="1"/>
          </p:cNvSpPr>
          <p:nvPr>
            <p:ph type="title"/>
          </p:nvPr>
        </p:nvSpPr>
        <p:spPr/>
        <p:txBody>
          <a:bodyPr/>
          <a:lstStyle/>
          <a:p>
            <a:r>
              <a:rPr lang="en-US" dirty="0"/>
              <a:t>Enable Cloud App Activation per Role </a:t>
            </a:r>
          </a:p>
        </p:txBody>
      </p:sp>
      <p:sp>
        <p:nvSpPr>
          <p:cNvPr id="3" name="Content Placeholder 2">
            <a:extLst>
              <a:ext uri="{FF2B5EF4-FFF2-40B4-BE49-F238E27FC236}">
                <a16:creationId xmlns:a16="http://schemas.microsoft.com/office/drawing/2014/main" id="{898573E7-C931-681B-C2DD-A31042D4E694}"/>
              </a:ext>
            </a:extLst>
          </p:cNvPr>
          <p:cNvSpPr>
            <a:spLocks noGrp="1"/>
          </p:cNvSpPr>
          <p:nvPr>
            <p:ph sz="quarter" idx="10"/>
          </p:nvPr>
        </p:nvSpPr>
        <p:spPr>
          <a:xfrm>
            <a:off x="288925" y="800914"/>
            <a:ext cx="4836528" cy="1772059"/>
          </a:xfrm>
        </p:spPr>
        <p:txBody>
          <a:bodyPr/>
          <a:lstStyle/>
          <a:p>
            <a:r>
              <a:rPr lang="en-US" dirty="0">
                <a:effectLst/>
              </a:rPr>
              <a:t>Cloud Apps are applications written by members of the Alma community that run inside Ex Libris products such as Alma, Primo VE, and Leganto. These apps add features beyond the core functionality found in the products themselves.</a:t>
            </a:r>
            <a:endParaRPr lang="en-US" sz="2000" dirty="0">
              <a:solidFill>
                <a:srgbClr val="000000"/>
              </a:solidFill>
              <a:highlight>
                <a:srgbClr val="FFFFFF"/>
              </a:highlight>
              <a:latin typeface="Roboto" panose="02000000000000000000" pitchFamily="2" charset="0"/>
            </a:endParaRPr>
          </a:p>
        </p:txBody>
      </p:sp>
      <p:pic>
        <p:nvPicPr>
          <p:cNvPr id="11" name="Picture 10" descr="A screen capture of CARLI’s Letters addressFrom Editor cloud app">
            <a:extLst>
              <a:ext uri="{FF2B5EF4-FFF2-40B4-BE49-F238E27FC236}">
                <a16:creationId xmlns:a16="http://schemas.microsoft.com/office/drawing/2014/main" id="{6811FD26-E1B9-3402-AB13-A94C0310E32A}"/>
              </a:ext>
            </a:extLst>
          </p:cNvPr>
          <p:cNvPicPr>
            <a:picLocks noChangeAspect="1"/>
          </p:cNvPicPr>
          <p:nvPr/>
        </p:nvPicPr>
        <p:blipFill>
          <a:blip r:embed="rId3"/>
          <a:stretch>
            <a:fillRect/>
          </a:stretch>
        </p:blipFill>
        <p:spPr>
          <a:xfrm>
            <a:off x="5342021" y="653081"/>
            <a:ext cx="3117995" cy="4830472"/>
          </a:xfrm>
          <a:prstGeom prst="rect">
            <a:avLst/>
          </a:prstGeom>
        </p:spPr>
      </p:pic>
      <p:sp>
        <p:nvSpPr>
          <p:cNvPr id="12" name="TextBox 11">
            <a:extLst>
              <a:ext uri="{FF2B5EF4-FFF2-40B4-BE49-F238E27FC236}">
                <a16:creationId xmlns:a16="http://schemas.microsoft.com/office/drawing/2014/main" id="{AF873A28-625C-A477-7831-A5046CD42FE0}"/>
              </a:ext>
            </a:extLst>
          </p:cNvPr>
          <p:cNvSpPr txBox="1"/>
          <p:nvPr/>
        </p:nvSpPr>
        <p:spPr>
          <a:xfrm>
            <a:off x="5452038" y="5483553"/>
            <a:ext cx="3007977" cy="738664"/>
          </a:xfrm>
          <a:prstGeom prst="rect">
            <a:avLst/>
          </a:prstGeom>
          <a:noFill/>
        </p:spPr>
        <p:txBody>
          <a:bodyPr wrap="square" rtlCol="0">
            <a:spAutoFit/>
          </a:bodyPr>
          <a:lstStyle/>
          <a:p>
            <a:r>
              <a:rPr lang="en-US" sz="1400" dirty="0"/>
              <a:t>[Image Description: A screen capture of CARLI’s Letters </a:t>
            </a:r>
            <a:r>
              <a:rPr lang="en-US" sz="1400" dirty="0" err="1"/>
              <a:t>addressFrom</a:t>
            </a:r>
            <a:r>
              <a:rPr lang="en-US" sz="1400" dirty="0"/>
              <a:t> Editor cloud app]</a:t>
            </a:r>
          </a:p>
        </p:txBody>
      </p:sp>
    </p:spTree>
    <p:extLst>
      <p:ext uri="{BB962C8B-B14F-4D97-AF65-F5344CB8AC3E}">
        <p14:creationId xmlns:p14="http://schemas.microsoft.com/office/powerpoint/2010/main" val="2202179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809A3-A184-EE7B-9AD6-2C6DC56DE627}"/>
              </a:ext>
            </a:extLst>
          </p:cNvPr>
          <p:cNvSpPr>
            <a:spLocks noGrp="1"/>
          </p:cNvSpPr>
          <p:nvPr>
            <p:ph type="title"/>
          </p:nvPr>
        </p:nvSpPr>
        <p:spPr/>
        <p:txBody>
          <a:bodyPr/>
          <a:lstStyle/>
          <a:p>
            <a:r>
              <a:rPr lang="en-US" dirty="0"/>
              <a:t>Enable Cloud App Activation per Role CONTINUED</a:t>
            </a:r>
          </a:p>
        </p:txBody>
      </p:sp>
      <p:sp>
        <p:nvSpPr>
          <p:cNvPr id="3" name="Content Placeholder 2">
            <a:extLst>
              <a:ext uri="{FF2B5EF4-FFF2-40B4-BE49-F238E27FC236}">
                <a16:creationId xmlns:a16="http://schemas.microsoft.com/office/drawing/2014/main" id="{898573E7-C931-681B-C2DD-A31042D4E694}"/>
              </a:ext>
            </a:extLst>
          </p:cNvPr>
          <p:cNvSpPr>
            <a:spLocks noGrp="1"/>
          </p:cNvSpPr>
          <p:nvPr>
            <p:ph sz="quarter" idx="10"/>
          </p:nvPr>
        </p:nvSpPr>
        <p:spPr>
          <a:xfrm>
            <a:off x="288925" y="800914"/>
            <a:ext cx="8370474" cy="1772059"/>
          </a:xfrm>
        </p:spPr>
        <p:txBody>
          <a:bodyPr/>
          <a:lstStyle/>
          <a:p>
            <a:r>
              <a:rPr lang="en-US" dirty="0">
                <a:effectLst/>
              </a:rPr>
              <a:t>Cloud App config now includes two new options for controlling usage of cloud apps in the institution. Admins can configure one, both, or neither of these options.</a:t>
            </a:r>
          </a:p>
          <a:p>
            <a:pPr marL="914400" lvl="1" indent="-457200">
              <a:buFont typeface="+mj-lt"/>
              <a:buAutoNum type="arabicPeriod"/>
            </a:pPr>
            <a:r>
              <a:rPr lang="en-US" sz="2000" b="0" i="0" dirty="0">
                <a:effectLst/>
                <a:highlight>
                  <a:srgbClr val="FFFFFF"/>
                </a:highlight>
                <a:latin typeface="Roboto" panose="02000000000000000000" pitchFamily="2" charset="0"/>
              </a:rPr>
              <a:t>The admin can configure cloud apps to be available for activation only by users with the relevant role/s required by that cloud app.</a:t>
            </a:r>
          </a:p>
          <a:p>
            <a:pPr marL="914400" lvl="1" indent="-457200">
              <a:buFont typeface="+mj-lt"/>
              <a:buAutoNum type="arabicPeriod"/>
            </a:pPr>
            <a:r>
              <a:rPr lang="en-US" sz="2000" b="0" i="0" dirty="0">
                <a:effectLst/>
                <a:highlight>
                  <a:srgbClr val="FFFFFF"/>
                </a:highlight>
                <a:latin typeface="Roboto" panose="02000000000000000000" pitchFamily="2" charset="0"/>
              </a:rPr>
              <a:t>The admin can control which users can activate and use cloud apps by giving specific users the new Cloud App Operator role.</a:t>
            </a:r>
            <a:endParaRPr lang="en-US" sz="2000" dirty="0">
              <a:highlight>
                <a:srgbClr val="FFFFFF"/>
              </a:highlight>
              <a:latin typeface="Roboto" panose="02000000000000000000" pitchFamily="2" charset="0"/>
            </a:endParaRPr>
          </a:p>
        </p:txBody>
      </p:sp>
      <p:sp>
        <p:nvSpPr>
          <p:cNvPr id="9" name="TextBox 8">
            <a:extLst>
              <a:ext uri="{FF2B5EF4-FFF2-40B4-BE49-F238E27FC236}">
                <a16:creationId xmlns:a16="http://schemas.microsoft.com/office/drawing/2014/main" id="{C4BFA8C1-B986-EBD9-5089-F69096DEE7ED}"/>
              </a:ext>
            </a:extLst>
          </p:cNvPr>
          <p:cNvSpPr txBox="1"/>
          <p:nvPr/>
        </p:nvSpPr>
        <p:spPr>
          <a:xfrm>
            <a:off x="342983" y="4102767"/>
            <a:ext cx="8262357" cy="2185214"/>
          </a:xfrm>
          <a:prstGeom prst="rect">
            <a:avLst/>
          </a:prstGeom>
          <a:noFill/>
        </p:spPr>
        <p:txBody>
          <a:bodyPr wrap="square" rtlCol="0">
            <a:spAutoFit/>
          </a:bodyPr>
          <a:lstStyle/>
          <a:p>
            <a:r>
              <a:rPr lang="en-US" sz="2800" dirty="0"/>
              <a:t>Additional Information</a:t>
            </a:r>
          </a:p>
          <a:p>
            <a:r>
              <a:rPr lang="en-US" dirty="0"/>
              <a:t>Configuring and Working with Cloud Apps (</a:t>
            </a:r>
            <a:r>
              <a:rPr lang="en-US" dirty="0" err="1"/>
              <a:t>ExL</a:t>
            </a:r>
            <a:r>
              <a:rPr lang="en-US" dirty="0"/>
              <a:t> Knowledge Center)</a:t>
            </a:r>
          </a:p>
          <a:p>
            <a:pPr lvl="1"/>
            <a:r>
              <a:rPr lang="en-US" dirty="0">
                <a:hlinkClick r:id="rId3"/>
              </a:rPr>
              <a:t>https://knowledge.exlibrisgroup.com/Alma/Product_Documentation/010Alma_Online_Help_(English)/050Administration/050Configuring_General_Alma_Functions/Configuring_Cloud_Apps</a:t>
            </a:r>
            <a:endParaRPr lang="en-US" dirty="0"/>
          </a:p>
          <a:p>
            <a:r>
              <a:rPr lang="en-US" dirty="0"/>
              <a:t>Cloud Apps in Alma (CARLI Documentation)</a:t>
            </a:r>
          </a:p>
          <a:p>
            <a:pPr lvl="1"/>
            <a:r>
              <a:rPr lang="en-US" dirty="0">
                <a:hlinkClick r:id="rId4"/>
              </a:rPr>
              <a:t>https://www.carli.illinois.edu/products-services/i-share/external-system/cloudapps</a:t>
            </a:r>
            <a:endParaRPr lang="en-US" dirty="0"/>
          </a:p>
        </p:txBody>
      </p:sp>
    </p:spTree>
    <p:extLst>
      <p:ext uri="{BB962C8B-B14F-4D97-AF65-F5344CB8AC3E}">
        <p14:creationId xmlns:p14="http://schemas.microsoft.com/office/powerpoint/2010/main" val="421664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809A3-A184-EE7B-9AD6-2C6DC56DE627}"/>
              </a:ext>
            </a:extLst>
          </p:cNvPr>
          <p:cNvSpPr>
            <a:spLocks noGrp="1"/>
          </p:cNvSpPr>
          <p:nvPr>
            <p:ph type="title"/>
          </p:nvPr>
        </p:nvSpPr>
        <p:spPr/>
        <p:txBody>
          <a:bodyPr/>
          <a:lstStyle/>
          <a:p>
            <a:r>
              <a:rPr lang="en-US" dirty="0"/>
              <a:t>Active Facets Displayed IN left-hand Corner</a:t>
            </a:r>
          </a:p>
        </p:txBody>
      </p:sp>
      <p:sp>
        <p:nvSpPr>
          <p:cNvPr id="3" name="Content Placeholder 2">
            <a:extLst>
              <a:ext uri="{FF2B5EF4-FFF2-40B4-BE49-F238E27FC236}">
                <a16:creationId xmlns:a16="http://schemas.microsoft.com/office/drawing/2014/main" id="{898573E7-C931-681B-C2DD-A31042D4E694}"/>
              </a:ext>
            </a:extLst>
          </p:cNvPr>
          <p:cNvSpPr>
            <a:spLocks noGrp="1"/>
          </p:cNvSpPr>
          <p:nvPr>
            <p:ph sz="quarter" idx="10"/>
          </p:nvPr>
        </p:nvSpPr>
        <p:spPr>
          <a:xfrm>
            <a:off x="357394" y="3960343"/>
            <a:ext cx="8370474" cy="1772059"/>
          </a:xfrm>
        </p:spPr>
        <p:txBody>
          <a:bodyPr/>
          <a:lstStyle/>
          <a:p>
            <a:r>
              <a:rPr lang="en-US" dirty="0"/>
              <a:t>A section was added to the facets for certain searches that displays the actively selected facets. This applies to PO lines, resource sharing requests, sets and relevant searches such as physical holdings.</a:t>
            </a:r>
          </a:p>
        </p:txBody>
      </p:sp>
      <p:pic>
        <p:nvPicPr>
          <p:cNvPr id="7" name="Content Placeholder 6" descr="A screen capture of the search facets showing active facets">
            <a:extLst>
              <a:ext uri="{FF2B5EF4-FFF2-40B4-BE49-F238E27FC236}">
                <a16:creationId xmlns:a16="http://schemas.microsoft.com/office/drawing/2014/main" id="{1CCFB5A2-B5CC-02CF-FDB5-4076F8299C31}"/>
              </a:ext>
            </a:extLst>
          </p:cNvPr>
          <p:cNvPicPr>
            <a:picLocks noGrp="1" noChangeAspect="1"/>
          </p:cNvPicPr>
          <p:nvPr>
            <p:ph sz="quarter" idx="11"/>
          </p:nvPr>
        </p:nvPicPr>
        <p:blipFill>
          <a:blip r:embed="rId3"/>
          <a:stretch>
            <a:fillRect/>
          </a:stretch>
        </p:blipFill>
        <p:spPr>
          <a:xfrm>
            <a:off x="556591" y="728089"/>
            <a:ext cx="7116418" cy="2702869"/>
          </a:xfrm>
          <a:ln>
            <a:solidFill>
              <a:schemeClr val="accent1"/>
            </a:solidFill>
          </a:ln>
        </p:spPr>
      </p:pic>
      <p:sp>
        <p:nvSpPr>
          <p:cNvPr id="5" name="Text Placeholder 4" descr="A screen capture of the search facets showing active facets&#10;">
            <a:extLst>
              <a:ext uri="{FF2B5EF4-FFF2-40B4-BE49-F238E27FC236}">
                <a16:creationId xmlns:a16="http://schemas.microsoft.com/office/drawing/2014/main" id="{229271C2-C9A3-121D-4F7B-E43D87080B7C}"/>
              </a:ext>
            </a:extLst>
          </p:cNvPr>
          <p:cNvSpPr>
            <a:spLocks noGrp="1"/>
          </p:cNvSpPr>
          <p:nvPr>
            <p:ph type="body" sz="quarter" idx="13"/>
          </p:nvPr>
        </p:nvSpPr>
        <p:spPr>
          <a:xfrm>
            <a:off x="715677" y="3491969"/>
            <a:ext cx="8624887" cy="445290"/>
          </a:xfrm>
        </p:spPr>
        <p:txBody>
          <a:bodyPr/>
          <a:lstStyle/>
          <a:p>
            <a:r>
              <a:rPr lang="en-US" dirty="0"/>
              <a:t>[Image Description: A screen capture of the search facets showing active facets]</a:t>
            </a:r>
          </a:p>
        </p:txBody>
      </p:sp>
    </p:spTree>
    <p:extLst>
      <p:ext uri="{BB962C8B-B14F-4D97-AF65-F5344CB8AC3E}">
        <p14:creationId xmlns:p14="http://schemas.microsoft.com/office/powerpoint/2010/main" val="3135184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DC05B-0214-9E7E-0482-BDC685CF111C}"/>
              </a:ext>
            </a:extLst>
          </p:cNvPr>
          <p:cNvSpPr>
            <a:spLocks noGrp="1"/>
          </p:cNvSpPr>
          <p:nvPr>
            <p:ph type="title"/>
          </p:nvPr>
        </p:nvSpPr>
        <p:spPr/>
        <p:txBody>
          <a:bodyPr/>
          <a:lstStyle/>
          <a:p>
            <a:r>
              <a:rPr lang="en-US" dirty="0"/>
              <a:t>Active Facets in Collapsed Pane</a:t>
            </a:r>
          </a:p>
        </p:txBody>
      </p:sp>
      <p:sp>
        <p:nvSpPr>
          <p:cNvPr id="3" name="Content Placeholder 2">
            <a:extLst>
              <a:ext uri="{FF2B5EF4-FFF2-40B4-BE49-F238E27FC236}">
                <a16:creationId xmlns:a16="http://schemas.microsoft.com/office/drawing/2014/main" id="{60D1DF57-AEFA-51D3-208C-39B2EAF89BFA}"/>
              </a:ext>
            </a:extLst>
          </p:cNvPr>
          <p:cNvSpPr>
            <a:spLocks noGrp="1"/>
          </p:cNvSpPr>
          <p:nvPr>
            <p:ph sz="quarter" idx="10"/>
          </p:nvPr>
        </p:nvSpPr>
        <p:spPr>
          <a:xfrm>
            <a:off x="230415" y="3746499"/>
            <a:ext cx="8229600" cy="2066920"/>
          </a:xfrm>
        </p:spPr>
        <p:txBody>
          <a:bodyPr/>
          <a:lstStyle/>
          <a:p>
            <a:pPr marL="342900" indent="-342900">
              <a:buFont typeface="Arial" panose="020B0604020202020204" pitchFamily="34" charset="0"/>
              <a:buChar char="•"/>
            </a:pPr>
            <a:r>
              <a:rPr lang="en-US" dirty="0"/>
              <a:t>When you collapse the facets pane with active facets, it will show an indicator that there are active facets and the number of them. </a:t>
            </a:r>
          </a:p>
          <a:p>
            <a:pPr marL="342900" indent="-342900">
              <a:buFont typeface="Arial" panose="020B0604020202020204" pitchFamily="34" charset="0"/>
              <a:buChar char="•"/>
            </a:pPr>
            <a:r>
              <a:rPr lang="en-US" dirty="0"/>
              <a:t>If you hover over the indicator, a tooltip shows which facets are selected.</a:t>
            </a:r>
          </a:p>
        </p:txBody>
      </p:sp>
      <p:pic>
        <p:nvPicPr>
          <p:cNvPr id="7" name="Content Placeholder 6" descr="Screen capture of active facets in collapsed pane">
            <a:extLst>
              <a:ext uri="{FF2B5EF4-FFF2-40B4-BE49-F238E27FC236}">
                <a16:creationId xmlns:a16="http://schemas.microsoft.com/office/drawing/2014/main" id="{ED820F47-673A-C4ED-C648-B7550E5946C7}"/>
              </a:ext>
            </a:extLst>
          </p:cNvPr>
          <p:cNvPicPr>
            <a:picLocks noGrp="1" noChangeAspect="1"/>
          </p:cNvPicPr>
          <p:nvPr>
            <p:ph sz="quarter" idx="11"/>
          </p:nvPr>
        </p:nvPicPr>
        <p:blipFill>
          <a:blip r:embed="rId3"/>
          <a:stretch>
            <a:fillRect/>
          </a:stretch>
        </p:blipFill>
        <p:spPr>
          <a:xfrm>
            <a:off x="491950" y="724445"/>
            <a:ext cx="7724398" cy="2299910"/>
          </a:xfrm>
          <a:ln>
            <a:solidFill>
              <a:schemeClr val="accent1"/>
            </a:solidFill>
          </a:ln>
        </p:spPr>
      </p:pic>
      <p:sp>
        <p:nvSpPr>
          <p:cNvPr id="5" name="Text Placeholder 4" descr="Screen capture of active facets in collapsed pane&#10;">
            <a:extLst>
              <a:ext uri="{FF2B5EF4-FFF2-40B4-BE49-F238E27FC236}">
                <a16:creationId xmlns:a16="http://schemas.microsoft.com/office/drawing/2014/main" id="{9D5CFABE-343D-A929-06CA-339E88E6B451}"/>
              </a:ext>
            </a:extLst>
          </p:cNvPr>
          <p:cNvSpPr>
            <a:spLocks noGrp="1"/>
          </p:cNvSpPr>
          <p:nvPr>
            <p:ph type="body" sz="quarter" idx="13"/>
          </p:nvPr>
        </p:nvSpPr>
        <p:spPr>
          <a:xfrm>
            <a:off x="963284" y="3067927"/>
            <a:ext cx="8624887" cy="635000"/>
          </a:xfrm>
        </p:spPr>
        <p:txBody>
          <a:bodyPr/>
          <a:lstStyle/>
          <a:p>
            <a:r>
              <a:rPr lang="en-US" dirty="0"/>
              <a:t>[Image Description: Screen capture of active facets in collapsed pane]</a:t>
            </a:r>
          </a:p>
        </p:txBody>
      </p:sp>
    </p:spTree>
    <p:extLst>
      <p:ext uri="{BB962C8B-B14F-4D97-AF65-F5344CB8AC3E}">
        <p14:creationId xmlns:p14="http://schemas.microsoft.com/office/powerpoint/2010/main" val="3813103714"/>
      </p:ext>
    </p:extLst>
  </p:cSld>
  <p:clrMapOvr>
    <a:masterClrMapping/>
  </p:clrMapOvr>
</p:sld>
</file>

<file path=ppt/theme/theme1.xml><?xml version="1.0" encoding="utf-8"?>
<a:theme xmlns:a="http://schemas.openxmlformats.org/drawingml/2006/main" name="Presentation11">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TotalTime>
  <Words>6247</Words>
  <Application>Microsoft Office PowerPoint</Application>
  <PresentationFormat>Letter Paper (8.5x11 in)</PresentationFormat>
  <Paragraphs>399</Paragraphs>
  <Slides>38</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ＭＳ Ｐゴシック</vt:lpstr>
      <vt:lpstr>Arial</vt:lpstr>
      <vt:lpstr>Arial,Sans-Serif</vt:lpstr>
      <vt:lpstr>Calibri</vt:lpstr>
      <vt:lpstr>Roboto</vt:lpstr>
      <vt:lpstr>Times New Roman</vt:lpstr>
      <vt:lpstr>Verdana</vt:lpstr>
      <vt:lpstr>Presentation11</vt:lpstr>
      <vt:lpstr>I-Share Alma Primo VE quarterly update will start shortly</vt:lpstr>
      <vt:lpstr>I-Share quarterly alma primo ve update: August 2024 Feature release August 1, 2024</vt:lpstr>
      <vt:lpstr>Agenda Office Hours</vt:lpstr>
      <vt:lpstr>Announcements and reminders</vt:lpstr>
      <vt:lpstr>Upcoming events</vt:lpstr>
      <vt:lpstr>Enable Cloud App Activation per Role </vt:lpstr>
      <vt:lpstr>Enable Cloud App Activation per Role CONTINUED</vt:lpstr>
      <vt:lpstr>Active Facets Displayed IN left-hand Corner</vt:lpstr>
      <vt:lpstr>Active Facets in Collapsed Pane</vt:lpstr>
      <vt:lpstr>Filtering Sets</vt:lpstr>
      <vt:lpstr>Searches retained</vt:lpstr>
      <vt:lpstr>Change Physical Items Job adds “Remove Transit for Reshelving” Option</vt:lpstr>
      <vt:lpstr>Acquisitions POL Update</vt:lpstr>
      <vt:lpstr>Acquisitions Job Update</vt:lpstr>
      <vt:lpstr>Acquisitions Funds and Ledgers Update</vt:lpstr>
      <vt:lpstr>Acquisitions New POL Types</vt:lpstr>
      <vt:lpstr>Acquisitions Copy PO Line Price to Replacement Cost</vt:lpstr>
      <vt:lpstr>Contributor Pages for Name Authorities</vt:lpstr>
      <vt:lpstr>Contributor Pages for Name Authorities (continued)</vt:lpstr>
      <vt:lpstr>Create Multiple Items with Item Template</vt:lpstr>
      <vt:lpstr>Fields for Physical Items Results Screens</vt:lpstr>
      <vt:lpstr>Fields for Physical Items Results Screens (continued)</vt:lpstr>
      <vt:lpstr>Fields Available for List of Items Screen</vt:lpstr>
      <vt:lpstr>Enhanced Role selection for Analytics Objects</vt:lpstr>
      <vt:lpstr>Enhanced Role selection for Analytics Objects (continued)</vt:lpstr>
      <vt:lpstr>Enhanced Role selection for Analytics Objects (continued 2)</vt:lpstr>
      <vt:lpstr>Enhanced Role selection for Analytics Objects (continued 3)</vt:lpstr>
      <vt:lpstr>Pin Analytics objects to Selected Roles and Users</vt:lpstr>
      <vt:lpstr>Pin Analytics objects to Selected Roles and Users CONTINUED</vt:lpstr>
      <vt:lpstr>Pin Analytics objects to Selected Roles and Users CONTINUED 2</vt:lpstr>
      <vt:lpstr>Multi-Factor Authentication (MFA) for Alma Login</vt:lpstr>
      <vt:lpstr>Considerations Before enabling Multi-Factor Authentication (MFA)</vt:lpstr>
      <vt:lpstr>Primo VE</vt:lpstr>
      <vt:lpstr>Primo VE – Bulk export of search results</vt:lpstr>
      <vt:lpstr>Primo VE – Bulk export of search results continued</vt:lpstr>
      <vt:lpstr>Primo VE – Bulk export of search results continued 3</vt:lpstr>
      <vt:lpstr>Primo VE – Person Page Linked data improvements</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I-Share Alma Primo VE Office hours will start shortly</dc:title>
  <dc:creator>Masciadrelli, Jennifer</dc:creator>
  <cp:lastModifiedBy>Serrano, Annie</cp:lastModifiedBy>
  <cp:revision>174</cp:revision>
  <dcterms:created xsi:type="dcterms:W3CDTF">2019-09-18T17:05:10Z</dcterms:created>
  <dcterms:modified xsi:type="dcterms:W3CDTF">2024-08-02T14:01:16Z</dcterms:modified>
</cp:coreProperties>
</file>