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3"/>
    <p:sldMasterId id="2147483661" r:id="rId4"/>
  </p:sldMasterIdLst>
  <p:notesMasterIdLst>
    <p:notesMasterId r:id="rId45"/>
  </p:notesMasterIdLst>
  <p:sldIdLst>
    <p:sldId id="3184" r:id="rId5"/>
    <p:sldId id="256" r:id="rId6"/>
    <p:sldId id="258" r:id="rId7"/>
    <p:sldId id="315" r:id="rId8"/>
    <p:sldId id="3276" r:id="rId9"/>
    <p:sldId id="3185" r:id="rId10"/>
    <p:sldId id="3272" r:id="rId11"/>
    <p:sldId id="3273" r:id="rId12"/>
    <p:sldId id="3311" r:id="rId13"/>
    <p:sldId id="3312" r:id="rId14"/>
    <p:sldId id="3313" r:id="rId15"/>
    <p:sldId id="3314" r:id="rId16"/>
    <p:sldId id="3277" r:id="rId17"/>
    <p:sldId id="3278" r:id="rId18"/>
    <p:sldId id="3279" r:id="rId19"/>
    <p:sldId id="3280" r:id="rId20"/>
    <p:sldId id="3325" r:id="rId21"/>
    <p:sldId id="3326" r:id="rId22"/>
    <p:sldId id="3315" r:id="rId23"/>
    <p:sldId id="3316" r:id="rId24"/>
    <p:sldId id="3317" r:id="rId25"/>
    <p:sldId id="3318" r:id="rId26"/>
    <p:sldId id="3319" r:id="rId27"/>
    <p:sldId id="3320" r:id="rId28"/>
    <p:sldId id="3321" r:id="rId29"/>
    <p:sldId id="3322" r:id="rId30"/>
    <p:sldId id="3323" r:id="rId31"/>
    <p:sldId id="3324" r:id="rId32"/>
    <p:sldId id="3186" r:id="rId33"/>
    <p:sldId id="3269" r:id="rId34"/>
    <p:sldId id="3270" r:id="rId35"/>
    <p:sldId id="3271" r:id="rId36"/>
    <p:sldId id="3281" r:id="rId37"/>
    <p:sldId id="3282" r:id="rId38"/>
    <p:sldId id="3283" r:id="rId39"/>
    <p:sldId id="3284" r:id="rId40"/>
    <p:sldId id="3285" r:id="rId41"/>
    <p:sldId id="3307" r:id="rId42"/>
    <p:sldId id="3308" r:id="rId43"/>
    <p:sldId id="3198"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38AE65-5BBE-4307-AE52-718315EA69DF}" v="14" dt="2024-05-07T15:31:47.160"/>
    <p1510:client id="{1514BA6E-F9DB-486C-BAFE-C353D6D78ECF}" v="75" dt="2024-05-08T20:04:26.151"/>
    <p1510:client id="{80E09F7E-55A2-4A15-BAD1-3B5BB8E24688}" v="112" dt="2024-05-08T20:21:27.6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17" autoAdjust="0"/>
    <p:restoredTop sz="69388" autoAdjust="0"/>
  </p:normalViewPr>
  <p:slideViewPr>
    <p:cSldViewPr snapToGrid="0">
      <p:cViewPr varScale="1">
        <p:scale>
          <a:sx n="77" d="100"/>
          <a:sy n="77" d="100"/>
        </p:scale>
        <p:origin x="200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0DBE3-2B49-4299-B31A-E04997752D66}"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8473E4-DEFA-4081-9A15-DF7352AEBC3E}" type="slidenum">
              <a:rPr lang="en-US" smtClean="0"/>
              <a:t>‹#›</a:t>
            </a:fld>
            <a:endParaRPr lang="en-US"/>
          </a:p>
        </p:txBody>
      </p:sp>
    </p:spTree>
    <p:extLst>
      <p:ext uri="{BB962C8B-B14F-4D97-AF65-F5344CB8AC3E}">
        <p14:creationId xmlns:p14="http://schemas.microsoft.com/office/powerpoint/2010/main" val="3113300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carli.illinois.edu/connecting-your-best-stuff-elevating-resources-primo-ve"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indent="0">
              <a:buFontTx/>
              <a:buNone/>
            </a:pPr>
            <a:r>
              <a:rPr lang="en-US" i="0" dirty="0"/>
              <a:t>&lt;Turn on captioning.&gt;</a:t>
            </a:r>
          </a:p>
          <a:p>
            <a:pPr marL="0" indent="0">
              <a:buFontTx/>
              <a:buNone/>
            </a:pPr>
            <a:r>
              <a:rPr lang="en-US" i="0" dirty="0"/>
              <a:t>&lt;Click Record.&gt;</a:t>
            </a:r>
          </a:p>
          <a:p>
            <a:pPr marL="0" indent="0">
              <a:buFontTx/>
              <a:buNone/>
            </a:pPr>
            <a:r>
              <a:rPr lang="en-US" i="0" dirty="0"/>
              <a:t>Hello and welcome to the May 2024 Alma Primo VE Office Hours! </a:t>
            </a: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Fulfillment&gt; Resource Sharing&gt; Borrowing requests area has had some functionality added to the Facets pane.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any applied facets are listed together at the top of the pane.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are also able to use the search box to look for a specific facet.</a:t>
            </a:r>
          </a:p>
        </p:txBody>
      </p:sp>
    </p:spTree>
    <p:extLst>
      <p:ext uri="{BB962C8B-B14F-4D97-AF65-F5344CB8AC3E}">
        <p14:creationId xmlns:p14="http://schemas.microsoft.com/office/powerpoint/2010/main" val="521286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a:t>
            </a:r>
            <a:br>
              <a:rPr lang="en-US" dirty="0"/>
            </a:br>
            <a:r>
              <a:rPr lang="en-US" dirty="0"/>
              <a:t>Additionally, you can now select the “exclude” checkbox that appears when you hover to the right of the facet option to remove those results from the faceted 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apply any facets to the results display, you now must select the “Apply” button at the bottom of the facets list.</a:t>
            </a:r>
          </a:p>
        </p:txBody>
      </p:sp>
    </p:spTree>
    <p:extLst>
      <p:ext uri="{BB962C8B-B14F-4D97-AF65-F5344CB8AC3E}">
        <p14:creationId xmlns:p14="http://schemas.microsoft.com/office/powerpoint/2010/main" val="3247299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Before we talk about this potential update to the Courtesy notices/Automatic Renewal functionality in Alma, remember that </a:t>
            </a:r>
            <a:r>
              <a:rPr lang="en-US" sz="1200" dirty="0">
                <a:latin typeface="Arial" panose="020B0604020202020204" pitchFamily="34" charset="0"/>
                <a:cs typeface="Arial" panose="020B0604020202020204" pitchFamily="34" charset="0"/>
              </a:rPr>
              <a:t>All of the “Fulfillment Jobs Configuration” settings in each library’s Alma Configuration settings have </a:t>
            </a:r>
            <a:r>
              <a:rPr lang="en-US" sz="1200" dirty="0" err="1">
                <a:latin typeface="Arial" panose="020B0604020202020204" pitchFamily="34" charset="0"/>
                <a:cs typeface="Arial" panose="020B0604020202020204" pitchFamily="34" charset="0"/>
              </a:rPr>
              <a:t>consortial</a:t>
            </a:r>
            <a:r>
              <a:rPr lang="en-US" sz="1200" dirty="0">
                <a:latin typeface="Arial" panose="020B0604020202020204" pitchFamily="34" charset="0"/>
                <a:cs typeface="Arial" panose="020B0604020202020204" pitchFamily="34" charset="0"/>
              </a:rPr>
              <a:t> standards and are managed by the CARLI Office staff.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May </a:t>
            </a:r>
            <a:r>
              <a:rPr lang="en-US" sz="1200" dirty="0">
                <a:latin typeface="+mj-lt"/>
                <a:cs typeface="Arial" panose="020B0604020202020204" pitchFamily="34" charset="0"/>
              </a:rPr>
              <a:t>Release notes explain new functionality in May for the ability to run the job “</a:t>
            </a:r>
            <a:r>
              <a:rPr lang="en-US" sz="1200" dirty="0">
                <a:latin typeface="+mj-lt"/>
              </a:rPr>
              <a:t>Daily within range without repeating notification</a:t>
            </a:r>
            <a:r>
              <a:rPr lang="en-US" sz="1200" dirty="0">
                <a:latin typeface="+mj-lt"/>
                <a:cs typeface="Arial" panose="020B0604020202020204" pitchFamily="34" charset="0"/>
              </a:rPr>
              <a:t>”; </a:t>
            </a:r>
            <a:br>
              <a:rPr lang="en-US" sz="1200" dirty="0">
                <a:latin typeface="+mj-lt"/>
                <a:cs typeface="Arial" panose="020B0604020202020204" pitchFamily="34" charset="0"/>
              </a:rPr>
            </a:br>
            <a:r>
              <a:rPr lang="en-US" sz="1200" dirty="0">
                <a:latin typeface="+mj-lt"/>
                <a:cs typeface="Arial" panose="020B0604020202020204" pitchFamily="34" charset="0"/>
              </a:rPr>
              <a:t>CARLI Staff will discuss this new setting option with the CARLI Resource Sharing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Backgroud</a:t>
            </a:r>
            <a:r>
              <a:rPr lang="en-US" sz="1200" dirty="0">
                <a:latin typeface="Arial" panose="020B0604020202020204" pitchFamily="34" charset="0"/>
                <a:cs typeface="Arial" panose="020B0604020202020204" pitchFamily="34" charset="0"/>
              </a:rPr>
              <a:t> info- not read in narrative but available for Q &amp; A:</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Ex Libris added configuration so that, “</a:t>
            </a:r>
            <a:r>
              <a:rPr lang="en-US" sz="1200" dirty="0"/>
              <a:t>The courtesy notice is sent only once, </a:t>
            </a:r>
            <a:r>
              <a:rPr lang="en-US" sz="1200" i="1" dirty="0"/>
              <a:t>X</a:t>
            </a:r>
            <a:r>
              <a:rPr lang="en-US" sz="1200" dirty="0"/>
              <a:t> days before the due date, where </a:t>
            </a:r>
            <a:r>
              <a:rPr lang="en-US" sz="1200" i="1" dirty="0"/>
              <a:t>X</a:t>
            </a:r>
            <a:r>
              <a:rPr lang="en-US" sz="1200" dirty="0"/>
              <a:t> is the number of days specified in Days before due date. However, the loan is still included in the job after this date until Y days after the due date as specified in </a:t>
            </a:r>
            <a:r>
              <a:rPr lang="en-US" sz="1200" b="1" dirty="0"/>
              <a:t>Days after due date</a:t>
            </a:r>
            <a:r>
              <a:rPr lang="en-US" sz="1200" dirty="0"/>
              <a:t>. Thus, if the block is removed in the specified range, an automatic renewal will take place if the requirements are met for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Example:</a:t>
            </a:r>
            <a:r>
              <a:rPr lang="en-US" dirty="0"/>
              <a:t> If the Days before due date parameter is set to 7, the </a:t>
            </a:r>
            <a:r>
              <a:rPr lang="en-US" b="1" dirty="0"/>
              <a:t>Days after due date</a:t>
            </a:r>
            <a:r>
              <a:rPr lang="en-US" dirty="0"/>
              <a:t> parameter is set to 3, and the loan cannot be renewed because the item was requested, a reminder is sent to the patron 7 days before the due date. After this, no additional courtesy notices are sent. However, if the block is removed before 3 days after the due date, the job attempts to implement an automatic renewal.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09809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You can now work in two of the same Alma IZs in the same browser if you have the same login. Note that you do not want to work on the same record at the same time because you can get unexpected results. But if you are doing different things, it works.</a:t>
            </a:r>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2583273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You can now schedule jobs to run at a later time. To do so, select Once in the Schedule the Job to Run Regularly with These Parameters pane. A date box opens up. Click the Calendar icon to set the date and time. Note that the job might not run exactly when you specify. I ran a test job that actually ran 45 minutes later because other jobs were in the queue.</a:t>
            </a:r>
          </a:p>
        </p:txBody>
      </p:sp>
      <p:sp>
        <p:nvSpPr>
          <p:cNvPr id="4" name="Slide Number Placeholder 3"/>
          <p:cNvSpPr>
            <a:spLocks noGrp="1"/>
          </p:cNvSpPr>
          <p:nvPr>
            <p:ph type="sldNum" sz="quarter" idx="5"/>
          </p:nvPr>
        </p:nvSpPr>
        <p:spPr/>
        <p:txBody>
          <a:bodyPr/>
          <a:lstStyle/>
          <a:p>
            <a:fld id="{A58473E4-DEFA-4081-9A15-DF7352AEBC3E}" type="slidenum">
              <a:rPr lang="en-US" smtClean="0"/>
              <a:t>14</a:t>
            </a:fld>
            <a:endParaRPr lang="en-US"/>
          </a:p>
        </p:txBody>
      </p:sp>
    </p:spTree>
    <p:extLst>
      <p:ext uri="{BB962C8B-B14F-4D97-AF65-F5344CB8AC3E}">
        <p14:creationId xmlns:p14="http://schemas.microsoft.com/office/powerpoint/2010/main" val="1028842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a:t>
            </a:r>
          </a:p>
        </p:txBody>
      </p:sp>
      <p:sp>
        <p:nvSpPr>
          <p:cNvPr id="4" name="Slide Number Placeholder 3"/>
          <p:cNvSpPr>
            <a:spLocks noGrp="1"/>
          </p:cNvSpPr>
          <p:nvPr>
            <p:ph type="sldNum" sz="quarter" idx="5"/>
          </p:nvPr>
        </p:nvSpPr>
        <p:spPr/>
        <p:txBody>
          <a:bodyPr/>
          <a:lstStyle/>
          <a:p>
            <a:fld id="{A58473E4-DEFA-4081-9A15-DF7352AEBC3E}" type="slidenum">
              <a:rPr lang="en-US" smtClean="0"/>
              <a:t>15</a:t>
            </a:fld>
            <a:endParaRPr lang="en-US"/>
          </a:p>
        </p:txBody>
      </p:sp>
    </p:spTree>
    <p:extLst>
      <p:ext uri="{BB962C8B-B14F-4D97-AF65-F5344CB8AC3E}">
        <p14:creationId xmlns:p14="http://schemas.microsoft.com/office/powerpoint/2010/main" val="3794149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 The types of customization are Sections Customization, Records Customization, Table Customization, and Facets Customization. Sections Customization allows you to select the order and visibility of record sections when you select a set in the table. Records Customization allows you to select which types of data will be in which columns. Table Customization allows you to choose which columns should be in the table view. Facets Customization allows you to choose the order and visibility of the facets.</a:t>
            </a:r>
          </a:p>
        </p:txBody>
      </p:sp>
      <p:sp>
        <p:nvSpPr>
          <p:cNvPr id="4" name="Slide Number Placeholder 3"/>
          <p:cNvSpPr>
            <a:spLocks noGrp="1"/>
          </p:cNvSpPr>
          <p:nvPr>
            <p:ph type="sldNum" sz="quarter" idx="5"/>
          </p:nvPr>
        </p:nvSpPr>
        <p:spPr/>
        <p:txBody>
          <a:bodyPr/>
          <a:lstStyle/>
          <a:p>
            <a:fld id="{A58473E4-DEFA-4081-9A15-DF7352AEBC3E}" type="slidenum">
              <a:rPr lang="en-US" smtClean="0"/>
              <a:t>16</a:t>
            </a:fld>
            <a:endParaRPr lang="en-US"/>
          </a:p>
        </p:txBody>
      </p:sp>
    </p:spTree>
    <p:extLst>
      <p:ext uri="{BB962C8B-B14F-4D97-AF65-F5344CB8AC3E}">
        <p14:creationId xmlns:p14="http://schemas.microsoft.com/office/powerpoint/2010/main" val="1081715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(Adrienne)</a:t>
            </a: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2713777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(Adrienne) </a:t>
            </a:r>
            <a:r>
              <a:rPr lang="en-US" sz="1200" dirty="0"/>
              <a:t>The access model describes the resource availability for simultaneous use.</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213802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Before this release, when editing institution or network zone records in the metadata editor, one would have to look for clues that the record might be a community zone bibliographic record. Some records might only appear as “view only” with no other indication. This release does away with the subtlety by including a bright magenta tag on the editing header with the text Community Record. The release notes also mention that the editor may alert users when making changes that those updates could affect other community users. </a:t>
            </a:r>
          </a:p>
        </p:txBody>
      </p:sp>
      <p:sp>
        <p:nvSpPr>
          <p:cNvPr id="4" name="Slide Number Placeholder 3"/>
          <p:cNvSpPr>
            <a:spLocks noGrp="1"/>
          </p:cNvSpPr>
          <p:nvPr>
            <p:ph type="sldNum" sz="quarter" idx="5"/>
          </p:nvPr>
        </p:nvSpPr>
        <p:spPr/>
        <p:txBody>
          <a:bodyPr/>
          <a:lstStyle/>
          <a:p>
            <a:fld id="{3A2732D5-2374-4F2B-8727-0B9AFF21A40E}" type="slidenum">
              <a:rPr lang="en-US" smtClean="0"/>
              <a:t>19</a:t>
            </a:fld>
            <a:endParaRPr lang="en-US"/>
          </a:p>
        </p:txBody>
      </p:sp>
    </p:spTree>
    <p:extLst>
      <p:ext uri="{BB962C8B-B14F-4D97-AF65-F5344CB8AC3E}">
        <p14:creationId xmlns:p14="http://schemas.microsoft.com/office/powerpoint/2010/main" val="415369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a:t>
            </a:fld>
            <a:endParaRPr lang="en-US"/>
          </a:p>
        </p:txBody>
      </p:sp>
    </p:spTree>
    <p:extLst>
      <p:ext uri="{BB962C8B-B14F-4D97-AF65-F5344CB8AC3E}">
        <p14:creationId xmlns:p14="http://schemas.microsoft.com/office/powerpoint/2010/main" val="1105427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As someone who looks at the record history when troubleshooting cataloging questions, I’m thrilled by this next enhancement. Record versions now include details of what management tag settings were in the prior versions. This should be especially helpful when reviewing issues related to the OCLC data sync, but also may help with discovery in Primo VE.</a:t>
            </a:r>
          </a:p>
          <a:p>
            <a:r>
              <a:rPr lang="en-US" dirty="0"/>
              <a:t>In our example here, we see that the last version before the current one had management tags for No bibliographic suppression, no suppression from Z39.50 searching, and was set to Don’t publish to the OCLC data sync. With this history now available, we can help answer questions about what should have happened when.</a:t>
            </a:r>
          </a:p>
          <a:p>
            <a:r>
              <a:rPr lang="en-US" dirty="0"/>
              <a:t>By the way, the record *is* currently set to publish to OCLC.</a:t>
            </a:r>
          </a:p>
        </p:txBody>
      </p:sp>
      <p:sp>
        <p:nvSpPr>
          <p:cNvPr id="4" name="Slide Number Placeholder 3"/>
          <p:cNvSpPr>
            <a:spLocks noGrp="1"/>
          </p:cNvSpPr>
          <p:nvPr>
            <p:ph type="sldNum" sz="quarter" idx="5"/>
          </p:nvPr>
        </p:nvSpPr>
        <p:spPr/>
        <p:txBody>
          <a:bodyPr/>
          <a:lstStyle/>
          <a:p>
            <a:fld id="{3A2732D5-2374-4F2B-8727-0B9AFF21A40E}" type="slidenum">
              <a:rPr lang="en-US" smtClean="0"/>
              <a:t>20</a:t>
            </a:fld>
            <a:endParaRPr lang="en-US"/>
          </a:p>
        </p:txBody>
      </p:sp>
    </p:spTree>
    <p:extLst>
      <p:ext uri="{BB962C8B-B14F-4D97-AF65-F5344CB8AC3E}">
        <p14:creationId xmlns:p14="http://schemas.microsoft.com/office/powerpoint/2010/main" val="2989262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This next one seemed like a brief update, but the release notes undersell what’s happening. Ex Libris is improving call number indexing to cover both the classification portion and work or cutter number portions. Whereas before, the indexing covered subfield a of bibliographic call number fields, or 852 subfield h, now subfields b and I will be indexed for browsing and searching as well.</a:t>
            </a:r>
          </a:p>
          <a:p>
            <a:r>
              <a:rPr lang="en-US" dirty="0"/>
              <a:t>The more practical details of this update appear in one of the ways the call number browse may be used. In the metadata editor, the cataloger may position the cursor within a bibliographic or holding tag for a call number, then go to Search and Browse, the Browse Shelf Listing. Alma will copy the full call number of the field into the search box. However, the browse will be limited to your assigned call numbers, that is to say, the call numbers found in holding records.</a:t>
            </a:r>
          </a:p>
        </p:txBody>
      </p:sp>
      <p:sp>
        <p:nvSpPr>
          <p:cNvPr id="4" name="Slide Number Placeholder 3"/>
          <p:cNvSpPr>
            <a:spLocks noGrp="1"/>
          </p:cNvSpPr>
          <p:nvPr>
            <p:ph type="sldNum" sz="quarter" idx="5"/>
          </p:nvPr>
        </p:nvSpPr>
        <p:spPr/>
        <p:txBody>
          <a:bodyPr/>
          <a:lstStyle/>
          <a:p>
            <a:fld id="{3A2732D5-2374-4F2B-8727-0B9AFF21A40E}" type="slidenum">
              <a:rPr lang="en-US" smtClean="0"/>
              <a:t>21</a:t>
            </a:fld>
            <a:endParaRPr lang="en-US"/>
          </a:p>
        </p:txBody>
      </p:sp>
    </p:spTree>
    <p:extLst>
      <p:ext uri="{BB962C8B-B14F-4D97-AF65-F5344CB8AC3E}">
        <p14:creationId xmlns:p14="http://schemas.microsoft.com/office/powerpoint/2010/main" val="133754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Now we come to an update that we’ve been asked about since 2020. Alma now lets you create templates for physical items, enabling you to speed up item creation for commonly applied settings. If your institution already uses PO line templates, you’ll recognize how this works. </a:t>
            </a:r>
          </a:p>
          <a:p>
            <a:r>
              <a:rPr lang="en-US" dirty="0"/>
              <a:t>Start by reviewing and/or editing the details of the item that need to be part of the template. This could include details like copy, item policy, material type, cost, and notes. Then click Save as Template at the top.</a:t>
            </a:r>
          </a:p>
        </p:txBody>
      </p:sp>
      <p:sp>
        <p:nvSpPr>
          <p:cNvPr id="4" name="Slide Number Placeholder 3"/>
          <p:cNvSpPr>
            <a:spLocks noGrp="1"/>
          </p:cNvSpPr>
          <p:nvPr>
            <p:ph type="sldNum" sz="quarter" idx="5"/>
          </p:nvPr>
        </p:nvSpPr>
        <p:spPr/>
        <p:txBody>
          <a:bodyPr/>
          <a:lstStyle/>
          <a:p>
            <a:fld id="{3A2732D5-2374-4F2B-8727-0B9AFF21A40E}" type="slidenum">
              <a:rPr lang="en-US" smtClean="0"/>
              <a:t>22</a:t>
            </a:fld>
            <a:endParaRPr lang="en-US"/>
          </a:p>
        </p:txBody>
      </p:sp>
    </p:spTree>
    <p:extLst>
      <p:ext uri="{BB962C8B-B14F-4D97-AF65-F5344CB8AC3E}">
        <p14:creationId xmlns:p14="http://schemas.microsoft.com/office/powerpoint/2010/main" val="37332961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Next, Alma presents the save as template dialog, where you define a new template, or update an existing template. You may also define a template as public, meaning it’s available for everyone at your institution, or not public, which means your account only. A note also appears on the template screen to let you know that not every field is retained in the template. Some details, like barcode, inventory number, and process type, are left blank to be set by the user or the system later.</a:t>
            </a:r>
          </a:p>
          <a:p>
            <a:r>
              <a:rPr lang="en-US" dirty="0"/>
              <a:t>Save the template to use later. You’ll have to save the record separately from the template.</a:t>
            </a:r>
          </a:p>
        </p:txBody>
      </p:sp>
      <p:sp>
        <p:nvSpPr>
          <p:cNvPr id="4" name="Slide Number Placeholder 3"/>
          <p:cNvSpPr>
            <a:spLocks noGrp="1"/>
          </p:cNvSpPr>
          <p:nvPr>
            <p:ph type="sldNum" sz="quarter" idx="5"/>
          </p:nvPr>
        </p:nvSpPr>
        <p:spPr/>
        <p:txBody>
          <a:bodyPr/>
          <a:lstStyle/>
          <a:p>
            <a:fld id="{3A2732D5-2374-4F2B-8727-0B9AFF21A40E}" type="slidenum">
              <a:rPr lang="en-US" smtClean="0"/>
              <a:t>23</a:t>
            </a:fld>
            <a:endParaRPr lang="en-US"/>
          </a:p>
        </p:txBody>
      </p:sp>
    </p:spTree>
    <p:extLst>
      <p:ext uri="{BB962C8B-B14F-4D97-AF65-F5344CB8AC3E}">
        <p14:creationId xmlns:p14="http://schemas.microsoft.com/office/powerpoint/2010/main" val="561242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To use a template, you may select Add Item from Template on the list of items screen, which is sometimes tricky to reach, or from the metadata editor Add Inventory menu while editing a holding record.</a:t>
            </a:r>
          </a:p>
          <a:p>
            <a:endParaRPr lang="en-US" dirty="0"/>
          </a:p>
          <a:p>
            <a:r>
              <a:rPr lang="en-US" dirty="0"/>
              <a:t>To see more of this in action, I recommend the Alma Highlights video on item templates. &lt;https://youtu.be/_Fs-AhJCrxA&gt;</a:t>
            </a:r>
          </a:p>
        </p:txBody>
      </p:sp>
      <p:sp>
        <p:nvSpPr>
          <p:cNvPr id="4" name="Slide Number Placeholder 3"/>
          <p:cNvSpPr>
            <a:spLocks noGrp="1"/>
          </p:cNvSpPr>
          <p:nvPr>
            <p:ph type="sldNum" sz="quarter" idx="5"/>
          </p:nvPr>
        </p:nvSpPr>
        <p:spPr/>
        <p:txBody>
          <a:bodyPr/>
          <a:lstStyle/>
          <a:p>
            <a:fld id="{3A2732D5-2374-4F2B-8727-0B9AFF21A40E}" type="slidenum">
              <a:rPr lang="en-US" smtClean="0"/>
              <a:t>24</a:t>
            </a:fld>
            <a:endParaRPr lang="en-US"/>
          </a:p>
        </p:txBody>
      </p:sp>
    </p:spTree>
    <p:extLst>
      <p:ext uri="{BB962C8B-B14F-4D97-AF65-F5344CB8AC3E}">
        <p14:creationId xmlns:p14="http://schemas.microsoft.com/office/powerpoint/2010/main" val="2824442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One of several intriguing and intimidating updates in this release is the announcement of support for BIBFRAME. This support incorporates the abilities to search for and use records that were created in BIBFRAME rather than MARC, MODS, or other metadata schema. Records themselves may be applied in existing Alma workflows, such as inventory management, acquisitions, and fulfillment, since Alma will treat the BIBFRAME record as any other bibliographic record. </a:t>
            </a:r>
          </a:p>
          <a:p>
            <a:r>
              <a:rPr lang="en-US" dirty="0"/>
              <a:t>Services related to importing, editing, and publishing BIBFRAME records appear to require some different practices than libraries have used for MARC. As the metadata editor is not a BIBFRAME editor, cataloging will likely require the use of APIs and the Sinopia editor.</a:t>
            </a:r>
          </a:p>
          <a:p>
            <a:r>
              <a:rPr lang="en-US" dirty="0"/>
              <a:t>Ex Libris’ support announcement pertains to the platform as a whole, but Ex Libris is not activating support automatically in any institution. This is useful, in that CARLI may need to examine how this might affect the network zone. We’ll want to identify what we might need to know to support libraries as well. </a:t>
            </a:r>
          </a:p>
          <a:p>
            <a:endParaRPr lang="en-US" dirty="0"/>
          </a:p>
          <a:p>
            <a:r>
              <a:rPr lang="en-US" dirty="0"/>
              <a:t>For additional information about this enhancement, see the link posted in chat: &lt;https://knowledge.exlibrisgroup.com/Alma/Product_Documentation/010Alma_Online_Help_(English)/Metadata_Management/005Introduction_to_Metadata_Management/BIBFRAME_Support&gt;</a:t>
            </a:r>
          </a:p>
          <a:p>
            <a:endParaRPr lang="en-US" dirty="0"/>
          </a:p>
          <a:p>
            <a:r>
              <a:rPr lang="en-US" dirty="0"/>
              <a:t>Another area that will need more than a few minutes of review is linked open data as a way to enrich authorities. In the current release, Ex Libris has added the ability to configure linking from a bibliographic heading to a linked data source, such as the virtual international authority file (VIAF) or </a:t>
            </a:r>
            <a:r>
              <a:rPr lang="en-US" dirty="0" err="1"/>
              <a:t>Homosaurus</a:t>
            </a:r>
            <a:r>
              <a:rPr lang="en-US" dirty="0"/>
              <a:t>. A cataloger may specify which linking term to use, either $0 or $1. More information is at the link posted in chat. &lt;https://knowledge.exlibrisgroup.com/Alma/Product_Documentation/010Alma_Online_Help_(English)/Metadata_Management/210Metadata_Management_Configuration/Linked_Data_Enrichment_Configuration#widget-files&gt;</a:t>
            </a:r>
          </a:p>
          <a:p>
            <a:endParaRPr lang="en-US" dirty="0"/>
          </a:p>
          <a:p>
            <a:r>
              <a:rPr lang="en-US" dirty="0"/>
              <a:t>Ex Libris mentions in the release notes that some institutions have been using “Alma Refine,” one of Alma’s cloud apps to assist in this enhancement process to this point. While that tool isn’t new to this release, it isn’t as well known to CARLI staff as Open Refine. &lt;https://developers.exlibrisgroup.com/appcenter/alma-refine/&gt;. One new aspect to the cloud app is the addition of the </a:t>
            </a:r>
            <a:r>
              <a:rPr lang="en-US" dirty="0" err="1"/>
              <a:t>Homosaurus</a:t>
            </a:r>
            <a:r>
              <a:rPr lang="en-US" dirty="0"/>
              <a:t> vocabulary as one of several that may be targeted to help improve headings linking. </a:t>
            </a:r>
          </a:p>
          <a:p>
            <a:r>
              <a:rPr lang="en-US" dirty="0"/>
              <a:t>Like BIBFRAME, this is something CARLI and one or more committees may need to examine in the future.</a:t>
            </a:r>
          </a:p>
        </p:txBody>
      </p:sp>
      <p:sp>
        <p:nvSpPr>
          <p:cNvPr id="4" name="Slide Number Placeholder 3"/>
          <p:cNvSpPr>
            <a:spLocks noGrp="1"/>
          </p:cNvSpPr>
          <p:nvPr>
            <p:ph type="sldNum" sz="quarter" idx="5"/>
          </p:nvPr>
        </p:nvSpPr>
        <p:spPr/>
        <p:txBody>
          <a:bodyPr/>
          <a:lstStyle/>
          <a:p>
            <a:fld id="{3A2732D5-2374-4F2B-8727-0B9AFF21A40E}" type="slidenum">
              <a:rPr lang="en-US" smtClean="0"/>
              <a:t>25</a:t>
            </a:fld>
            <a:endParaRPr lang="en-US"/>
          </a:p>
        </p:txBody>
      </p:sp>
    </p:spTree>
    <p:extLst>
      <p:ext uri="{BB962C8B-B14F-4D97-AF65-F5344CB8AC3E}">
        <p14:creationId xmlns:p14="http://schemas.microsoft.com/office/powerpoint/2010/main" val="3951022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This release included a plethora of smaller but meaningful updates to resource management tools already in use. Here is a quick rundown of these updates.</a:t>
            </a:r>
          </a:p>
          <a:p>
            <a:pPr marL="171450" indent="-171450">
              <a:buFont typeface="Arial" panose="020B0604020202020204" pitchFamily="34" charset="0"/>
              <a:buChar char="•"/>
            </a:pPr>
            <a:r>
              <a:rPr lang="en-US" dirty="0"/>
              <a:t>The browse authority headings interface in the metadata editor will now display if a heading found is linked to a local authority record. This may be useful for DEIA efforts by CARLI or at institution levels.</a:t>
            </a:r>
          </a:p>
          <a:p>
            <a:pPr marL="171450" indent="-171450">
              <a:buFont typeface="Arial" panose="020B0604020202020204" pitchFamily="34" charset="0"/>
              <a:buChar char="•"/>
            </a:pPr>
            <a:r>
              <a:rPr lang="en-US" dirty="0"/>
              <a:t>The search external resources screen in the metadata editor will now include a standard number search box. This will enable searches on standard numbers such as publisher number, universal product code, and music number, that may be entered in MARC tags 024 or 028.</a:t>
            </a:r>
          </a:p>
          <a:p>
            <a:pPr marL="171450" indent="-171450">
              <a:buFont typeface="Arial" panose="020B0604020202020204" pitchFamily="34" charset="0"/>
              <a:buChar char="•"/>
            </a:pPr>
            <a:r>
              <a:rPr lang="en-US" dirty="0"/>
              <a:t>Related to the earlier mention of call number indexing, the full call number will be found in call number search indexes following the semi-annual re-indexing process. As noted earlier, this will make searching bibliographic records by call number more accurate, though remember that the holding record call number is where your institution’s call number should be stored.</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2732D5-2374-4F2B-8727-0B9AFF21A40E}" type="slidenum">
              <a:rPr lang="en-US" smtClean="0"/>
              <a:t>26</a:t>
            </a:fld>
            <a:endParaRPr lang="en-US"/>
          </a:p>
        </p:txBody>
      </p:sp>
    </p:spTree>
    <p:extLst>
      <p:ext uri="{BB962C8B-B14F-4D97-AF65-F5344CB8AC3E}">
        <p14:creationId xmlns:p14="http://schemas.microsoft.com/office/powerpoint/2010/main" val="6871458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Something that acquisitions folks have asked about has arrived, that is an integration of sorts between Alma and Amazon. This isn’t quite a true end-to-end integration like one gets with Rialto or the GOBI API, but it does appear to be a time saver. </a:t>
            </a:r>
          </a:p>
          <a:p>
            <a:r>
              <a:rPr lang="en-US" dirty="0"/>
              <a:t>The new option is a browser plugin, Order It! That gets called from a browser bookmark or favorite. Users with purchasing roles may have access to the plugin, and there is some assembly required, mainly establishing a new order API integration that helps import data into Alma. </a:t>
            </a:r>
          </a:p>
          <a:p>
            <a:r>
              <a:rPr lang="en-US" dirty="0"/>
              <a:t>Once the integration is set up, an authorized user may search Amazon for potential items. Once an item is found, they may call the bookmark which grabs title information in order to create a PO line and search Alma for a matching record. If no match is found, the API would add the metadata found. The plugin supports the use of PO Line Templates, to fill in POL information that aren’t on the brief Order It! box.</a:t>
            </a:r>
          </a:p>
          <a:p>
            <a:r>
              <a:rPr lang="en-US" dirty="0"/>
              <a:t>You may view more about this in the Alma Highlights video on Order It! &lt;https://youtu.be/k1zuG2o9F2I&gt; </a:t>
            </a:r>
          </a:p>
          <a:p>
            <a:r>
              <a:rPr lang="en-US" dirty="0"/>
              <a:t>While configuration and operational details are in the Alma documentation. &lt;https://knowledge.exlibrisgroup.com/Alma/Product_Documentation/010Alma_Online_Help_(English)/020Acquisitions/050Purchasing/Working_with_Vendors_for_PO_Lines/Ordering_from_Amazon_with_the_Order_It!_Plugin&gt;</a:t>
            </a:r>
          </a:p>
        </p:txBody>
      </p:sp>
      <p:sp>
        <p:nvSpPr>
          <p:cNvPr id="4" name="Slide Number Placeholder 3"/>
          <p:cNvSpPr>
            <a:spLocks noGrp="1"/>
          </p:cNvSpPr>
          <p:nvPr>
            <p:ph type="sldNum" sz="quarter" idx="5"/>
          </p:nvPr>
        </p:nvSpPr>
        <p:spPr/>
        <p:txBody>
          <a:bodyPr/>
          <a:lstStyle/>
          <a:p>
            <a:fld id="{3A2732D5-2374-4F2B-8727-0B9AFF21A40E}" type="slidenum">
              <a:rPr lang="en-US" smtClean="0"/>
              <a:t>27</a:t>
            </a:fld>
            <a:endParaRPr lang="en-US"/>
          </a:p>
        </p:txBody>
      </p:sp>
    </p:spTree>
    <p:extLst>
      <p:ext uri="{BB962C8B-B14F-4D97-AF65-F5344CB8AC3E}">
        <p14:creationId xmlns:p14="http://schemas.microsoft.com/office/powerpoint/2010/main" val="4023594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Ted</a:t>
            </a:r>
          </a:p>
          <a:p>
            <a:r>
              <a:rPr lang="en-US" dirty="0"/>
              <a:t>This release included a few more useful improvements to acquisitions functionality.</a:t>
            </a:r>
          </a:p>
          <a:p>
            <a:pPr marL="171450" indent="-171450">
              <a:buFont typeface="Arial" panose="020B0604020202020204" pitchFamily="34" charset="0"/>
              <a:buChar char="•"/>
            </a:pPr>
            <a:r>
              <a:rPr lang="en-US" dirty="0"/>
              <a:t>For institutions that send order data to vendors using electronic data interchange, the EDI interface now supports sending an order quantity other than 1, and also supports Access Model as a note field.</a:t>
            </a:r>
          </a:p>
          <a:p>
            <a:pPr marL="171450" indent="-171450">
              <a:buFont typeface="Arial" panose="020B0604020202020204" pitchFamily="34" charset="0"/>
              <a:buChar char="•"/>
            </a:pPr>
            <a:r>
              <a:rPr lang="en-US" dirty="0"/>
              <a:t>Another improvement to bring the new PO Line task list up to speed, it is now possible to view PO lines that are assigned to others. This was functionality in the old user interface for acquisitions, and the current enhancement restores the ability to view only those PO Lines.</a:t>
            </a:r>
          </a:p>
          <a:p>
            <a:pPr marL="171450" indent="-171450">
              <a:buFont typeface="Arial" panose="020B0604020202020204" pitchFamily="34" charset="0"/>
              <a:buChar char="•"/>
            </a:pPr>
            <a:r>
              <a:rPr lang="en-US" dirty="0"/>
              <a:t>The ability to receive directly from a PO Line is still relatively new. This functionality has been updated to display several alerts related to the POL and item when receiving.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2732D5-2374-4F2B-8727-0B9AFF21A40E}" type="slidenum">
              <a:rPr lang="en-US" smtClean="0"/>
              <a:t>28</a:t>
            </a:fld>
            <a:endParaRPr lang="en-US"/>
          </a:p>
        </p:txBody>
      </p:sp>
    </p:spTree>
    <p:extLst>
      <p:ext uri="{BB962C8B-B14F-4D97-AF65-F5344CB8AC3E}">
        <p14:creationId xmlns:p14="http://schemas.microsoft.com/office/powerpoint/2010/main" val="17673122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29</a:t>
            </a:fld>
            <a:endParaRPr lang="en-US"/>
          </a:p>
        </p:txBody>
      </p:sp>
    </p:spTree>
    <p:extLst>
      <p:ext uri="{BB962C8B-B14F-4D97-AF65-F5344CB8AC3E}">
        <p14:creationId xmlns:p14="http://schemas.microsoft.com/office/powerpoint/2010/main" val="40281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first, let’s look at Today’s Agenda. We will be sharing upcoming events and announcements. </a:t>
            </a:r>
          </a:p>
        </p:txBody>
      </p:sp>
      <p:sp>
        <p:nvSpPr>
          <p:cNvPr id="4" name="Slide Number Placeholder 3"/>
          <p:cNvSpPr>
            <a:spLocks noGrp="1"/>
          </p:cNvSpPr>
          <p:nvPr>
            <p:ph type="sldNum" sz="quarter" idx="5"/>
          </p:nvPr>
        </p:nvSpPr>
        <p:spPr/>
        <p:txBody>
          <a:bodyPr/>
          <a:lstStyle/>
          <a:p>
            <a:fld id="{A58473E4-DEFA-4081-9A15-DF7352AEBC3E}" type="slidenum">
              <a:rPr lang="en-US" smtClean="0"/>
              <a:t>3</a:t>
            </a:fld>
            <a:endParaRPr lang="en-US"/>
          </a:p>
        </p:txBody>
      </p:sp>
    </p:spTree>
    <p:extLst>
      <p:ext uri="{BB962C8B-B14F-4D97-AF65-F5344CB8AC3E}">
        <p14:creationId xmlns:p14="http://schemas.microsoft.com/office/powerpoint/2010/main" val="40395814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(Denise)  Alma is changing the default behavior of Primo VE </a:t>
            </a:r>
            <a:r>
              <a:rPr lang="en-US" dirty="0" err="1">
                <a:effectLst/>
              </a:rPr>
              <a:t>QuickLinks</a:t>
            </a:r>
            <a:r>
              <a:rPr lang="en-US" dirty="0">
                <a:effectLst/>
              </a:rPr>
              <a:t> for electronic full text option. (Read slide) They are advocating most libraries use </a:t>
            </a:r>
            <a:r>
              <a:rPr lang="en-US" dirty="0" err="1">
                <a:effectLst/>
              </a:rPr>
              <a:t>QuickLinks</a:t>
            </a:r>
            <a:r>
              <a:rPr lang="en-US" dirty="0">
                <a:effectLst/>
              </a:rPr>
              <a:t>. </a:t>
            </a:r>
          </a:p>
          <a:p>
            <a:pPr>
              <a:spcBef>
                <a:spcPts val="0"/>
              </a:spcBef>
              <a:spcAft>
                <a:spcPts val="0"/>
              </a:spcAft>
            </a:pPr>
            <a:endParaRPr lang="en-US" dirty="0">
              <a:effectLst/>
            </a:endParaRPr>
          </a:p>
          <a:p>
            <a:pPr marL="742950" marR="0" lvl="1" indent="-285750">
              <a:lnSpc>
                <a:spcPct val="105000"/>
              </a:lnSpc>
              <a:spcBef>
                <a:spcPts val="0"/>
              </a:spcBef>
              <a:spcAft>
                <a:spcPts val="800"/>
              </a:spcAft>
              <a:buFont typeface="Arial" panose="020B0604020202020204" pitchFamily="34" charset="0"/>
              <a:buChar char="•"/>
              <a:tabLst>
                <a:tab pos="914400" algn="l"/>
              </a:tabLst>
            </a:pPr>
            <a:r>
              <a:rPr lang="en-US" sz="1000" dirty="0" err="1">
                <a:effectLst/>
                <a:latin typeface="Verdana" panose="020B0604030504040204" pitchFamily="34" charset="0"/>
                <a:ea typeface="Times New Roman" panose="02020603050405020304" pitchFamily="18" charset="0"/>
                <a:cs typeface="Times New Roman" panose="02020603050405020304" pitchFamily="18" charset="0"/>
              </a:rPr>
              <a:t>Quicklinks</a:t>
            </a:r>
            <a:r>
              <a:rPr lang="en-US" sz="1000" dirty="0">
                <a:effectLst/>
                <a:latin typeface="Verdana" panose="020B0604030504040204" pitchFamily="34" charset="0"/>
                <a:ea typeface="Times New Roman" panose="02020603050405020304" pitchFamily="18" charset="0"/>
                <a:cs typeface="Times New Roman" panose="02020603050405020304" pitchFamily="18" charset="0"/>
              </a:rPr>
              <a:t> in brief results will display by _default_ unless you opt out of the new Institution level parameter by setting</a:t>
            </a: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914400" marR="0">
              <a:lnSpc>
                <a:spcPct val="105000"/>
              </a:lnSpc>
              <a:spcBef>
                <a:spcPts val="0"/>
              </a:spcBef>
              <a:spcAft>
                <a:spcPts val="800"/>
              </a:spcAft>
            </a:pPr>
            <a:r>
              <a:rPr lang="en-US" sz="1000" dirty="0">
                <a:effectLst/>
                <a:latin typeface="Verdana" panose="020B0604030504040204" pitchFamily="34" charset="0"/>
                <a:ea typeface="Aptos" panose="020B0004020202020204" pitchFamily="34" charset="0"/>
                <a:cs typeface="Aptos" panose="020B0004020202020204" pitchFamily="34" charset="0"/>
              </a:rPr>
              <a:t>Alma Configuration &gt; Discovery &gt; Other &gt; Customer Settings &gt; </a:t>
            </a:r>
            <a:r>
              <a:rPr lang="en-US" sz="1000" dirty="0" err="1">
                <a:effectLst/>
                <a:latin typeface="Verdana" panose="020B0604030504040204" pitchFamily="34" charset="0"/>
                <a:ea typeface="Aptos" panose="020B0004020202020204" pitchFamily="34" charset="0"/>
                <a:cs typeface="Aptos" panose="020B0004020202020204" pitchFamily="34" charset="0"/>
              </a:rPr>
              <a:t>auto_switch_quicklinks</a:t>
            </a:r>
            <a:r>
              <a:rPr lang="en-US" sz="1000" dirty="0">
                <a:effectLst/>
                <a:latin typeface="Verdana" panose="020B0604030504040204" pitchFamily="34" charset="0"/>
                <a:ea typeface="Aptos" panose="020B0004020202020204" pitchFamily="34" charset="0"/>
                <a:cs typeface="Aptos" panose="020B0004020202020204" pitchFamily="34" charset="0"/>
              </a:rPr>
              <a:t> to false. You may opt in or opt out at any time by adjusting this setting.</a:t>
            </a:r>
            <a:endParaRPr lang="en-US" sz="1200" dirty="0">
              <a:effectLst/>
              <a:latin typeface="Aptos" panose="020B0004020202020204" pitchFamily="34" charset="0"/>
              <a:ea typeface="Aptos" panose="020B0004020202020204" pitchFamily="34" charset="0"/>
              <a:cs typeface="Aptos" panose="020B0004020202020204" pitchFamily="34" charset="0"/>
            </a:endParaRPr>
          </a:p>
          <a:p>
            <a:r>
              <a:rPr lang="en-US" dirty="0"/>
              <a:t>&gt;</a:t>
            </a:r>
          </a:p>
        </p:txBody>
      </p:sp>
    </p:spTree>
    <p:extLst>
      <p:ext uri="{BB962C8B-B14F-4D97-AF65-F5344CB8AC3E}">
        <p14:creationId xmlns:p14="http://schemas.microsoft.com/office/powerpoint/2010/main" val="19377386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(Denise) Here’s examples.   QuickLinks appear on the brief result displays. Here for example, I looked up football in an “Articles” search slot and you can see this library has </a:t>
            </a:r>
            <a:r>
              <a:rPr lang="en-US" dirty="0" err="1">
                <a:effectLst/>
              </a:rPr>
              <a:t>QuickLinks</a:t>
            </a:r>
            <a:r>
              <a:rPr lang="en-US" dirty="0">
                <a:effectLst/>
              </a:rPr>
              <a:t> enabled.  That’s what supplies the “Get PDF” . QuickLinks works with bibliographic data from cooperating publishers &amp; vendors to provide a one-click to full text option. My colleague will put the link to cooperating publishers &amp; vendors in the chat.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 Please begin discussing accepting (or not) the new QuickLinks default with your colleagues.  Note, the labels “Get PDF” or “</a:t>
            </a:r>
            <a:r>
              <a:rPr lang="en-US">
                <a:effectLst/>
              </a:rPr>
              <a:t>Read Online” </a:t>
            </a:r>
            <a:r>
              <a:rPr lang="en-US" dirty="0">
                <a:effectLst/>
              </a:rPr>
              <a:t>etc. can be edited. </a:t>
            </a:r>
          </a:p>
          <a:p>
            <a:endParaRPr lang="en-US" dirty="0"/>
          </a:p>
        </p:txBody>
      </p:sp>
    </p:spTree>
    <p:extLst>
      <p:ext uri="{BB962C8B-B14F-4D97-AF65-F5344CB8AC3E}">
        <p14:creationId xmlns:p14="http://schemas.microsoft.com/office/powerpoint/2010/main" val="3317422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(Marisa)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next Primo VE feature release will apply to those of you who have InfoBase electronic collections that are not Films on Demand collections. There is now a separate linking template for InfoBase collections that are not Films on Demand collections. While this new feature pertains to CDI linking, you may also find the linking syntax a useful reference if you are setting up a local InfoBase collection.</a:t>
            </a:r>
          </a:p>
        </p:txBody>
      </p:sp>
    </p:spTree>
    <p:extLst>
      <p:ext uri="{BB962C8B-B14F-4D97-AF65-F5344CB8AC3E}">
        <p14:creationId xmlns:p14="http://schemas.microsoft.com/office/powerpoint/2010/main" val="515723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Primo VE can now associate person entities in bibliographic records using LC Names Authority headings through Linked Open Data to provide two new discovery features!</a:t>
            </a:r>
          </a:p>
          <a:p>
            <a:endParaRPr lang="en-US" dirty="0"/>
          </a:p>
          <a:p>
            <a:r>
              <a:rPr lang="en-US" dirty="0"/>
              <a:t>First is the feature to suggest person entities at the bottom of Auto Complete in the Primo VE Simple Search box.  Yes, you must have Auto Complete enabled to take advantage of this new feature.</a:t>
            </a:r>
          </a:p>
        </p:txBody>
      </p:sp>
      <p:sp>
        <p:nvSpPr>
          <p:cNvPr id="4" name="Slide Number Placeholder 3"/>
          <p:cNvSpPr>
            <a:spLocks noGrp="1"/>
          </p:cNvSpPr>
          <p:nvPr>
            <p:ph type="sldNum" sz="quarter" idx="5"/>
          </p:nvPr>
        </p:nvSpPr>
        <p:spPr/>
        <p:txBody>
          <a:bodyPr/>
          <a:lstStyle/>
          <a:p>
            <a:fld id="{A58473E4-DEFA-4081-9A15-DF7352AEBC3E}" type="slidenum">
              <a:rPr lang="en-US" smtClean="0"/>
              <a:t>33</a:t>
            </a:fld>
            <a:endParaRPr lang="en-US"/>
          </a:p>
        </p:txBody>
      </p:sp>
    </p:spTree>
    <p:extLst>
      <p:ext uri="{BB962C8B-B14F-4D97-AF65-F5344CB8AC3E}">
        <p14:creationId xmlns:p14="http://schemas.microsoft.com/office/powerpoint/2010/main" val="455986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A second new feature using the LC Name Authority headings in bib records is the Person Entity Info Cards on the side of a Full Record display.</a:t>
            </a:r>
          </a:p>
        </p:txBody>
      </p:sp>
      <p:sp>
        <p:nvSpPr>
          <p:cNvPr id="4" name="Slide Number Placeholder 3"/>
          <p:cNvSpPr>
            <a:spLocks noGrp="1"/>
          </p:cNvSpPr>
          <p:nvPr>
            <p:ph type="sldNum" sz="quarter" idx="5"/>
          </p:nvPr>
        </p:nvSpPr>
        <p:spPr/>
        <p:txBody>
          <a:bodyPr/>
          <a:lstStyle/>
          <a:p>
            <a:fld id="{A58473E4-DEFA-4081-9A15-DF7352AEBC3E}" type="slidenum">
              <a:rPr lang="en-US" smtClean="0"/>
              <a:t>34</a:t>
            </a:fld>
            <a:endParaRPr lang="en-US"/>
          </a:p>
        </p:txBody>
      </p:sp>
    </p:spTree>
    <p:extLst>
      <p:ext uri="{BB962C8B-B14F-4D97-AF65-F5344CB8AC3E}">
        <p14:creationId xmlns:p14="http://schemas.microsoft.com/office/powerpoint/2010/main" val="3224771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Clicking on either new feature will take the user to the new Person Page. The Person Page gives information enriched from </a:t>
            </a:r>
            <a:r>
              <a:rPr lang="en-US" dirty="0" err="1"/>
              <a:t>Wikidata</a:t>
            </a:r>
            <a:r>
              <a:rPr lang="en-US" dirty="0"/>
              <a:t>, including titles by the person and titles about the person, as well as other people often associate with the person.</a:t>
            </a:r>
          </a:p>
        </p:txBody>
      </p:sp>
      <p:sp>
        <p:nvSpPr>
          <p:cNvPr id="4" name="Slide Number Placeholder 3"/>
          <p:cNvSpPr>
            <a:spLocks noGrp="1"/>
          </p:cNvSpPr>
          <p:nvPr>
            <p:ph type="sldNum" sz="quarter" idx="5"/>
          </p:nvPr>
        </p:nvSpPr>
        <p:spPr/>
        <p:txBody>
          <a:bodyPr/>
          <a:lstStyle/>
          <a:p>
            <a:fld id="{A58473E4-DEFA-4081-9A15-DF7352AEBC3E}" type="slidenum">
              <a:rPr lang="en-US" smtClean="0"/>
              <a:t>35</a:t>
            </a:fld>
            <a:endParaRPr lang="en-US"/>
          </a:p>
        </p:txBody>
      </p:sp>
    </p:spTree>
    <p:extLst>
      <p:ext uri="{BB962C8B-B14F-4D97-AF65-F5344CB8AC3E}">
        <p14:creationId xmlns:p14="http://schemas.microsoft.com/office/powerpoint/2010/main" val="1260179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 The features are optional. They are disabled by default and can be enabled independently, if desired.  Note that the settings in Discovery &gt; Other &gt; Customer Settings do apply to ALL Primo VE Views.</a:t>
            </a:r>
          </a:p>
          <a:p>
            <a:endParaRPr lang="en-US" dirty="0"/>
          </a:p>
          <a:p>
            <a:r>
              <a:rPr lang="en-US" dirty="0"/>
              <a:t>As with most things in Primo VE, you can adjust the labels if you’d like.  </a:t>
            </a:r>
          </a:p>
          <a:p>
            <a:endParaRPr lang="en-US" dirty="0"/>
          </a:p>
          <a:p>
            <a:r>
              <a:rPr lang="en-US" dirty="0"/>
              <a:t>At this time, this feature works only with Library of Congress Name Authorities and only in English, but Ex Libris is pursuing other ways of using Linked Open Data in the future.</a:t>
            </a:r>
          </a:p>
        </p:txBody>
      </p:sp>
      <p:sp>
        <p:nvSpPr>
          <p:cNvPr id="4" name="Slide Number Placeholder 3"/>
          <p:cNvSpPr>
            <a:spLocks noGrp="1"/>
          </p:cNvSpPr>
          <p:nvPr>
            <p:ph type="sldNum" sz="quarter" idx="5"/>
          </p:nvPr>
        </p:nvSpPr>
        <p:spPr/>
        <p:txBody>
          <a:bodyPr/>
          <a:lstStyle/>
          <a:p>
            <a:fld id="{A58473E4-DEFA-4081-9A15-DF7352AEBC3E}" type="slidenum">
              <a:rPr lang="en-US" smtClean="0"/>
              <a:t>36</a:t>
            </a:fld>
            <a:endParaRPr lang="en-US"/>
          </a:p>
        </p:txBody>
      </p:sp>
    </p:spTree>
    <p:extLst>
      <p:ext uri="{BB962C8B-B14F-4D97-AF65-F5344CB8AC3E}">
        <p14:creationId xmlns:p14="http://schemas.microsoft.com/office/powerpoint/2010/main" val="1789160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(Jessica) Before the May 2024 release, you could limit CDI search scopes to INCLUDE only records of specific CDI Resource Types (up to five types).</a:t>
            </a:r>
          </a:p>
          <a:p>
            <a:r>
              <a:rPr lang="en-US" dirty="0">
                <a:latin typeface="+mj-lt"/>
              </a:rPr>
              <a:t>After the May 2024 release, you can now instead limit CDI search scopes to EXCLUDE records of specific CDI Resource Types (up to five types).</a:t>
            </a:r>
          </a:p>
          <a:p>
            <a:r>
              <a:rPr lang="en-US" dirty="0">
                <a:latin typeface="+mj-lt"/>
              </a:rPr>
              <a:t>In Alma Configuration &gt; Discovery &gt; Search Configuration &gt; Search Profiles &gt; Edit the CDI search profile &gt; click the Row Action menu (ellipsis) &gt; Edit Resource Type selection</a:t>
            </a:r>
          </a:p>
          <a:p>
            <a:r>
              <a:rPr lang="en-US" dirty="0">
                <a:latin typeface="+mj-lt"/>
              </a:rPr>
              <a:t>This might be helpful for adjusting custom search scopes to include specialty types like dissertations and theses or to exclude types like book chapters.</a:t>
            </a:r>
          </a:p>
          <a:p>
            <a:endParaRPr lang="en-US" dirty="0">
              <a:latin typeface="+mj-lt"/>
            </a:endParaRPr>
          </a:p>
          <a:p>
            <a:r>
              <a:rPr lang="en-US" dirty="0">
                <a:latin typeface="+mj-lt"/>
              </a:rPr>
              <a:t>CDI Resource Types: https://</a:t>
            </a:r>
            <a:r>
              <a:rPr lang="en-US" dirty="0" err="1">
                <a:latin typeface="+mj-lt"/>
              </a:rPr>
              <a:t>knowledge.exlibrisgroup.com</a:t>
            </a:r>
            <a:r>
              <a:rPr lang="en-US" dirty="0">
                <a:latin typeface="+mj-lt"/>
              </a:rPr>
              <a:t>/Primo/</a:t>
            </a:r>
            <a:r>
              <a:rPr lang="en-US" dirty="0" err="1">
                <a:latin typeface="+mj-lt"/>
              </a:rPr>
              <a:t>Content_Corner</a:t>
            </a:r>
            <a:r>
              <a:rPr lang="en-US" dirty="0">
                <a:latin typeface="+mj-lt"/>
              </a:rPr>
              <a:t>/</a:t>
            </a:r>
            <a:r>
              <a:rPr lang="en-US" dirty="0" err="1">
                <a:latin typeface="+mj-lt"/>
              </a:rPr>
              <a:t>Central_Discovery_Index</a:t>
            </a:r>
            <a:r>
              <a:rPr lang="en-US" dirty="0">
                <a:latin typeface="+mj-lt"/>
              </a:rPr>
              <a:t>/</a:t>
            </a:r>
            <a:r>
              <a:rPr lang="en-US" dirty="0" err="1">
                <a:latin typeface="+mj-lt"/>
              </a:rPr>
              <a:t>Documentation_and_Training</a:t>
            </a:r>
            <a:r>
              <a:rPr lang="en-US" dirty="0">
                <a:latin typeface="+mj-lt"/>
              </a:rPr>
              <a:t>/</a:t>
            </a:r>
            <a:r>
              <a:rPr lang="en-US" dirty="0" err="1">
                <a:latin typeface="+mj-lt"/>
              </a:rPr>
              <a:t>Documentation_and_Training</a:t>
            </a:r>
            <a:r>
              <a:rPr lang="en-US" dirty="0">
                <a:latin typeface="+mj-lt"/>
              </a:rPr>
              <a:t>_(English)/CDI_-_</a:t>
            </a:r>
            <a:r>
              <a:rPr lang="en-US" dirty="0" err="1">
                <a:latin typeface="+mj-lt"/>
              </a:rPr>
              <a:t>The_Central_Discovery_Index</a:t>
            </a:r>
            <a:r>
              <a:rPr lang="en-US" dirty="0">
                <a:latin typeface="+mj-lt"/>
              </a:rPr>
              <a:t>/070Resource_Types_in_CDI</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37</a:t>
            </a:fld>
            <a:endParaRPr lang="en-US"/>
          </a:p>
        </p:txBody>
      </p:sp>
    </p:spTree>
    <p:extLst>
      <p:ext uri="{BB962C8B-B14F-4D97-AF65-F5344CB8AC3E}">
        <p14:creationId xmlns:p14="http://schemas.microsoft.com/office/powerpoint/2010/main" val="10695554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dirty="0"/>
              <a:t>(Jessica) Reminder: do not enable My Library Card option for users to opt out of library notices! This was a new feature in the August 2023 release that has more options in the May 2024 release. CARLI and the CARLI Resource Sharing Committee are asking I-Share libraries NOT to enable these as it would allow users to opt OUT of receiving certain circulation-related notices by checking options in their My Library Card. In our shared environment, it is critical that all users are able to receive notices and communications from other I-Share libraries. This feature is disabled by default.  Please DO NOT ENABLE IT. Thank you!</a:t>
            </a:r>
          </a:p>
        </p:txBody>
      </p:sp>
      <p:sp>
        <p:nvSpPr>
          <p:cNvPr id="4" name="Slide Number Placeholder 3"/>
          <p:cNvSpPr>
            <a:spLocks noGrp="1"/>
          </p:cNvSpPr>
          <p:nvPr>
            <p:ph type="sldNum" sz="quarter" idx="5"/>
          </p:nvPr>
        </p:nvSpPr>
        <p:spPr/>
        <p:txBody>
          <a:bodyPr/>
          <a:lstStyle/>
          <a:p>
            <a:fld id="{A58473E4-DEFA-4081-9A15-DF7352AEBC3E}" type="slidenum">
              <a:rPr lang="en-US" smtClean="0"/>
              <a:t>38</a:t>
            </a:fld>
            <a:endParaRPr lang="en-US"/>
          </a:p>
        </p:txBody>
      </p:sp>
    </p:spTree>
    <p:extLst>
      <p:ext uri="{BB962C8B-B14F-4D97-AF65-F5344CB8AC3E}">
        <p14:creationId xmlns:p14="http://schemas.microsoft.com/office/powerpoint/2010/main" val="2445743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mj-lt"/>
              </a:rPr>
              <a:t>(Jessica)</a:t>
            </a:r>
          </a:p>
          <a:p>
            <a:pPr marL="0" indent="0">
              <a:buFont typeface="Arial" panose="020B0604020202020204" pitchFamily="34" charset="0"/>
              <a:buNone/>
            </a:pPr>
            <a:r>
              <a:rPr lang="en-US" dirty="0">
                <a:latin typeface="+mj-lt"/>
              </a:rPr>
              <a:t>The showcase can now be embedded within Primo VE, not just on external websites.</a:t>
            </a:r>
          </a:p>
          <a:p>
            <a:pPr marL="0" indent="0">
              <a:buFont typeface="Arial" panose="020B0604020202020204" pitchFamily="34" charset="0"/>
              <a:buNone/>
            </a:pPr>
            <a:r>
              <a:rPr lang="en-US" dirty="0">
                <a:latin typeface="+mj-lt"/>
              </a:rPr>
              <a:t>The number of items has been increased to 20 (from 10).</a:t>
            </a:r>
          </a:p>
          <a:p>
            <a:pPr marL="0" indent="0">
              <a:buFont typeface="Arial" panose="020B0604020202020204" pitchFamily="34" charset="0"/>
              <a:buNone/>
            </a:pPr>
            <a:r>
              <a:rPr lang="en-US" dirty="0">
                <a:latin typeface="+mj-lt"/>
              </a:rPr>
              <a:t>The Showcase will now display local thumbnails, if present.</a:t>
            </a:r>
          </a:p>
          <a:p>
            <a:pPr marL="0" indent="0">
              <a:buFont typeface="Arial" panose="020B0604020202020204" pitchFamily="34" charset="0"/>
              <a:buNone/>
            </a:pPr>
            <a:r>
              <a:rPr lang="en-US" dirty="0">
                <a:latin typeface="+mj-lt"/>
              </a:rPr>
              <a:t>Ex Libris has made several Accessibility improvements!</a:t>
            </a:r>
          </a:p>
          <a:p>
            <a:pPr marL="0" indent="0">
              <a:buFont typeface="Arial" panose="020B0604020202020204" pitchFamily="34" charset="0"/>
              <a:buNone/>
            </a:pPr>
            <a:r>
              <a:rPr lang="en-US" dirty="0">
                <a:latin typeface="+mj-lt"/>
              </a:rPr>
              <a:t>CARLI Discovery Primo VE Committee’s June 11, 2024 webinar </a:t>
            </a:r>
            <a:r>
              <a:rPr lang="en-US" dirty="0">
                <a:latin typeface="+mj-lt"/>
                <a:hlinkClick r:id="rId3"/>
              </a:rPr>
              <a:t>Connecting to Your Best Stuff: Elevating Resources in Primo VE</a:t>
            </a:r>
            <a:r>
              <a:rPr lang="en-US" dirty="0">
                <a:latin typeface="+mj-lt"/>
              </a:rPr>
              <a:t> will discuss the Showcase, Resource Recommender, and Search Ranking. Register now!</a:t>
            </a:r>
            <a:endParaRPr lang="en-US" dirty="0"/>
          </a:p>
          <a:p>
            <a:r>
              <a:rPr lang="en-US" dirty="0"/>
              <a:t>https://</a:t>
            </a:r>
            <a:r>
              <a:rPr lang="en-US" dirty="0" err="1"/>
              <a:t>www.carli.illinois.edu</a:t>
            </a:r>
            <a:r>
              <a:rPr lang="en-US" dirty="0"/>
              <a:t>/connecting-your-best-stuff-elevating-resources-primo-</a:t>
            </a:r>
            <a:r>
              <a:rPr lang="en-US" dirty="0" err="1"/>
              <a:t>ve</a:t>
            </a:r>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39</a:t>
            </a:fld>
            <a:endParaRPr lang="en-US"/>
          </a:p>
        </p:txBody>
      </p:sp>
    </p:spTree>
    <p:extLst>
      <p:ext uri="{BB962C8B-B14F-4D97-AF65-F5344CB8AC3E}">
        <p14:creationId xmlns:p14="http://schemas.microsoft.com/office/powerpoint/2010/main" val="1487273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are a few CARLI calendar events listed, you can also access the CARLI calendar from the link being provided in chat. </a:t>
            </a:r>
          </a:p>
        </p:txBody>
      </p:sp>
    </p:spTree>
    <p:extLst>
      <p:ext uri="{BB962C8B-B14F-4D97-AF65-F5344CB8AC3E}">
        <p14:creationId xmlns:p14="http://schemas.microsoft.com/office/powerpoint/2010/main" val="40384754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r>
              <a:rPr lang="en-US" baseline="0" dirty="0">
                <a:cs typeface="Arial" panose="020B0604020202020204" pitchFamily="34" charset="0"/>
              </a:rPr>
              <a:t>Decoration: A bouquet of brightly colored spring flowers in a glass jar sitting on a gold-colored table. A library card file is in the background, out of focus.</a:t>
            </a:r>
          </a:p>
        </p:txBody>
      </p:sp>
    </p:spTree>
    <p:extLst>
      <p:ext uri="{BB962C8B-B14F-4D97-AF65-F5344CB8AC3E}">
        <p14:creationId xmlns:p14="http://schemas.microsoft.com/office/powerpoint/2010/main" val="313721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Links to the release notes:</a:t>
            </a:r>
          </a:p>
          <a:p>
            <a:r>
              <a:rPr lang="en-US" dirty="0"/>
              <a:t>https://knowledge.exlibrisgroup.com/Alma/Release_Notes/2024</a:t>
            </a:r>
          </a:p>
          <a:p>
            <a:r>
              <a:rPr lang="en-US" dirty="0"/>
              <a:t>https://</a:t>
            </a:r>
            <a:r>
              <a:rPr lang="en-US" dirty="0" err="1"/>
              <a:t>knowledge.exlibrisgroup.com</a:t>
            </a:r>
            <a:r>
              <a:rPr lang="en-US" dirty="0"/>
              <a:t>/Primo/</a:t>
            </a:r>
            <a:r>
              <a:rPr lang="en-US" dirty="0" err="1"/>
              <a:t>Release_Notes</a:t>
            </a:r>
            <a:r>
              <a:rPr lang="en-US" dirty="0"/>
              <a:t>/002Primo_VE/2024</a:t>
            </a:r>
          </a:p>
        </p:txBody>
      </p:sp>
      <p:sp>
        <p:nvSpPr>
          <p:cNvPr id="4" name="Slide Number Placeholder 3"/>
          <p:cNvSpPr>
            <a:spLocks noGrp="1"/>
          </p:cNvSpPr>
          <p:nvPr>
            <p:ph type="sldNum" sz="quarter" idx="5"/>
          </p:nvPr>
        </p:nvSpPr>
        <p:spPr/>
        <p:txBody>
          <a:bodyPr/>
          <a:lstStyle/>
          <a:p>
            <a:fld id="{A58473E4-DEFA-4081-9A15-DF7352AEBC3E}" type="slidenum">
              <a:rPr lang="en-US" smtClean="0"/>
              <a:t>5</a:t>
            </a:fld>
            <a:endParaRPr lang="en-US"/>
          </a:p>
        </p:txBody>
      </p:sp>
    </p:spTree>
    <p:extLst>
      <p:ext uri="{BB962C8B-B14F-4D97-AF65-F5344CB8AC3E}">
        <p14:creationId xmlns:p14="http://schemas.microsoft.com/office/powerpoint/2010/main" val="326349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6</a:t>
            </a:fld>
            <a:endParaRPr lang="en-US"/>
          </a:p>
        </p:txBody>
      </p:sp>
    </p:spTree>
    <p:extLst>
      <p:ext uri="{BB962C8B-B14F-4D97-AF65-F5344CB8AC3E}">
        <p14:creationId xmlns:p14="http://schemas.microsoft.com/office/powerpoint/2010/main" val="1259024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(Marisa)</a:t>
            </a:r>
          </a:p>
          <a:p>
            <a:r>
              <a:rPr lang="en-US" dirty="0"/>
              <a:t>There are some updates to automatic upload of electronic holdings or </a:t>
            </a:r>
            <a:r>
              <a:rPr lang="en-US" dirty="0" err="1"/>
              <a:t>autoholdings</a:t>
            </a:r>
            <a:r>
              <a:rPr lang="en-US" dirty="0"/>
              <a:t> for short. </a:t>
            </a:r>
            <a:r>
              <a:rPr lang="en-US" dirty="0" err="1"/>
              <a:t>Autoholdings</a:t>
            </a:r>
            <a:r>
              <a:rPr lang="en-US" dirty="0"/>
              <a:t> are now available for JSTOR Books and Project Muse </a:t>
            </a:r>
            <a:r>
              <a:rPr lang="en-US"/>
              <a:t>Free Journal </a:t>
            </a:r>
            <a:r>
              <a:rPr lang="en-US" dirty="0"/>
              <a:t>Content. </a:t>
            </a:r>
          </a:p>
          <a:p>
            <a:endParaRPr lang="en-US" dirty="0"/>
          </a:p>
          <a:p>
            <a:r>
              <a:rPr lang="en-US" dirty="0"/>
              <a:t>The Taylor &amp; Francis </a:t>
            </a:r>
            <a:r>
              <a:rPr lang="en-US" dirty="0" err="1"/>
              <a:t>autoholdings</a:t>
            </a:r>
            <a:r>
              <a:rPr lang="en-US" dirty="0"/>
              <a:t> have been transitioned from ISSN or ISBN matching to unique key matching with the </a:t>
            </a:r>
            <a:r>
              <a:rPr lang="en-US" dirty="0" err="1"/>
              <a:t>autoholdings</a:t>
            </a:r>
            <a:r>
              <a:rPr lang="en-US" dirty="0"/>
              <a:t> job to decrease instances of multi-matches with ISSNs and ISBNs.</a:t>
            </a:r>
          </a:p>
          <a:p>
            <a:endParaRPr lang="en-US" dirty="0"/>
          </a:p>
          <a:p>
            <a:r>
              <a:rPr lang="en-US" dirty="0"/>
              <a:t>Previously, when a multi-match on an ISBN or ISSN occurred, the portfolio would need to be manually activated as a one-time activation.</a:t>
            </a:r>
          </a:p>
          <a:p>
            <a:endParaRPr lang="en-US" dirty="0"/>
          </a:p>
          <a:p>
            <a:r>
              <a:rPr lang="en-US" dirty="0"/>
              <a:t>There are plans to create more unique key matching for other </a:t>
            </a:r>
            <a:r>
              <a:rPr lang="en-US" dirty="0" err="1"/>
              <a:t>autoholdings</a:t>
            </a:r>
            <a:r>
              <a:rPr lang="en-US" dirty="0"/>
              <a:t> jobs in upcoming releases. Stay tuned!</a:t>
            </a:r>
          </a:p>
        </p:txBody>
      </p:sp>
      <p:sp>
        <p:nvSpPr>
          <p:cNvPr id="4" name="Slide Number Placeholder 3"/>
          <p:cNvSpPr>
            <a:spLocks noGrp="1"/>
          </p:cNvSpPr>
          <p:nvPr>
            <p:ph type="sldNum" sz="quarter" idx="5"/>
          </p:nvPr>
        </p:nvSpPr>
        <p:spPr/>
        <p:txBody>
          <a:bodyPr/>
          <a:lstStyle/>
          <a:p>
            <a:fld id="{A58473E4-DEFA-4081-9A15-DF7352AEBC3E}" type="slidenum">
              <a:rPr lang="en-US" smtClean="0"/>
              <a:t>7</a:t>
            </a:fld>
            <a:endParaRPr lang="en-US"/>
          </a:p>
        </p:txBody>
      </p:sp>
    </p:spTree>
    <p:extLst>
      <p:ext uri="{BB962C8B-B14F-4D97-AF65-F5344CB8AC3E}">
        <p14:creationId xmlns:p14="http://schemas.microsoft.com/office/powerpoint/2010/main" val="915670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(Marisa)</a:t>
            </a:r>
          </a:p>
          <a:p>
            <a:r>
              <a:rPr lang="en-US" dirty="0"/>
              <a:t>You can now do advanced searches for general notes in Electronic Collections in the collection level, service level, and portfolio level. The names of these search options all begin with “Notes tab.”</a:t>
            </a:r>
          </a:p>
        </p:txBody>
      </p:sp>
      <p:sp>
        <p:nvSpPr>
          <p:cNvPr id="4" name="Slide Number Placeholder 3"/>
          <p:cNvSpPr>
            <a:spLocks noGrp="1"/>
          </p:cNvSpPr>
          <p:nvPr>
            <p:ph type="sldNum" sz="quarter" idx="5"/>
          </p:nvPr>
        </p:nvSpPr>
        <p:spPr/>
        <p:txBody>
          <a:bodyPr/>
          <a:lstStyle/>
          <a:p>
            <a:fld id="{A58473E4-DEFA-4081-9A15-DF7352AEBC3E}" type="slidenum">
              <a:rPr lang="en-US" smtClean="0"/>
              <a:t>8</a:t>
            </a:fld>
            <a:endParaRPr lang="en-US"/>
          </a:p>
        </p:txBody>
      </p:sp>
    </p:spTree>
    <p:extLst>
      <p:ext uri="{BB962C8B-B14F-4D97-AF65-F5344CB8AC3E}">
        <p14:creationId xmlns:p14="http://schemas.microsoft.com/office/powerpoint/2010/main" val="103845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447675"/>
            <a:ext cx="3027363" cy="170338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 Moving into some Alma Fulfillment updates in the May release- there is a new filter on the User Record’s History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default for the filter seems to be to show the activity for the last month, which is something to be aware of when reviewing a user’s record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56402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4838" y="1358900"/>
            <a:ext cx="309245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121920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0" y="3906838"/>
            <a:ext cx="29845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46325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58994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5533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03953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148695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259703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138" y="0"/>
            <a:ext cx="5884862"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26489369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37519319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55123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035125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123247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 y="95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038" y="2741613"/>
            <a:ext cx="67421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1507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5/9/2024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3905948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15367" y="1358901"/>
            <a:ext cx="3092451"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1"/>
            <a:ext cx="12192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51351" y="3906838"/>
            <a:ext cx="2984500"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90767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026" y="9770"/>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13567" y="2741614"/>
            <a:ext cx="6741584"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45895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34" y="12274"/>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1" y="2725738"/>
            <a:ext cx="4567767"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1766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719" y="-19538"/>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534" y="2882901"/>
            <a:ext cx="11345333"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420671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26" y="12992"/>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4"/>
            <a:ext cx="95504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227473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5" y="22043"/>
            <a:ext cx="7810500"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4"/>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011351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32449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51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71488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1" y="0"/>
            <a:ext cx="9666817"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14412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94100" y="2725738"/>
            <a:ext cx="45672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050956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7" name="Rectangle 6"/>
          <p:cNvSpPr/>
          <p:nvPr/>
        </p:nvSpPr>
        <p:spPr>
          <a:xfrm>
            <a:off x="0" y="4895850"/>
            <a:ext cx="12192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Picture Placeholder 8"/>
          <p:cNvSpPr>
            <a:spLocks noGrp="1"/>
          </p:cNvSpPr>
          <p:nvPr>
            <p:ph type="pic" sz="quarter" idx="10"/>
          </p:nvPr>
        </p:nvSpPr>
        <p:spPr>
          <a:xfrm>
            <a:off x="0" y="1"/>
            <a:ext cx="12192000" cy="4895272"/>
          </a:xfrm>
        </p:spPr>
        <p:txBody>
          <a:bodyPr rtlCol="0">
            <a:normAutofit/>
          </a:bodyPr>
          <a:lstStyle/>
          <a:p>
            <a:pPr lvl="0"/>
            <a:r>
              <a:rPr lang="en-US" noProof="0"/>
              <a:t>Click icon to add picture</a:t>
            </a:r>
            <a:endParaRPr lang="en-US" noProof="0" dirty="0"/>
          </a:p>
        </p:txBody>
      </p:sp>
      <p:sp>
        <p:nvSpPr>
          <p:cNvPr id="5" name="Title 1"/>
          <p:cNvSpPr>
            <a:spLocks noGrp="1"/>
          </p:cNvSpPr>
          <p:nvPr>
            <p:ph type="title"/>
          </p:nvPr>
        </p:nvSpPr>
        <p:spPr>
          <a:xfrm>
            <a:off x="1339274" y="5323455"/>
            <a:ext cx="9698181"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339273" y="4504306"/>
            <a:ext cx="9987011"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3283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807162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91807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434314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676840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7" name="Rectangle 6"/>
          <p:cNvSpPr/>
          <p:nvPr/>
        </p:nvSpPr>
        <p:spPr>
          <a:xfrm>
            <a:off x="6307667" y="0"/>
            <a:ext cx="588433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ctrTitle"/>
          </p:nvPr>
        </p:nvSpPr>
        <p:spPr>
          <a:xfrm>
            <a:off x="6581541" y="349638"/>
            <a:ext cx="5289673"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6580718" y="1243263"/>
            <a:ext cx="5289549"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6231467" cy="3247320"/>
          </a:xfrm>
        </p:spPr>
        <p:txBody>
          <a:bodyPr rtlCol="0">
            <a:normAutofit/>
          </a:bodyPr>
          <a:lstStyle/>
          <a:p>
            <a:pPr lvl="0"/>
            <a:r>
              <a:rPr lang="en-US" noProof="0"/>
              <a:t>Click icon to add picture</a:t>
            </a:r>
          </a:p>
        </p:txBody>
      </p:sp>
      <p:sp>
        <p:nvSpPr>
          <p:cNvPr id="6" name="Picture Placeholder 14"/>
          <p:cNvSpPr>
            <a:spLocks noGrp="1"/>
          </p:cNvSpPr>
          <p:nvPr>
            <p:ph type="pic" sz="quarter" idx="12"/>
          </p:nvPr>
        </p:nvSpPr>
        <p:spPr>
          <a:xfrm>
            <a:off x="0" y="3313124"/>
            <a:ext cx="6231467" cy="3100388"/>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724121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759030"/>
            <a:ext cx="6311076"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6881284" y="758826"/>
            <a:ext cx="5018616"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6881284" y="3394076"/>
            <a:ext cx="5018616" cy="2805113"/>
          </a:xfrm>
        </p:spPr>
        <p:txBody>
          <a:bodyPr rtlCol="0">
            <a:normAutofit/>
          </a:bodyPr>
          <a:lstStyle/>
          <a:p>
            <a:pPr lvl="0"/>
            <a:r>
              <a:rPr lang="en-US" noProof="0"/>
              <a:t>Click icon to add picture</a:t>
            </a:r>
          </a:p>
        </p:txBody>
      </p:sp>
    </p:spTree>
    <p:extLst>
      <p:ext uri="{BB962C8B-B14F-4D97-AF65-F5344CB8AC3E}">
        <p14:creationId xmlns:p14="http://schemas.microsoft.com/office/powerpoint/2010/main" val="1484664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1397001"/>
            <a:ext cx="11329500"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577990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5" name="Rectangle 4"/>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2" name="Content Placeholder 2"/>
          <p:cNvSpPr>
            <a:spLocks noGrp="1"/>
          </p:cNvSpPr>
          <p:nvPr>
            <p:ph idx="1"/>
          </p:nvPr>
        </p:nvSpPr>
        <p:spPr>
          <a:xfrm>
            <a:off x="416077" y="5369701"/>
            <a:ext cx="11329500"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416077" y="1004888"/>
            <a:ext cx="11329308"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86250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1"/>
            <a:ext cx="5988051" cy="6384925"/>
          </a:xfrm>
        </p:spPr>
        <p:txBody>
          <a:bodyPr rtlCol="0">
            <a:normAutofit/>
          </a:bodyPr>
          <a:lstStyle/>
          <a:p>
            <a:pPr lvl="0"/>
            <a:r>
              <a:rPr lang="en-US" noProof="0"/>
              <a:t>Click icon to add picture</a:t>
            </a:r>
          </a:p>
        </p:txBody>
      </p:sp>
      <p:sp>
        <p:nvSpPr>
          <p:cNvPr id="3" name="Picture Placeholder 9"/>
          <p:cNvSpPr>
            <a:spLocks noGrp="1"/>
          </p:cNvSpPr>
          <p:nvPr>
            <p:ph type="pic" sz="quarter" idx="11"/>
          </p:nvPr>
        </p:nvSpPr>
        <p:spPr>
          <a:xfrm>
            <a:off x="6096001" y="0"/>
            <a:ext cx="6096000" cy="3290888"/>
          </a:xfrm>
        </p:spPr>
        <p:txBody>
          <a:bodyPr rtlCol="0">
            <a:normAutofit/>
          </a:bodyPr>
          <a:lstStyle/>
          <a:p>
            <a:pPr lvl="0"/>
            <a:r>
              <a:rPr lang="en-US" noProof="0"/>
              <a:t>Click icon to add picture</a:t>
            </a:r>
          </a:p>
        </p:txBody>
      </p:sp>
      <p:sp>
        <p:nvSpPr>
          <p:cNvPr id="4" name="Picture Placeholder 11"/>
          <p:cNvSpPr>
            <a:spLocks noGrp="1"/>
          </p:cNvSpPr>
          <p:nvPr>
            <p:ph type="pic" sz="quarter" idx="12"/>
          </p:nvPr>
        </p:nvSpPr>
        <p:spPr>
          <a:xfrm>
            <a:off x="6096000" y="3371998"/>
            <a:ext cx="6096000" cy="3012927"/>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44943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19050"/>
            <a:ext cx="7810501"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063" y="2882900"/>
            <a:ext cx="11344275"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2879607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483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lvl1pPr>
          </a:lstStyle>
          <a:p>
            <a:fld id="{149B238E-37E6-41D5-A6B9-9FD370FD8B0E}" type="datetimeFigureOut">
              <a:rPr lang="en-US" smtClean="0"/>
              <a:t>5/9/2024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a:lvl1pPr>
          </a:lstStyle>
          <a:p>
            <a:fld id="{3EA968E5-6236-4AFC-B7C0-989340786675}" type="slidenum">
              <a:rPr lang="en-US" smtClean="0"/>
              <a:t>‹#›</a:t>
            </a:fld>
            <a:endParaRPr lang="en-US"/>
          </a:p>
        </p:txBody>
      </p:sp>
    </p:spTree>
    <p:extLst>
      <p:ext uri="{BB962C8B-B14F-4D97-AF65-F5344CB8AC3E}">
        <p14:creationId xmlns:p14="http://schemas.microsoft.com/office/powerpoint/2010/main" val="2106987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12700"/>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2792413"/>
            <a:ext cx="95504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88872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22225"/>
            <a:ext cx="7810500" cy="58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6646863"/>
            <a:ext cx="12192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914400" y="4919196"/>
            <a:ext cx="103632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828800" y="5740694"/>
            <a:ext cx="85344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1188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7" name="Rectangle 6"/>
          <p:cNvSpPr/>
          <p:nvPr/>
        </p:nvSpPr>
        <p:spPr>
          <a:xfrm>
            <a:off x="0" y="-9525"/>
            <a:ext cx="12192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307220" y="-94785"/>
            <a:ext cx="109728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306917" y="634996"/>
            <a:ext cx="5635143"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6096001" y="634996"/>
            <a:ext cx="571076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306918" y="5599113"/>
            <a:ext cx="11499849"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1241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0" y="0"/>
            <a:ext cx="74945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7798570" y="273051"/>
            <a:ext cx="4011084"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366956" y="273051"/>
            <a:ext cx="6517793"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7798570" y="1054105"/>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68820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9" name="Rectangle 8"/>
          <p:cNvSpPr/>
          <p:nvPr/>
        </p:nvSpPr>
        <p:spPr>
          <a:xfrm>
            <a:off x="0" y="0"/>
            <a:ext cx="966628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609600" y="274639"/>
            <a:ext cx="8657552"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609601" y="1154546"/>
            <a:ext cx="8657167"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9774768" y="0"/>
            <a:ext cx="2417233" cy="1639888"/>
          </a:xfrm>
        </p:spPr>
        <p:txBody>
          <a:bodyPr rtlCol="0">
            <a:normAutofit/>
          </a:bodyPr>
          <a:lstStyle/>
          <a:p>
            <a:pPr lvl="0"/>
            <a:r>
              <a:rPr lang="en-US" noProof="0"/>
              <a:t>Click icon to add picture</a:t>
            </a:r>
          </a:p>
        </p:txBody>
      </p:sp>
      <p:sp>
        <p:nvSpPr>
          <p:cNvPr id="7" name="Picture Placeholder 14"/>
          <p:cNvSpPr>
            <a:spLocks noGrp="1"/>
          </p:cNvSpPr>
          <p:nvPr>
            <p:ph type="pic" sz="quarter" idx="12"/>
          </p:nvPr>
        </p:nvSpPr>
        <p:spPr>
          <a:xfrm>
            <a:off x="9774768" y="1708440"/>
            <a:ext cx="2417233" cy="2332038"/>
          </a:xfrm>
        </p:spPr>
        <p:txBody>
          <a:bodyPr rtlCol="0">
            <a:normAutofit/>
          </a:bodyPr>
          <a:lstStyle/>
          <a:p>
            <a:pPr lvl="0"/>
            <a:r>
              <a:rPr lang="en-US" noProof="0"/>
              <a:t>Click icon to add picture</a:t>
            </a:r>
          </a:p>
        </p:txBody>
      </p:sp>
      <p:sp>
        <p:nvSpPr>
          <p:cNvPr id="8" name="Picture Placeholder 16"/>
          <p:cNvSpPr>
            <a:spLocks noGrp="1"/>
          </p:cNvSpPr>
          <p:nvPr>
            <p:ph type="pic" sz="quarter" idx="13"/>
          </p:nvPr>
        </p:nvSpPr>
        <p:spPr>
          <a:xfrm>
            <a:off x="9774768" y="4122305"/>
            <a:ext cx="2417233" cy="2281238"/>
          </a:xfrm>
        </p:spPr>
        <p:txBody>
          <a:bodyPr rtlCol="0">
            <a:normAutofit/>
          </a:bodyPr>
          <a:lstStyle/>
          <a:p>
            <a:pPr lvl="0"/>
            <a:r>
              <a:rPr lang="en-US" noProof="0"/>
              <a:t>Click icon to add picture</a:t>
            </a:r>
            <a:endParaRPr lang="en-US" noProof="0" dirty="0"/>
          </a:p>
        </p:txBody>
      </p:sp>
    </p:spTree>
    <p:extLst>
      <p:ext uri="{BB962C8B-B14F-4D97-AF65-F5344CB8AC3E}">
        <p14:creationId xmlns:p14="http://schemas.microsoft.com/office/powerpoint/2010/main" val="2074054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1028" name="Group 7"/>
          <p:cNvGrpSpPr>
            <a:grpSpLocks/>
          </p:cNvGrpSpPr>
          <p:nvPr/>
        </p:nvGrpSpPr>
        <p:grpSpPr bwMode="auto">
          <a:xfrm>
            <a:off x="0" y="6450013"/>
            <a:ext cx="12204700" cy="415925"/>
            <a:chOff x="126124" y="6360379"/>
            <a:chExt cx="9091992" cy="504457"/>
          </a:xfrm>
        </p:grpSpPr>
        <p:sp>
          <p:nvSpPr>
            <p:cNvPr id="9" name="Rectangle 8"/>
            <p:cNvSpPr/>
            <p:nvPr/>
          </p:nvSpPr>
          <p:spPr>
            <a:xfrm>
              <a:off x="126124" y="6362304"/>
              <a:ext cx="8680440" cy="50253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0"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2729" y="6360379"/>
                <a:ext cx="1478904" cy="502531"/>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68089" y="6360379"/>
                <a:ext cx="1478904" cy="502531"/>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8373" y="6360379"/>
                <a:ext cx="1529052" cy="502531"/>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58807" y="6360379"/>
                <a:ext cx="1478904" cy="502531"/>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70776" y="6360379"/>
                <a:ext cx="1478919" cy="5025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extLst>
      <p:ext uri="{BB962C8B-B14F-4D97-AF65-F5344CB8AC3E}">
        <p14:creationId xmlns:p14="http://schemas.microsoft.com/office/powerpoint/2010/main" val="415810751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6"/>
            <a:ext cx="12203936" cy="415057"/>
            <a:chOff x="126124" y="6360379"/>
            <a:chExt cx="9091992" cy="504457"/>
          </a:xfrm>
        </p:grpSpPr>
        <p:sp>
          <p:nvSpPr>
            <p:cNvPr id="9" name="Rectangle 8"/>
            <p:cNvSpPr/>
            <p:nvPr/>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a:p>
            </p:txBody>
          </p:sp>
        </p:grpSp>
      </p:grpSp>
    </p:spTree>
    <p:extLst>
      <p:ext uri="{BB962C8B-B14F-4D97-AF65-F5344CB8AC3E}">
        <p14:creationId xmlns:p14="http://schemas.microsoft.com/office/powerpoint/2010/main" val="15638462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60" r:id="rId20"/>
    <p:sldLayoutId id="2147483702" r:id="rId21"/>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80Analytics/010Introduction/The_Basics_of_Working_with_Analytics/Springshare_Integration"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https://youtu.be/k1zuG2o9F2I" TargetMode="External"/><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https://knowledge.exlibrisgroup.com/Primo/Product_Documentation/020Primo_VE/Primo_VE_(English)/030Primo_VE_User_Interface/Quicklinks_in_Primo_and_Primo_VE" TargetMode="External"/><Relationship Id="rId2" Type="http://schemas.openxmlformats.org/officeDocument/2006/relationships/notesSlide" Target="../notesSlides/notesSlide30.xml"/><Relationship Id="rId1" Type="http://schemas.openxmlformats.org/officeDocument/2006/relationships/slideLayout" Target="../slideLayouts/slideLayout27.xml"/><Relationship Id="rId4" Type="http://schemas.openxmlformats.org/officeDocument/2006/relationships/hyperlink" Target="https://knowledge.exlibrisgroup.com/Primo/Product_Documentation/020Primo_VE/Primo_VE_(English)/030Primo_VE_User_Interface/Quicklinks_Provider_Lis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hyperlink" Target="https://knowledge.exlibrisgroup.com/Primo/Product_Documentation/020Primo_VE/Primo_VE_(English)/120Other_Configurations/Configuring_the_Central_Index_Linking_Templates_for_Primo_V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070Resource_Types_in_CDI" TargetMode="External"/><Relationship Id="rId2" Type="http://schemas.openxmlformats.org/officeDocument/2006/relationships/notesSlide" Target="../notesSlides/notesSlide37.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3" Type="http://schemas.openxmlformats.org/officeDocument/2006/relationships/hyperlink" Target="https://www.carli.illinois.edu/connecting-your-best-stuff-elevating-resources-primo-ve" TargetMode="External"/><Relationship Id="rId2" Type="http://schemas.openxmlformats.org/officeDocument/2006/relationships/notesSlide" Target="../notesSlides/notesSlide39.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hyperlink" Target="https://knowledge.exlibrisgroup.com/Alma/Release_Notes/2024" TargetMode="External"/><Relationship Id="rId2" Type="http://schemas.openxmlformats.org/officeDocument/2006/relationships/notesSlide" Target="../notesSlides/notesSlide5.xml"/><Relationship Id="rId1" Type="http://schemas.openxmlformats.org/officeDocument/2006/relationships/slideLayout" Target="../slideLayouts/slideLayout41.xml"/><Relationship Id="rId4" Type="http://schemas.openxmlformats.org/officeDocument/2006/relationships/hyperlink" Target="https://knowledge.exlibrisgroup.com/Primo/Release_Notes/002Primo_VE/2024"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156434"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6096000" y="580141"/>
            <a:ext cx="4283075" cy="5697718"/>
          </a:xfrm>
        </p:spPr>
        <p:txBody>
          <a:bodyPr/>
          <a:lstStyle/>
          <a:p>
            <a:r>
              <a:rPr lang="en-US" sz="2400" i="1" dirty="0">
                <a:latin typeface="+mj-lt"/>
              </a:rPr>
              <a:t>Welcome!</a:t>
            </a:r>
          </a:p>
          <a:p>
            <a:endParaRPr lang="en-US" sz="10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endParaRPr lang="en-US" sz="2000" dirty="0">
              <a:latin typeface="+mj-lt"/>
            </a:endParaRPr>
          </a:p>
          <a:p>
            <a:r>
              <a:rPr lang="en-US" sz="2000" dirty="0">
                <a:latin typeface="+mj-lt"/>
              </a:rPr>
              <a:t>This session will be recorded and made available on the CARLI website. </a:t>
            </a:r>
          </a:p>
        </p:txBody>
      </p:sp>
      <p:pic>
        <p:nvPicPr>
          <p:cNvPr id="4" name="Picture 3" descr="CARLI I-Share logo&#10;">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607979" y="839861"/>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417638"/>
            <a:ext cx="9758352" cy="1754326"/>
          </a:xfrm>
          <a:prstGeom prst="rect">
            <a:avLst/>
          </a:prstGeom>
          <a:noFill/>
        </p:spPr>
        <p:txBody>
          <a:bodyPr wrap="square" rtlCol="0">
            <a:spAutoFit/>
          </a:bodyPr>
          <a:lstStyle/>
          <a:p>
            <a:r>
              <a:rPr lang="en-US" sz="3600" dirty="0">
                <a:latin typeface="Arial" panose="020B0604020202020204" pitchFamily="34" charset="0"/>
              </a:rPr>
              <a:t>Changes to Fulfillment&gt; </a:t>
            </a:r>
          </a:p>
          <a:p>
            <a:r>
              <a:rPr lang="en-US" sz="3600" dirty="0">
                <a:latin typeface="Arial" panose="020B0604020202020204" pitchFamily="34" charset="0"/>
              </a:rPr>
              <a:t>Resource Sharing&gt; </a:t>
            </a:r>
          </a:p>
          <a:p>
            <a:r>
              <a:rPr lang="en-US" sz="3600" dirty="0">
                <a:latin typeface="Arial" panose="020B0604020202020204" pitchFamily="34" charset="0"/>
              </a:rPr>
              <a:t>Borrowing Requests Facets</a:t>
            </a:r>
          </a:p>
        </p:txBody>
      </p:sp>
      <p:sp>
        <p:nvSpPr>
          <p:cNvPr id="3" name="TextBox 2">
            <a:extLst>
              <a:ext uri="{FF2B5EF4-FFF2-40B4-BE49-F238E27FC236}">
                <a16:creationId xmlns:a16="http://schemas.microsoft.com/office/drawing/2014/main" id="{D0440889-C9B1-D083-2026-E07372009E53}"/>
              </a:ext>
            </a:extLst>
          </p:cNvPr>
          <p:cNvSpPr txBox="1"/>
          <p:nvPr/>
        </p:nvSpPr>
        <p:spPr>
          <a:xfrm>
            <a:off x="195943" y="-44027"/>
            <a:ext cx="5355771" cy="461665"/>
          </a:xfrm>
          <a:prstGeom prst="rect">
            <a:avLst/>
          </a:prstGeom>
          <a:noFill/>
        </p:spPr>
        <p:txBody>
          <a:bodyPr wrap="square" rtlCol="0">
            <a:spAutoFit/>
          </a:bodyPr>
          <a:lstStyle/>
          <a:p>
            <a:r>
              <a:rPr lang="en-US" sz="2400">
                <a:solidFill>
                  <a:schemeClr val="bg1"/>
                </a:solidFill>
                <a:latin typeface="+mj-lt"/>
              </a:rPr>
              <a:t>Alma - </a:t>
            </a:r>
            <a:r>
              <a:rPr lang="en-US" sz="2400" dirty="0">
                <a:solidFill>
                  <a:schemeClr val="bg1"/>
                </a:solidFill>
                <a:latin typeface="+mj-lt"/>
              </a:rPr>
              <a:t>Fulfillment</a:t>
            </a:r>
          </a:p>
        </p:txBody>
      </p:sp>
      <p:sp>
        <p:nvSpPr>
          <p:cNvPr id="2" name="TextBox 1">
            <a:extLst>
              <a:ext uri="{FF2B5EF4-FFF2-40B4-BE49-F238E27FC236}">
                <a16:creationId xmlns:a16="http://schemas.microsoft.com/office/drawing/2014/main" id="{C4D3B728-B403-DA3F-A45B-E172EC1ECB81}"/>
              </a:ext>
            </a:extLst>
          </p:cNvPr>
          <p:cNvSpPr txBox="1"/>
          <p:nvPr/>
        </p:nvSpPr>
        <p:spPr>
          <a:xfrm>
            <a:off x="551544" y="2633629"/>
            <a:ext cx="4252686"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mj-lt"/>
              </a:rPr>
              <a:t>Applied facets listed at top of Facets pane</a:t>
            </a: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r>
              <a:rPr lang="en-US" sz="2800" dirty="0">
                <a:latin typeface="+mj-lt"/>
              </a:rPr>
              <a:t>Ability to search facets</a:t>
            </a:r>
          </a:p>
        </p:txBody>
      </p:sp>
      <p:pic>
        <p:nvPicPr>
          <p:cNvPr id="6" name="Picture 5" descr="Screenshot of the Fulfillment&gt; Resource Sharing&gt; Borrowing Requests facet pane. The &quot;applied facets&quot; are highlighted, and the &quot;Find specific facet&quot; search box is highlighted as well.">
            <a:extLst>
              <a:ext uri="{FF2B5EF4-FFF2-40B4-BE49-F238E27FC236}">
                <a16:creationId xmlns:a16="http://schemas.microsoft.com/office/drawing/2014/main" id="{1A49D09E-1C9B-F642-8C47-0DA682AA046D}"/>
              </a:ext>
            </a:extLst>
          </p:cNvPr>
          <p:cNvPicPr>
            <a:picLocks noChangeAspect="1"/>
          </p:cNvPicPr>
          <p:nvPr/>
        </p:nvPicPr>
        <p:blipFill>
          <a:blip r:embed="rId3"/>
          <a:stretch>
            <a:fillRect/>
          </a:stretch>
        </p:blipFill>
        <p:spPr>
          <a:xfrm>
            <a:off x="6369867" y="137534"/>
            <a:ext cx="5565018" cy="5783102"/>
          </a:xfrm>
          <a:prstGeom prst="rect">
            <a:avLst/>
          </a:prstGeom>
          <a:ln>
            <a:solidFill>
              <a:schemeClr val="accent1"/>
            </a:solidFill>
          </a:ln>
        </p:spPr>
      </p:pic>
      <p:sp>
        <p:nvSpPr>
          <p:cNvPr id="10" name="Arrow: Right 9">
            <a:extLst>
              <a:ext uri="{FF2B5EF4-FFF2-40B4-BE49-F238E27FC236}">
                <a16:creationId xmlns:a16="http://schemas.microsoft.com/office/drawing/2014/main" id="{9ED0792B-697D-E0C6-B16E-3F502FE95087}"/>
              </a:ext>
            </a:extLst>
          </p:cNvPr>
          <p:cNvSpPr/>
          <p:nvPr/>
        </p:nvSpPr>
        <p:spPr>
          <a:xfrm rot="20613976">
            <a:off x="4697012" y="2168735"/>
            <a:ext cx="3408581" cy="48901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5521FB1-1770-16EE-3640-5DB62515BFA9}"/>
              </a:ext>
            </a:extLst>
          </p:cNvPr>
          <p:cNvSpPr/>
          <p:nvPr/>
        </p:nvSpPr>
        <p:spPr>
          <a:xfrm rot="20450541">
            <a:off x="4856770" y="3705049"/>
            <a:ext cx="3408579" cy="48901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46A93C8-944C-ECB8-DD1D-5BFD8E419C94}"/>
              </a:ext>
            </a:extLst>
          </p:cNvPr>
          <p:cNvSpPr txBox="1"/>
          <p:nvPr/>
        </p:nvSpPr>
        <p:spPr>
          <a:xfrm>
            <a:off x="5551714" y="5920636"/>
            <a:ext cx="6383171" cy="584775"/>
          </a:xfrm>
          <a:prstGeom prst="rect">
            <a:avLst/>
          </a:prstGeom>
          <a:noFill/>
        </p:spPr>
        <p:txBody>
          <a:bodyPr wrap="square" rtlCol="0">
            <a:spAutoFit/>
          </a:bodyPr>
          <a:lstStyle/>
          <a:p>
            <a:r>
              <a:rPr lang="en-US" sz="1600" dirty="0"/>
              <a:t>Figure: Screenshot of the Alma Fulfillment&gt; Resource Sharing&gt; Borrowing Requests area, showing the Facet Search and Applied Facets list. </a:t>
            </a:r>
          </a:p>
        </p:txBody>
      </p:sp>
    </p:spTree>
    <p:extLst>
      <p:ext uri="{BB962C8B-B14F-4D97-AF65-F5344CB8AC3E}">
        <p14:creationId xmlns:p14="http://schemas.microsoft.com/office/powerpoint/2010/main" val="1784557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417638"/>
            <a:ext cx="9758352" cy="1200329"/>
          </a:xfrm>
          <a:prstGeom prst="rect">
            <a:avLst/>
          </a:prstGeom>
          <a:noFill/>
        </p:spPr>
        <p:txBody>
          <a:bodyPr wrap="square" rtlCol="0">
            <a:spAutoFit/>
          </a:bodyPr>
          <a:lstStyle/>
          <a:p>
            <a:r>
              <a:rPr lang="en-US" sz="3600" dirty="0">
                <a:latin typeface="Arial" panose="020B0604020202020204" pitchFamily="34" charset="0"/>
              </a:rPr>
              <a:t>Changes to Fulfillment&gt; Resource Sharing&gt; Borrowing Requests Facets</a:t>
            </a:r>
          </a:p>
        </p:txBody>
      </p:sp>
      <p:sp>
        <p:nvSpPr>
          <p:cNvPr id="3" name="TextBox 2">
            <a:extLst>
              <a:ext uri="{FF2B5EF4-FFF2-40B4-BE49-F238E27FC236}">
                <a16:creationId xmlns:a16="http://schemas.microsoft.com/office/drawing/2014/main" id="{D0440889-C9B1-D083-2026-E07372009E53}"/>
              </a:ext>
            </a:extLst>
          </p:cNvPr>
          <p:cNvSpPr txBox="1"/>
          <p:nvPr/>
        </p:nvSpPr>
        <p:spPr>
          <a:xfrm>
            <a:off x="195943" y="-44027"/>
            <a:ext cx="5355771" cy="461665"/>
          </a:xfrm>
          <a:prstGeom prst="rect">
            <a:avLst/>
          </a:prstGeom>
          <a:noFill/>
        </p:spPr>
        <p:txBody>
          <a:bodyPr wrap="square" rtlCol="0">
            <a:spAutoFit/>
          </a:bodyPr>
          <a:lstStyle/>
          <a:p>
            <a:r>
              <a:rPr lang="en-US" sz="2400" dirty="0">
                <a:solidFill>
                  <a:schemeClr val="bg1"/>
                </a:solidFill>
                <a:latin typeface="+mj-lt"/>
              </a:rPr>
              <a:t>Alma- Fulfillment</a:t>
            </a:r>
          </a:p>
        </p:txBody>
      </p:sp>
      <p:sp>
        <p:nvSpPr>
          <p:cNvPr id="2" name="TextBox 1">
            <a:extLst>
              <a:ext uri="{FF2B5EF4-FFF2-40B4-BE49-F238E27FC236}">
                <a16:creationId xmlns:a16="http://schemas.microsoft.com/office/drawing/2014/main" id="{C4D3B728-B403-DA3F-A45B-E172EC1ECB81}"/>
              </a:ext>
            </a:extLst>
          </p:cNvPr>
          <p:cNvSpPr txBox="1"/>
          <p:nvPr/>
        </p:nvSpPr>
        <p:spPr>
          <a:xfrm>
            <a:off x="580571" y="1799771"/>
            <a:ext cx="5326743" cy="3108543"/>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dirty="0">
                <a:latin typeface="+mj-lt"/>
              </a:rPr>
              <a:t>Ability to exclude results using the checkbox to the right of the facet option</a:t>
            </a: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r>
              <a:rPr lang="en-US" sz="2800" dirty="0">
                <a:latin typeface="+mj-lt"/>
              </a:rPr>
              <a:t>Must click “Apply” button for facet to take effect</a:t>
            </a:r>
          </a:p>
          <a:p>
            <a:pPr marL="457200" indent="-457200">
              <a:buFont typeface="Arial" panose="020B0604020202020204" pitchFamily="34" charset="0"/>
              <a:buChar char="•"/>
            </a:pPr>
            <a:endParaRPr lang="en-US" sz="2800" dirty="0">
              <a:latin typeface="+mj-lt"/>
            </a:endParaRPr>
          </a:p>
        </p:txBody>
      </p:sp>
      <p:pic>
        <p:nvPicPr>
          <p:cNvPr id="6" name="Picture 5" descr="Screenshot of the Fulfillment&gt; Resource Sharing&gt; Borrowing Requests facet pane. The &quot;Exclude Facet&quot; checkbox next to one of the faceting options is highlighted.">
            <a:extLst>
              <a:ext uri="{FF2B5EF4-FFF2-40B4-BE49-F238E27FC236}">
                <a16:creationId xmlns:a16="http://schemas.microsoft.com/office/drawing/2014/main" id="{E36C91DB-8857-1902-77A3-CB52B28CF9ED}"/>
              </a:ext>
            </a:extLst>
          </p:cNvPr>
          <p:cNvPicPr>
            <a:picLocks noChangeAspect="1"/>
          </p:cNvPicPr>
          <p:nvPr/>
        </p:nvPicPr>
        <p:blipFill rotWithShape="1">
          <a:blip r:embed="rId3"/>
          <a:srcRect t="4086"/>
          <a:stretch/>
        </p:blipFill>
        <p:spPr>
          <a:xfrm>
            <a:off x="7005550" y="985796"/>
            <a:ext cx="4990607" cy="4886408"/>
          </a:xfrm>
          <a:prstGeom prst="rect">
            <a:avLst/>
          </a:prstGeom>
          <a:ln>
            <a:solidFill>
              <a:schemeClr val="accent1"/>
            </a:solidFill>
          </a:ln>
        </p:spPr>
      </p:pic>
      <p:pic>
        <p:nvPicPr>
          <p:cNvPr id="8" name="Picture 7" descr="Screenshot of the Fulfillment&gt; Resource Sharing&gt; Borrowing Requests facet pane. The &quot;Apply&quot; button for Facets is highlighted.">
            <a:extLst>
              <a:ext uri="{FF2B5EF4-FFF2-40B4-BE49-F238E27FC236}">
                <a16:creationId xmlns:a16="http://schemas.microsoft.com/office/drawing/2014/main" id="{3719DAFA-3CC5-ED0C-100C-4A3D91AB1FA6}"/>
              </a:ext>
            </a:extLst>
          </p:cNvPr>
          <p:cNvPicPr>
            <a:picLocks noChangeAspect="1"/>
          </p:cNvPicPr>
          <p:nvPr/>
        </p:nvPicPr>
        <p:blipFill rotWithShape="1">
          <a:blip r:embed="rId4"/>
          <a:srcRect t="18950"/>
          <a:stretch/>
        </p:blipFill>
        <p:spPr>
          <a:xfrm>
            <a:off x="1120341" y="4425424"/>
            <a:ext cx="4431373" cy="1540647"/>
          </a:xfrm>
          <a:prstGeom prst="rect">
            <a:avLst/>
          </a:prstGeom>
          <a:ln>
            <a:solidFill>
              <a:schemeClr val="accent1"/>
            </a:solidFill>
          </a:ln>
        </p:spPr>
      </p:pic>
      <p:sp>
        <p:nvSpPr>
          <p:cNvPr id="9" name="Arrow: Right 8">
            <a:extLst>
              <a:ext uri="{FF2B5EF4-FFF2-40B4-BE49-F238E27FC236}">
                <a16:creationId xmlns:a16="http://schemas.microsoft.com/office/drawing/2014/main" id="{EC06E97B-1ED4-886B-9D79-68F492D55C49}"/>
              </a:ext>
            </a:extLst>
          </p:cNvPr>
          <p:cNvSpPr/>
          <p:nvPr/>
        </p:nvSpPr>
        <p:spPr>
          <a:xfrm rot="1424303">
            <a:off x="4775458" y="3231529"/>
            <a:ext cx="6589257" cy="55581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6A93579-A801-A1B1-3AA1-C850967243A7}"/>
              </a:ext>
            </a:extLst>
          </p:cNvPr>
          <p:cNvSpPr txBox="1"/>
          <p:nvPr/>
        </p:nvSpPr>
        <p:spPr>
          <a:xfrm>
            <a:off x="7005550" y="5872204"/>
            <a:ext cx="5186450" cy="584775"/>
          </a:xfrm>
          <a:prstGeom prst="rect">
            <a:avLst/>
          </a:prstGeom>
          <a:noFill/>
        </p:spPr>
        <p:txBody>
          <a:bodyPr wrap="square" lIns="91440" tIns="45720" rIns="91440" bIns="45720" rtlCol="0" anchor="t">
            <a:spAutoFit/>
          </a:bodyPr>
          <a:lstStyle/>
          <a:p>
            <a:r>
              <a:rPr lang="en-US" sz="1600" dirty="0">
                <a:latin typeface="Calibri"/>
                <a:cs typeface="Calibri"/>
              </a:rPr>
              <a:t>Figure: The Alma Fulfillment&gt; Resource Sharing&gt; Borrowing Requests area, highlighting the “Exclude Completed” option</a:t>
            </a:r>
          </a:p>
        </p:txBody>
      </p:sp>
      <p:sp>
        <p:nvSpPr>
          <p:cNvPr id="7" name="TextBox 6">
            <a:extLst>
              <a:ext uri="{FF2B5EF4-FFF2-40B4-BE49-F238E27FC236}">
                <a16:creationId xmlns:a16="http://schemas.microsoft.com/office/drawing/2014/main" id="{523A3978-D0DA-3A0B-F80F-FC734B66FD17}"/>
              </a:ext>
            </a:extLst>
          </p:cNvPr>
          <p:cNvSpPr txBox="1"/>
          <p:nvPr/>
        </p:nvSpPr>
        <p:spPr>
          <a:xfrm>
            <a:off x="909550" y="5897256"/>
            <a:ext cx="5186450" cy="584775"/>
          </a:xfrm>
          <a:prstGeom prst="rect">
            <a:avLst/>
          </a:prstGeom>
          <a:noFill/>
        </p:spPr>
        <p:txBody>
          <a:bodyPr wrap="square" lIns="91440" tIns="45720" rIns="91440" bIns="45720" rtlCol="0" anchor="t">
            <a:spAutoFit/>
          </a:bodyPr>
          <a:lstStyle/>
          <a:p>
            <a:r>
              <a:rPr lang="en-US" sz="1600" dirty="0">
                <a:latin typeface="Calibri"/>
                <a:cs typeface="Calibri"/>
              </a:rPr>
              <a:t>Figure: The Alma Fulfillment&gt; Resource Sharing&gt; Borrowing Requests area, highlighting the “Apply [facet]” button</a:t>
            </a:r>
          </a:p>
        </p:txBody>
      </p:sp>
      <p:sp>
        <p:nvSpPr>
          <p:cNvPr id="10" name="Arrow: Right 9">
            <a:extLst>
              <a:ext uri="{FF2B5EF4-FFF2-40B4-BE49-F238E27FC236}">
                <a16:creationId xmlns:a16="http://schemas.microsoft.com/office/drawing/2014/main" id="{B015E74D-DEF1-EBCA-1A18-2D167797BA91}"/>
              </a:ext>
            </a:extLst>
          </p:cNvPr>
          <p:cNvSpPr/>
          <p:nvPr/>
        </p:nvSpPr>
        <p:spPr>
          <a:xfrm rot="5400000">
            <a:off x="3561116" y="4640646"/>
            <a:ext cx="1495420" cy="555812"/>
          </a:xfrm>
          <a:prstGeom prst="rightArrow">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634995"/>
            <a:ext cx="11367038" cy="6340197"/>
          </a:xfrm>
          <a:prstGeom prst="rect">
            <a:avLst/>
          </a:prstGeom>
          <a:noFill/>
        </p:spPr>
        <p:txBody>
          <a:bodyPr wrap="square" lIns="91440" tIns="45720" rIns="91440" bIns="45720" rtlCol="0" anchor="t">
            <a:spAutoFit/>
          </a:bodyPr>
          <a:lstStyle/>
          <a:p>
            <a:r>
              <a:rPr lang="en-US" sz="3600" dirty="0">
                <a:latin typeface="Arial" panose="020B0604020202020204" pitchFamily="34" charset="0"/>
                <a:cs typeface="Arial" panose="020B0604020202020204" pitchFamily="34" charset="0"/>
              </a:rPr>
              <a:t>Auto Renewal after Due Date</a:t>
            </a:r>
          </a:p>
          <a:p>
            <a:pPr marL="571500" indent="-5715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2800" dirty="0">
                <a:latin typeface="+mj-lt"/>
                <a:cs typeface="Arial" panose="020B0604020202020204" pitchFamily="34" charset="0"/>
              </a:rPr>
              <a:t>Note: All of the “Fulfillment Jobs Configuration” settings in each library’s Alma Configuration settings have </a:t>
            </a:r>
            <a:r>
              <a:rPr lang="en-US" sz="2800" dirty="0" err="1">
                <a:latin typeface="+mj-lt"/>
                <a:cs typeface="Arial" panose="020B0604020202020204" pitchFamily="34" charset="0"/>
              </a:rPr>
              <a:t>consortial</a:t>
            </a:r>
            <a:r>
              <a:rPr lang="en-US" sz="2800" dirty="0">
                <a:latin typeface="+mj-lt"/>
                <a:cs typeface="Arial" panose="020B0604020202020204" pitchFamily="34" charset="0"/>
              </a:rPr>
              <a:t> standards and are managed by the CARLI Office staff.</a:t>
            </a:r>
            <a:br>
              <a:rPr lang="en-US" sz="2800" dirty="0">
                <a:latin typeface="+mj-lt"/>
                <a:cs typeface="Arial" panose="020B0604020202020204" pitchFamily="34" charset="0"/>
              </a:rPr>
            </a:br>
            <a:endParaRPr lang="en-US" sz="2800" dirty="0">
              <a:latin typeface="+mj-lt"/>
              <a:cs typeface="Arial" panose="020B0604020202020204" pitchFamily="34" charset="0"/>
            </a:endParaRPr>
          </a:p>
          <a:p>
            <a:pPr marL="571500" indent="-571500">
              <a:buFont typeface="Arial" panose="020B0604020202020204" pitchFamily="34" charset="0"/>
              <a:buChar char="•"/>
            </a:pPr>
            <a:r>
              <a:rPr lang="en-US" sz="2800" dirty="0">
                <a:latin typeface="+mj-lt"/>
                <a:cs typeface="Arial"/>
              </a:rPr>
              <a:t>May Release Notes explain new functionality to run the job “</a:t>
            </a:r>
            <a:r>
              <a:rPr lang="en-US" sz="2800" dirty="0">
                <a:latin typeface="+mj-lt"/>
              </a:rPr>
              <a:t>Daily within range without repeating notification</a:t>
            </a:r>
            <a:r>
              <a:rPr lang="en-US" sz="2800" dirty="0">
                <a:latin typeface="+mj-lt"/>
                <a:cs typeface="Arial"/>
              </a:rPr>
              <a:t>”; CARLI Staff will discuss this new setting option with the CARLI Resource Sharing Committee.</a:t>
            </a:r>
          </a:p>
          <a:p>
            <a:pPr marL="571500" indent="-571500">
              <a:buFont typeface="Arial" panose="020B0604020202020204" pitchFamily="34" charset="0"/>
              <a:buChar char="•"/>
            </a:pPr>
            <a:endParaRPr lang="en-US" sz="2800" dirty="0">
              <a:latin typeface="+mj-lt"/>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D0440889-C9B1-D083-2026-E07372009E53}"/>
              </a:ext>
            </a:extLst>
          </p:cNvPr>
          <p:cNvSpPr txBox="1"/>
          <p:nvPr/>
        </p:nvSpPr>
        <p:spPr>
          <a:xfrm>
            <a:off x="195943" y="-44027"/>
            <a:ext cx="5355771" cy="461665"/>
          </a:xfrm>
          <a:prstGeom prst="rect">
            <a:avLst/>
          </a:prstGeom>
          <a:noFill/>
        </p:spPr>
        <p:txBody>
          <a:bodyPr wrap="square" rtlCol="0">
            <a:spAutoFit/>
          </a:bodyPr>
          <a:lstStyle/>
          <a:p>
            <a:r>
              <a:rPr lang="en-US" sz="2400" dirty="0">
                <a:solidFill>
                  <a:schemeClr val="bg1"/>
                </a:solidFill>
                <a:latin typeface="+mj-lt"/>
              </a:rPr>
              <a:t>Alma- Fulfillment</a:t>
            </a:r>
          </a:p>
        </p:txBody>
      </p:sp>
    </p:spTree>
    <p:extLst>
      <p:ext uri="{BB962C8B-B14F-4D97-AF65-F5344CB8AC3E}">
        <p14:creationId xmlns:p14="http://schemas.microsoft.com/office/powerpoint/2010/main" val="165799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04843-8C48-553C-4A25-FED67E468965}"/>
              </a:ext>
            </a:extLst>
          </p:cNvPr>
          <p:cNvSpPr>
            <a:spLocks noGrp="1"/>
          </p:cNvSpPr>
          <p:nvPr>
            <p:ph type="title"/>
          </p:nvPr>
        </p:nvSpPr>
        <p:spPr/>
        <p:txBody>
          <a:bodyPr/>
          <a:lstStyle/>
          <a:p>
            <a:r>
              <a:rPr lang="en-US" dirty="0"/>
              <a:t>Login in Multiple Tabs in Browser</a:t>
            </a:r>
          </a:p>
        </p:txBody>
      </p:sp>
      <p:pic>
        <p:nvPicPr>
          <p:cNvPr id="5" name="Content Placeholder 4" descr="A screenshot of a computer&#10;&#10;Description automatically generated">
            <a:extLst>
              <a:ext uri="{FF2B5EF4-FFF2-40B4-BE49-F238E27FC236}">
                <a16:creationId xmlns:a16="http://schemas.microsoft.com/office/drawing/2014/main" id="{1F23DB8B-82FD-B05E-45DD-99DEAB8C2C5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3277" y="1600200"/>
            <a:ext cx="10425446" cy="4525963"/>
          </a:xfrm>
          <a:ln>
            <a:solidFill>
              <a:schemeClr val="accent1"/>
            </a:solidFill>
          </a:ln>
        </p:spPr>
      </p:pic>
      <p:sp>
        <p:nvSpPr>
          <p:cNvPr id="6" name="TextBox 5">
            <a:extLst>
              <a:ext uri="{FF2B5EF4-FFF2-40B4-BE49-F238E27FC236}">
                <a16:creationId xmlns:a16="http://schemas.microsoft.com/office/drawing/2014/main" id="{C9D9B028-AE41-0D4A-2569-493B86AE66F5}"/>
              </a:ext>
            </a:extLst>
          </p:cNvPr>
          <p:cNvSpPr txBox="1"/>
          <p:nvPr/>
        </p:nvSpPr>
        <p:spPr>
          <a:xfrm>
            <a:off x="773483" y="6102047"/>
            <a:ext cx="8086725" cy="338554"/>
          </a:xfrm>
          <a:prstGeom prst="rect">
            <a:avLst/>
          </a:prstGeom>
          <a:noFill/>
        </p:spPr>
        <p:txBody>
          <a:bodyPr wrap="square" rtlCol="0">
            <a:spAutoFit/>
          </a:bodyPr>
          <a:lstStyle/>
          <a:p>
            <a:r>
              <a:rPr lang="en-US" sz="1600" dirty="0">
                <a:latin typeface="+mj-lt"/>
              </a:rPr>
              <a:t>Screen capture of two Alma instances open side by side</a:t>
            </a:r>
          </a:p>
        </p:txBody>
      </p:sp>
    </p:spTree>
    <p:extLst>
      <p:ext uri="{BB962C8B-B14F-4D97-AF65-F5344CB8AC3E}">
        <p14:creationId xmlns:p14="http://schemas.microsoft.com/office/powerpoint/2010/main" val="2581215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2EDBE-7EFD-C2FA-2A6D-3D1869E55D6A}"/>
              </a:ext>
            </a:extLst>
          </p:cNvPr>
          <p:cNvSpPr>
            <a:spLocks noGrp="1"/>
          </p:cNvSpPr>
          <p:nvPr>
            <p:ph type="title"/>
          </p:nvPr>
        </p:nvSpPr>
        <p:spPr/>
        <p:txBody>
          <a:bodyPr/>
          <a:lstStyle/>
          <a:p>
            <a:r>
              <a:rPr lang="en-US" dirty="0"/>
              <a:t>Scheduling jobs to Run later</a:t>
            </a:r>
          </a:p>
        </p:txBody>
      </p:sp>
      <p:pic>
        <p:nvPicPr>
          <p:cNvPr id="9" name="Content Placeholder 8" descr="A screenshot of a computer&#10;&#10;Description automatically generated">
            <a:extLst>
              <a:ext uri="{FF2B5EF4-FFF2-40B4-BE49-F238E27FC236}">
                <a16:creationId xmlns:a16="http://schemas.microsoft.com/office/drawing/2014/main" id="{5CDE2DCC-2442-9879-5CED-DAA7D2BEC0B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6388" y="650868"/>
            <a:ext cx="5635625" cy="4829188"/>
          </a:xfrm>
          <a:ln>
            <a:solidFill>
              <a:schemeClr val="accent1"/>
            </a:solidFill>
          </a:ln>
        </p:spPr>
      </p:pic>
      <p:pic>
        <p:nvPicPr>
          <p:cNvPr id="11" name="Content Placeholder 10" descr="A screenshot of a computer&#10;&#10;Description automatically generated">
            <a:extLst>
              <a:ext uri="{FF2B5EF4-FFF2-40B4-BE49-F238E27FC236}">
                <a16:creationId xmlns:a16="http://schemas.microsoft.com/office/drawing/2014/main" id="{61E4E324-6A09-C788-F434-943169D22456}"/>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6114788" y="635000"/>
            <a:ext cx="5672661" cy="4860925"/>
          </a:xfrm>
          <a:ln>
            <a:solidFill>
              <a:schemeClr val="accent1"/>
            </a:solidFill>
          </a:ln>
        </p:spPr>
      </p:pic>
      <p:sp>
        <p:nvSpPr>
          <p:cNvPr id="7" name="Text Placeholder 6">
            <a:extLst>
              <a:ext uri="{FF2B5EF4-FFF2-40B4-BE49-F238E27FC236}">
                <a16:creationId xmlns:a16="http://schemas.microsoft.com/office/drawing/2014/main" id="{55BF9BD6-8237-A8EB-93CF-A2829B4CF56A}"/>
              </a:ext>
            </a:extLst>
          </p:cNvPr>
          <p:cNvSpPr>
            <a:spLocks noGrp="1"/>
          </p:cNvSpPr>
          <p:nvPr>
            <p:ph type="body" sz="quarter" idx="13"/>
          </p:nvPr>
        </p:nvSpPr>
        <p:spPr>
          <a:xfrm>
            <a:off x="306918" y="5599113"/>
            <a:ext cx="5635095" cy="635000"/>
          </a:xfrm>
        </p:spPr>
        <p:txBody>
          <a:bodyPr/>
          <a:lstStyle/>
          <a:p>
            <a:r>
              <a:rPr lang="en-US" dirty="0">
                <a:latin typeface="+mj-lt"/>
              </a:rPr>
              <a:t>A screen capture of the scheduling widget for jobs in Alma</a:t>
            </a:r>
          </a:p>
        </p:txBody>
      </p:sp>
      <p:sp>
        <p:nvSpPr>
          <p:cNvPr id="2" name="TextBox 1">
            <a:extLst>
              <a:ext uri="{FF2B5EF4-FFF2-40B4-BE49-F238E27FC236}">
                <a16:creationId xmlns:a16="http://schemas.microsoft.com/office/drawing/2014/main" id="{6F7C42A4-10B1-2C00-ADF1-7FBE0B1AF7E0}"/>
              </a:ext>
            </a:extLst>
          </p:cNvPr>
          <p:cNvSpPr txBox="1"/>
          <p:nvPr/>
        </p:nvSpPr>
        <p:spPr>
          <a:xfrm>
            <a:off x="6096000" y="5622914"/>
            <a:ext cx="5672661" cy="307777"/>
          </a:xfrm>
          <a:prstGeom prst="rect">
            <a:avLst/>
          </a:prstGeom>
          <a:noFill/>
        </p:spPr>
        <p:txBody>
          <a:bodyPr wrap="square" rtlCol="0">
            <a:spAutoFit/>
          </a:bodyPr>
          <a:lstStyle/>
          <a:p>
            <a:r>
              <a:rPr lang="en-US" sz="1400" dirty="0">
                <a:latin typeface="+mj-lt"/>
              </a:rPr>
              <a:t>A screen capture of a scheduled job in Alma</a:t>
            </a:r>
            <a:endParaRPr lang="en-US" sz="1400" dirty="0"/>
          </a:p>
        </p:txBody>
      </p:sp>
    </p:spTree>
    <p:extLst>
      <p:ext uri="{BB962C8B-B14F-4D97-AF65-F5344CB8AC3E}">
        <p14:creationId xmlns:p14="http://schemas.microsoft.com/office/powerpoint/2010/main" val="838453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3835B-7B5B-F4BF-44C0-E5FCDD0C6E02}"/>
              </a:ext>
            </a:extLst>
          </p:cNvPr>
          <p:cNvSpPr>
            <a:spLocks noGrp="1"/>
          </p:cNvSpPr>
          <p:nvPr>
            <p:ph type="title"/>
          </p:nvPr>
        </p:nvSpPr>
        <p:spPr/>
        <p:txBody>
          <a:bodyPr/>
          <a:lstStyle/>
          <a:p>
            <a:r>
              <a:rPr lang="en-US" dirty="0"/>
              <a:t>Alphabetical sorting of facets</a:t>
            </a:r>
          </a:p>
        </p:txBody>
      </p:sp>
      <p:pic>
        <p:nvPicPr>
          <p:cNvPr id="7" name="Content Placeholder 6" descr="A screenshot of a computer&#10;&#10;Description automatically generated">
            <a:extLst>
              <a:ext uri="{FF2B5EF4-FFF2-40B4-BE49-F238E27FC236}">
                <a16:creationId xmlns:a16="http://schemas.microsoft.com/office/drawing/2014/main" id="{D27F6AD3-9CBB-EBE4-81E7-04374A4E6F62}"/>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632594" y="438651"/>
            <a:ext cx="2100799" cy="5387383"/>
          </a:xfrm>
          <a:ln>
            <a:solidFill>
              <a:schemeClr val="accent1"/>
            </a:solidFill>
          </a:ln>
        </p:spPr>
      </p:pic>
      <p:sp>
        <p:nvSpPr>
          <p:cNvPr id="4" name="Content Placeholder 3">
            <a:extLst>
              <a:ext uri="{FF2B5EF4-FFF2-40B4-BE49-F238E27FC236}">
                <a16:creationId xmlns:a16="http://schemas.microsoft.com/office/drawing/2014/main" id="{101B4E79-019E-29F3-1E3E-5FD23550F802}"/>
              </a:ext>
            </a:extLst>
          </p:cNvPr>
          <p:cNvSpPr>
            <a:spLocks noGrp="1"/>
          </p:cNvSpPr>
          <p:nvPr>
            <p:ph sz="quarter" idx="11"/>
          </p:nvPr>
        </p:nvSpPr>
        <p:spPr>
          <a:xfrm>
            <a:off x="3766161" y="2360331"/>
            <a:ext cx="5710767" cy="3038388"/>
          </a:xfrm>
        </p:spPr>
        <p:txBody>
          <a:bodyPr/>
          <a:lstStyle/>
          <a:p>
            <a:r>
              <a:rPr lang="en-US" sz="2800" dirty="0">
                <a:latin typeface="+mj-lt"/>
              </a:rPr>
              <a:t>Items are now sorted within each facet in alphabetical order.</a:t>
            </a:r>
          </a:p>
        </p:txBody>
      </p:sp>
      <p:sp>
        <p:nvSpPr>
          <p:cNvPr id="5" name="Text Placeholder 4">
            <a:extLst>
              <a:ext uri="{FF2B5EF4-FFF2-40B4-BE49-F238E27FC236}">
                <a16:creationId xmlns:a16="http://schemas.microsoft.com/office/drawing/2014/main" id="{6BF8791D-9CB3-0B09-2FBA-20082D5EA6E4}"/>
              </a:ext>
            </a:extLst>
          </p:cNvPr>
          <p:cNvSpPr>
            <a:spLocks noGrp="1"/>
          </p:cNvSpPr>
          <p:nvPr>
            <p:ph type="body" sz="quarter" idx="13"/>
          </p:nvPr>
        </p:nvSpPr>
        <p:spPr>
          <a:xfrm>
            <a:off x="632594" y="5826034"/>
            <a:ext cx="2162211" cy="602796"/>
          </a:xfrm>
        </p:spPr>
        <p:txBody>
          <a:bodyPr/>
          <a:lstStyle/>
          <a:p>
            <a:r>
              <a:rPr lang="en-US" sz="1600" dirty="0">
                <a:latin typeface="+mj-lt"/>
              </a:rPr>
              <a:t>Screen capture of facets in Alma</a:t>
            </a:r>
          </a:p>
        </p:txBody>
      </p:sp>
    </p:spTree>
    <p:extLst>
      <p:ext uri="{BB962C8B-B14F-4D97-AF65-F5344CB8AC3E}">
        <p14:creationId xmlns:p14="http://schemas.microsoft.com/office/powerpoint/2010/main" val="2732869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B6F37-0631-5875-F1C0-4AB03CA6874D}"/>
              </a:ext>
            </a:extLst>
          </p:cNvPr>
          <p:cNvSpPr>
            <a:spLocks noGrp="1"/>
          </p:cNvSpPr>
          <p:nvPr>
            <p:ph type="title"/>
          </p:nvPr>
        </p:nvSpPr>
        <p:spPr/>
        <p:txBody>
          <a:bodyPr/>
          <a:lstStyle/>
          <a:p>
            <a:r>
              <a:rPr lang="en-US" dirty="0"/>
              <a:t>Changes to the Manage Sets interface</a:t>
            </a:r>
          </a:p>
        </p:txBody>
      </p:sp>
      <p:pic>
        <p:nvPicPr>
          <p:cNvPr id="7" name="Content Placeholder 6" descr="A screenshot of a computer&#10;&#10;Description automatically generated">
            <a:extLst>
              <a:ext uri="{FF2B5EF4-FFF2-40B4-BE49-F238E27FC236}">
                <a16:creationId xmlns:a16="http://schemas.microsoft.com/office/drawing/2014/main" id="{7220450E-389B-0F16-C662-101FCDFC31BB}"/>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2066" y="454319"/>
            <a:ext cx="6079595" cy="2601719"/>
          </a:xfrm>
          <a:ln>
            <a:solidFill>
              <a:schemeClr val="accent1"/>
            </a:solidFill>
          </a:ln>
        </p:spPr>
      </p:pic>
      <p:pic>
        <p:nvPicPr>
          <p:cNvPr id="9" name="Content Placeholder 8" descr="A screenshot of a computer&#10;&#10;Description automatically generated">
            <a:extLst>
              <a:ext uri="{FF2B5EF4-FFF2-40B4-BE49-F238E27FC236}">
                <a16:creationId xmlns:a16="http://schemas.microsoft.com/office/drawing/2014/main" id="{097B9E2C-D06D-12A5-F6C5-D02303B0ED6F}"/>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192066" y="3535578"/>
            <a:ext cx="6869288" cy="2601719"/>
          </a:xfrm>
          <a:ln>
            <a:solidFill>
              <a:schemeClr val="accent1"/>
            </a:solidFill>
          </a:ln>
        </p:spPr>
      </p:pic>
      <p:sp>
        <p:nvSpPr>
          <p:cNvPr id="5" name="Text Placeholder 4">
            <a:extLst>
              <a:ext uri="{FF2B5EF4-FFF2-40B4-BE49-F238E27FC236}">
                <a16:creationId xmlns:a16="http://schemas.microsoft.com/office/drawing/2014/main" id="{C49AD35D-EF05-B785-AFA9-D6A5C2F8EE65}"/>
              </a:ext>
            </a:extLst>
          </p:cNvPr>
          <p:cNvSpPr>
            <a:spLocks noGrp="1"/>
          </p:cNvSpPr>
          <p:nvPr>
            <p:ph type="body" sz="quarter" idx="13"/>
          </p:nvPr>
        </p:nvSpPr>
        <p:spPr>
          <a:xfrm>
            <a:off x="192066" y="6137297"/>
            <a:ext cx="6869288" cy="303862"/>
          </a:xfrm>
        </p:spPr>
        <p:txBody>
          <a:bodyPr/>
          <a:lstStyle/>
          <a:p>
            <a:r>
              <a:rPr lang="en-US" sz="1600" dirty="0">
                <a:latin typeface="+mj-lt"/>
                <a:ea typeface="ＭＳ Ｐゴシック"/>
              </a:rPr>
              <a:t>A screen capture of the Records Customization in Manage Sets in Alma</a:t>
            </a:r>
          </a:p>
        </p:txBody>
      </p:sp>
      <p:sp>
        <p:nvSpPr>
          <p:cNvPr id="10" name="TextBox 9">
            <a:extLst>
              <a:ext uri="{FF2B5EF4-FFF2-40B4-BE49-F238E27FC236}">
                <a16:creationId xmlns:a16="http://schemas.microsoft.com/office/drawing/2014/main" id="{A281D7B7-3661-4E1D-C7E7-89F6C207EB26}"/>
              </a:ext>
            </a:extLst>
          </p:cNvPr>
          <p:cNvSpPr txBox="1"/>
          <p:nvPr/>
        </p:nvSpPr>
        <p:spPr>
          <a:xfrm>
            <a:off x="7252569" y="653733"/>
            <a:ext cx="4554197" cy="5262979"/>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mj-lt"/>
              </a:rPr>
              <a:t>You can view a list of your sets in a table view and can toggle the sets’ status to active and inactive.</a:t>
            </a:r>
          </a:p>
          <a:p>
            <a:pPr marL="285750" indent="-285750">
              <a:buFont typeface="Arial" panose="020B0604020202020204" pitchFamily="34" charset="0"/>
              <a:buChar char="•"/>
            </a:pPr>
            <a:r>
              <a:rPr lang="en-US" sz="2800" dirty="0">
                <a:latin typeface="+mj-lt"/>
              </a:rPr>
              <a:t>Select Actions &gt; Customize to view the various forms of customization.</a:t>
            </a:r>
          </a:p>
          <a:p>
            <a:pPr marL="285750" indent="-285750">
              <a:buFont typeface="Arial" panose="020B0604020202020204" pitchFamily="34" charset="0"/>
              <a:buChar char="•"/>
            </a:pPr>
            <a:r>
              <a:rPr lang="en-US" sz="2800" dirty="0">
                <a:latin typeface="+mj-lt"/>
              </a:rPr>
              <a:t>The bottom screen capture shows Records Customization.</a:t>
            </a:r>
          </a:p>
        </p:txBody>
      </p:sp>
      <p:sp>
        <p:nvSpPr>
          <p:cNvPr id="3" name="TextBox 2">
            <a:extLst>
              <a:ext uri="{FF2B5EF4-FFF2-40B4-BE49-F238E27FC236}">
                <a16:creationId xmlns:a16="http://schemas.microsoft.com/office/drawing/2014/main" id="{E3FE2BD9-C8D3-8B96-2FE9-88AC6696EB47}"/>
              </a:ext>
            </a:extLst>
          </p:cNvPr>
          <p:cNvSpPr txBox="1"/>
          <p:nvPr/>
        </p:nvSpPr>
        <p:spPr>
          <a:xfrm>
            <a:off x="192066" y="3075038"/>
            <a:ext cx="6079595" cy="338554"/>
          </a:xfrm>
          <a:prstGeom prst="rect">
            <a:avLst/>
          </a:prstGeom>
          <a:noFill/>
        </p:spPr>
        <p:txBody>
          <a:bodyPr wrap="square" rtlCol="0">
            <a:spAutoFit/>
          </a:bodyPr>
          <a:lstStyle/>
          <a:p>
            <a:r>
              <a:rPr lang="en-US" sz="1600" dirty="0">
                <a:latin typeface="+mj-lt"/>
              </a:rPr>
              <a:t>A screen capture of the table view in Manage Sets in Alma</a:t>
            </a:r>
            <a:r>
              <a:rPr lang="en-US" sz="1600" dirty="0"/>
              <a:t> </a:t>
            </a:r>
          </a:p>
        </p:txBody>
      </p:sp>
    </p:spTree>
    <p:extLst>
      <p:ext uri="{BB962C8B-B14F-4D97-AF65-F5344CB8AC3E}">
        <p14:creationId xmlns:p14="http://schemas.microsoft.com/office/powerpoint/2010/main" val="1025801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D1B8-5625-51FD-9736-E58F3474A648}"/>
              </a:ext>
            </a:extLst>
          </p:cNvPr>
          <p:cNvSpPr>
            <a:spLocks noGrp="1"/>
          </p:cNvSpPr>
          <p:nvPr>
            <p:ph type="title"/>
          </p:nvPr>
        </p:nvSpPr>
        <p:spPr/>
        <p:txBody>
          <a:bodyPr/>
          <a:lstStyle/>
          <a:p>
            <a:r>
              <a:rPr lang="en-US" dirty="0" err="1"/>
              <a:t>Springshare</a:t>
            </a:r>
            <a:r>
              <a:rPr lang="en-US" dirty="0"/>
              <a:t> Integration</a:t>
            </a:r>
          </a:p>
        </p:txBody>
      </p:sp>
      <p:sp>
        <p:nvSpPr>
          <p:cNvPr id="3" name="Content Placeholder 2">
            <a:extLst>
              <a:ext uri="{FF2B5EF4-FFF2-40B4-BE49-F238E27FC236}">
                <a16:creationId xmlns:a16="http://schemas.microsoft.com/office/drawing/2014/main" id="{66B98EFC-1C9D-9CC2-2315-B7D1979E77B2}"/>
              </a:ext>
            </a:extLst>
          </p:cNvPr>
          <p:cNvSpPr>
            <a:spLocks noGrp="1"/>
          </p:cNvSpPr>
          <p:nvPr>
            <p:ph sz="quarter" idx="10"/>
          </p:nvPr>
        </p:nvSpPr>
        <p:spPr/>
        <p:txBody>
          <a:bodyPr/>
          <a:lstStyle/>
          <a:p>
            <a:r>
              <a:rPr lang="en-US" dirty="0">
                <a:ea typeface="ＭＳ Ｐゴシック"/>
              </a:rPr>
              <a:t>You can import </a:t>
            </a:r>
            <a:r>
              <a:rPr lang="en-US" dirty="0" err="1">
                <a:ea typeface="ＭＳ Ｐゴシック"/>
              </a:rPr>
              <a:t>Springshare</a:t>
            </a:r>
            <a:r>
              <a:rPr lang="en-US" dirty="0">
                <a:ea typeface="ＭＳ Ｐゴシック"/>
              </a:rPr>
              <a:t> gate counts and reference data for use in Alma Analytics.</a:t>
            </a:r>
            <a:br>
              <a:rPr lang="en-US" dirty="0">
                <a:ea typeface="ＭＳ Ｐゴシック"/>
              </a:rPr>
            </a:br>
            <a:endParaRPr lang="en-US" dirty="0"/>
          </a:p>
          <a:p>
            <a:r>
              <a:rPr lang="en-US" dirty="0">
                <a:ea typeface="ＭＳ Ｐゴシック"/>
              </a:rPr>
              <a:t>Detailed instructions:</a:t>
            </a:r>
            <a:br>
              <a:rPr lang="en-US" dirty="0">
                <a:ea typeface="ＭＳ Ｐゴシック"/>
              </a:rPr>
            </a:br>
            <a:r>
              <a:rPr lang="en-US" dirty="0">
                <a:ea typeface="ＭＳ Ｐゴシック"/>
                <a:hlinkClick r:id="rId3"/>
              </a:rPr>
              <a:t>https://knowledge.exlibrisgroup.com/Alma/Product_Documentation/010Alma_Online_Help_(English)/080Analytics/010Introduction/The_Basics_of_Working_with_Analytics/Springshare_Integration</a:t>
            </a:r>
            <a:endParaRPr lang="en-US" dirty="0">
              <a:ea typeface="ＭＳ Ｐゴシック"/>
            </a:endParaRPr>
          </a:p>
          <a:p>
            <a:endParaRPr lang="en-US" dirty="0"/>
          </a:p>
        </p:txBody>
      </p:sp>
      <p:pic>
        <p:nvPicPr>
          <p:cNvPr id="7" name="Content Placeholder 6" descr="A screenshot of a computer&#10;&#10;Description automatically generated">
            <a:extLst>
              <a:ext uri="{FF2B5EF4-FFF2-40B4-BE49-F238E27FC236}">
                <a16:creationId xmlns:a16="http://schemas.microsoft.com/office/drawing/2014/main" id="{95806018-97FC-EE36-BFD9-3E4C0A461515}"/>
              </a:ext>
            </a:extLst>
          </p:cNvPr>
          <p:cNvPicPr>
            <a:picLocks noGrp="1" noChangeAspect="1"/>
          </p:cNvPicPr>
          <p:nvPr>
            <p:ph sz="quarter" idx="11"/>
          </p:nvPr>
        </p:nvPicPr>
        <p:blipFill>
          <a:blip r:embed="rId4">
            <a:extLst>
              <a:ext uri="{28A0092B-C50C-407E-A947-70E740481C1C}">
                <a14:useLocalDpi xmlns:a14="http://schemas.microsoft.com/office/drawing/2010/main" val="0"/>
              </a:ext>
            </a:extLst>
          </a:blip>
          <a:stretch>
            <a:fillRect/>
          </a:stretch>
        </p:blipFill>
        <p:spPr>
          <a:xfrm>
            <a:off x="5982127" y="928688"/>
            <a:ext cx="5697553" cy="4100512"/>
          </a:xfrm>
        </p:spPr>
      </p:pic>
      <p:sp>
        <p:nvSpPr>
          <p:cNvPr id="5" name="Text Placeholder 4">
            <a:extLst>
              <a:ext uri="{FF2B5EF4-FFF2-40B4-BE49-F238E27FC236}">
                <a16:creationId xmlns:a16="http://schemas.microsoft.com/office/drawing/2014/main" id="{9F40C58B-B046-BFF3-C048-44056751EE2E}"/>
              </a:ext>
            </a:extLst>
          </p:cNvPr>
          <p:cNvSpPr>
            <a:spLocks noGrp="1"/>
          </p:cNvSpPr>
          <p:nvPr>
            <p:ph type="body" sz="quarter" idx="13"/>
          </p:nvPr>
        </p:nvSpPr>
        <p:spPr>
          <a:xfrm>
            <a:off x="5942060" y="5103803"/>
            <a:ext cx="5824640" cy="784236"/>
          </a:xfrm>
        </p:spPr>
        <p:txBody>
          <a:bodyPr/>
          <a:lstStyle/>
          <a:p>
            <a:r>
              <a:rPr lang="en-US" sz="1600" dirty="0"/>
              <a:t>Screen capture of the new </a:t>
            </a:r>
            <a:r>
              <a:rPr lang="en-US" sz="1600" dirty="0" err="1"/>
              <a:t>Springshare</a:t>
            </a:r>
            <a:r>
              <a:rPr lang="en-US" sz="1600" dirty="0"/>
              <a:t> dimensions in the External Vendor Data subject area of Alma Analytics</a:t>
            </a:r>
          </a:p>
        </p:txBody>
      </p:sp>
    </p:spTree>
    <p:extLst>
      <p:ext uri="{BB962C8B-B14F-4D97-AF65-F5344CB8AC3E}">
        <p14:creationId xmlns:p14="http://schemas.microsoft.com/office/powerpoint/2010/main" val="3199686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6A631-9564-C479-C100-B0A480D3E0BC}"/>
              </a:ext>
            </a:extLst>
          </p:cNvPr>
          <p:cNvSpPr>
            <a:spLocks noGrp="1"/>
          </p:cNvSpPr>
          <p:nvPr>
            <p:ph type="title"/>
          </p:nvPr>
        </p:nvSpPr>
        <p:spPr/>
        <p:txBody>
          <a:bodyPr/>
          <a:lstStyle/>
          <a:p>
            <a:r>
              <a:rPr lang="en-US" dirty="0"/>
              <a:t>More Analytics Updates</a:t>
            </a:r>
          </a:p>
        </p:txBody>
      </p:sp>
      <p:sp>
        <p:nvSpPr>
          <p:cNvPr id="3" name="Content Placeholder 2">
            <a:extLst>
              <a:ext uri="{FF2B5EF4-FFF2-40B4-BE49-F238E27FC236}">
                <a16:creationId xmlns:a16="http://schemas.microsoft.com/office/drawing/2014/main" id="{7A4EA3E3-5ACC-923C-9836-1CFFB35EF62D}"/>
              </a:ext>
            </a:extLst>
          </p:cNvPr>
          <p:cNvSpPr>
            <a:spLocks noGrp="1"/>
          </p:cNvSpPr>
          <p:nvPr>
            <p:ph sz="quarter" idx="10"/>
          </p:nvPr>
        </p:nvSpPr>
        <p:spPr>
          <a:xfrm>
            <a:off x="306917" y="634996"/>
            <a:ext cx="11578166" cy="5034284"/>
          </a:xfrm>
        </p:spPr>
        <p:txBody>
          <a:bodyPr/>
          <a:lstStyle/>
          <a:p>
            <a:pPr marL="342900" indent="-342900">
              <a:buFont typeface="Arial" panose="020B0604020202020204" pitchFamily="34" charset="0"/>
              <a:buChar char="•"/>
            </a:pPr>
            <a:r>
              <a:rPr lang="en-US" sz="2400" dirty="0"/>
              <a:t>New Design Analytics roles were added that are limited to specific subject areas in Acquisitions, Fulfillment, and Resources. To enable these roles, set the </a:t>
            </a:r>
            <a:r>
              <a:rPr lang="en-US" sz="2400" dirty="0" err="1"/>
              <a:t>support_partial_analytics_designer</a:t>
            </a:r>
            <a:r>
              <a:rPr lang="en-US" sz="2400" dirty="0"/>
              <a:t> parameter (Configuration &gt; Analytics &gt; General Configuration &gt; Other Settings) to true.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 Public Access Model field was added to the E-Inventory &gt; Electronic Collection and E-Inventory &gt; Portfolio Details for Consortia Members &gt; Electronic Collection. </a:t>
            </a:r>
            <a:endParaRPr lang="en-US" sz="2400" b="1" dirty="0"/>
          </a:p>
        </p:txBody>
      </p:sp>
      <p:pic>
        <p:nvPicPr>
          <p:cNvPr id="7" name="Content Placeholder 6" descr="Screen capture of the new Analytics roles in Alma. ">
            <a:extLst>
              <a:ext uri="{FF2B5EF4-FFF2-40B4-BE49-F238E27FC236}">
                <a16:creationId xmlns:a16="http://schemas.microsoft.com/office/drawing/2014/main" id="{2B633110-E9C7-76A1-46B3-3F0ABEDB6F25}"/>
              </a:ext>
            </a:extLst>
          </p:cNvPr>
          <p:cNvPicPr>
            <a:picLocks noGrp="1" noChangeAspect="1"/>
          </p:cNvPicPr>
          <p:nvPr>
            <p:ph sz="quarter" idx="11"/>
          </p:nvPr>
        </p:nvPicPr>
        <p:blipFill>
          <a:blip r:embed="rId3">
            <a:extLst>
              <a:ext uri="{28A0092B-C50C-407E-A947-70E740481C1C}">
                <a14:useLocalDpi xmlns:a14="http://schemas.microsoft.com/office/drawing/2010/main" val="0"/>
              </a:ext>
            </a:extLst>
          </a:blip>
          <a:stretch>
            <a:fillRect/>
          </a:stretch>
        </p:blipFill>
        <p:spPr>
          <a:xfrm>
            <a:off x="674915" y="2302273"/>
            <a:ext cx="8743406" cy="1967050"/>
          </a:xfrm>
        </p:spPr>
      </p:pic>
      <p:sp>
        <p:nvSpPr>
          <p:cNvPr id="5" name="Text Placeholder 4">
            <a:extLst>
              <a:ext uri="{FF2B5EF4-FFF2-40B4-BE49-F238E27FC236}">
                <a16:creationId xmlns:a16="http://schemas.microsoft.com/office/drawing/2014/main" id="{B15EDBB6-E2ED-414D-6C0E-8669249A0CE5}"/>
              </a:ext>
            </a:extLst>
          </p:cNvPr>
          <p:cNvSpPr>
            <a:spLocks noGrp="1"/>
          </p:cNvSpPr>
          <p:nvPr>
            <p:ph type="body" sz="quarter" idx="13"/>
          </p:nvPr>
        </p:nvSpPr>
        <p:spPr>
          <a:xfrm>
            <a:off x="674914" y="4342793"/>
            <a:ext cx="9069977" cy="346773"/>
          </a:xfrm>
        </p:spPr>
        <p:txBody>
          <a:bodyPr/>
          <a:lstStyle/>
          <a:p>
            <a:r>
              <a:rPr lang="en-US" dirty="0"/>
              <a:t>Screen capture of the new Analytics roles in Alma.</a:t>
            </a:r>
          </a:p>
        </p:txBody>
      </p:sp>
    </p:spTree>
    <p:extLst>
      <p:ext uri="{BB962C8B-B14F-4D97-AF65-F5344CB8AC3E}">
        <p14:creationId xmlns:p14="http://schemas.microsoft.com/office/powerpoint/2010/main" val="943853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F0CF78-9D07-246F-2186-59A2658553F2}"/>
              </a:ext>
            </a:extLst>
          </p:cNvPr>
          <p:cNvSpPr>
            <a:spLocks noGrp="1"/>
          </p:cNvSpPr>
          <p:nvPr>
            <p:ph idx="1"/>
          </p:nvPr>
        </p:nvSpPr>
        <p:spPr/>
        <p:txBody>
          <a:bodyPr>
            <a:normAutofit/>
          </a:bodyPr>
          <a:lstStyle/>
          <a:p>
            <a:r>
              <a:rPr lang="en-US" dirty="0"/>
              <a:t>Community Zone records identified in editor header</a:t>
            </a:r>
          </a:p>
          <a:p>
            <a:pPr lvl="1"/>
            <a:r>
              <a:rPr lang="en-US" dirty="0"/>
              <a:t>Image below shows a magenta box stating Community Record</a:t>
            </a:r>
          </a:p>
          <a:p>
            <a:pPr lvl="1"/>
            <a:r>
              <a:rPr lang="en-US" dirty="0"/>
              <a:t>MDE may also alert users when saving changes that could affect community</a:t>
            </a:r>
          </a:p>
        </p:txBody>
      </p:sp>
      <p:sp>
        <p:nvSpPr>
          <p:cNvPr id="2" name="Title 1">
            <a:extLst>
              <a:ext uri="{FF2B5EF4-FFF2-40B4-BE49-F238E27FC236}">
                <a16:creationId xmlns:a16="http://schemas.microsoft.com/office/drawing/2014/main" id="{9012BB90-8B3C-B6BF-DE07-D92A54BC9D10}"/>
              </a:ext>
            </a:extLst>
          </p:cNvPr>
          <p:cNvSpPr>
            <a:spLocks noGrp="1"/>
          </p:cNvSpPr>
          <p:nvPr>
            <p:ph type="title"/>
          </p:nvPr>
        </p:nvSpPr>
        <p:spPr/>
        <p:txBody>
          <a:bodyPr/>
          <a:lstStyle/>
          <a:p>
            <a:r>
              <a:rPr lang="en-US" dirty="0"/>
              <a:t>Editing a Community Zone Record</a:t>
            </a:r>
          </a:p>
        </p:txBody>
      </p:sp>
      <p:pic>
        <p:nvPicPr>
          <p:cNvPr id="5" name="Picture 4" descr="The record header and initial fields of a MARC record in the Alma metadata editor. A bright pink box calls out this record as a community record.">
            <a:extLst>
              <a:ext uri="{FF2B5EF4-FFF2-40B4-BE49-F238E27FC236}">
                <a16:creationId xmlns:a16="http://schemas.microsoft.com/office/drawing/2014/main" id="{4284613C-7884-D8AF-1AB0-7CCD6F77BC3C}"/>
              </a:ext>
            </a:extLst>
          </p:cNvPr>
          <p:cNvPicPr>
            <a:picLocks noChangeAspect="1"/>
          </p:cNvPicPr>
          <p:nvPr/>
        </p:nvPicPr>
        <p:blipFill>
          <a:blip r:embed="rId3"/>
          <a:stretch>
            <a:fillRect/>
          </a:stretch>
        </p:blipFill>
        <p:spPr>
          <a:xfrm>
            <a:off x="2528299" y="2950937"/>
            <a:ext cx="7141777" cy="2332430"/>
          </a:xfrm>
          <a:prstGeom prst="rect">
            <a:avLst/>
          </a:prstGeom>
          <a:ln>
            <a:solidFill>
              <a:schemeClr val="accent5"/>
            </a:solidFill>
          </a:ln>
        </p:spPr>
      </p:pic>
      <p:sp>
        <p:nvSpPr>
          <p:cNvPr id="4" name="TextBox 3">
            <a:extLst>
              <a:ext uri="{FF2B5EF4-FFF2-40B4-BE49-F238E27FC236}">
                <a16:creationId xmlns:a16="http://schemas.microsoft.com/office/drawing/2014/main" id="{FB93C821-5E44-EC38-7C34-1BFBDAC27FF6}"/>
              </a:ext>
            </a:extLst>
          </p:cNvPr>
          <p:cNvSpPr txBox="1"/>
          <p:nvPr/>
        </p:nvSpPr>
        <p:spPr>
          <a:xfrm>
            <a:off x="2525111" y="5279109"/>
            <a:ext cx="7141777" cy="923330"/>
          </a:xfrm>
          <a:prstGeom prst="rect">
            <a:avLst/>
          </a:prstGeom>
          <a:noFill/>
        </p:spPr>
        <p:txBody>
          <a:bodyPr wrap="square" rtlCol="0">
            <a:spAutoFit/>
          </a:bodyPr>
          <a:lstStyle/>
          <a:p>
            <a:r>
              <a:rPr lang="en-US" dirty="0"/>
              <a:t>Image of the record header and initial fields of a MARC record in the Alma metadata editor that comes from the Community Zone. A new magenta “Community Record” tag calls out this record as a community record. </a:t>
            </a:r>
          </a:p>
        </p:txBody>
      </p:sp>
    </p:spTree>
    <p:extLst>
      <p:ext uri="{BB962C8B-B14F-4D97-AF65-F5344CB8AC3E}">
        <p14:creationId xmlns:p14="http://schemas.microsoft.com/office/powerpoint/2010/main" val="326677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FE02E-1AA8-B935-9E7E-8300C2B4F541}"/>
              </a:ext>
            </a:extLst>
          </p:cNvPr>
          <p:cNvSpPr>
            <a:spLocks noGrp="1"/>
          </p:cNvSpPr>
          <p:nvPr>
            <p:ph type="ctrTitle"/>
          </p:nvPr>
        </p:nvSpPr>
        <p:spPr>
          <a:xfrm>
            <a:off x="914400" y="4455723"/>
            <a:ext cx="10363200" cy="1079293"/>
          </a:xfrm>
        </p:spPr>
        <p:txBody>
          <a:bodyPr>
            <a:normAutofit/>
          </a:bodyPr>
          <a:lstStyle/>
          <a:p>
            <a:pPr algn="ctr"/>
            <a:r>
              <a:rPr lang="en-US" dirty="0"/>
              <a:t>May Alma/Primo VE Release Update</a:t>
            </a:r>
          </a:p>
        </p:txBody>
      </p:sp>
      <p:sp>
        <p:nvSpPr>
          <p:cNvPr id="3" name="Subtitle 2">
            <a:extLst>
              <a:ext uri="{FF2B5EF4-FFF2-40B4-BE49-F238E27FC236}">
                <a16:creationId xmlns:a16="http://schemas.microsoft.com/office/drawing/2014/main" id="{6CCA28F8-9411-8924-0719-F49E3492B1D8}"/>
              </a:ext>
            </a:extLst>
          </p:cNvPr>
          <p:cNvSpPr>
            <a:spLocks noGrp="1"/>
          </p:cNvSpPr>
          <p:nvPr>
            <p:ph type="subTitle" idx="1"/>
          </p:nvPr>
        </p:nvSpPr>
        <p:spPr>
          <a:xfrm>
            <a:off x="1828800" y="5535016"/>
            <a:ext cx="8534400" cy="987225"/>
          </a:xfrm>
        </p:spPr>
        <p:txBody>
          <a:bodyPr/>
          <a:lstStyle/>
          <a:p>
            <a:r>
              <a:rPr lang="en-US" dirty="0">
                <a:latin typeface="+mj-lt"/>
              </a:rPr>
              <a:t>Alma/Primo VE Open Office Hours</a:t>
            </a:r>
          </a:p>
          <a:p>
            <a:r>
              <a:rPr lang="en-US" dirty="0">
                <a:latin typeface="+mj-lt"/>
                <a:ea typeface="ＭＳ Ｐゴシック"/>
              </a:rPr>
              <a:t>05/09/2024</a:t>
            </a:r>
          </a:p>
          <a:p>
            <a:endParaRPr lang="en-US" dirty="0"/>
          </a:p>
        </p:txBody>
      </p:sp>
    </p:spTree>
    <p:extLst>
      <p:ext uri="{BB962C8B-B14F-4D97-AF65-F5344CB8AC3E}">
        <p14:creationId xmlns:p14="http://schemas.microsoft.com/office/powerpoint/2010/main" val="2456257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90D6D-E8FD-98E0-A959-D3438DBF00C7}"/>
              </a:ext>
            </a:extLst>
          </p:cNvPr>
          <p:cNvSpPr>
            <a:spLocks noGrp="1"/>
          </p:cNvSpPr>
          <p:nvPr>
            <p:ph idx="1"/>
          </p:nvPr>
        </p:nvSpPr>
        <p:spPr>
          <a:xfrm>
            <a:off x="416076" y="749423"/>
            <a:ext cx="11329500" cy="2031999"/>
          </a:xfrm>
        </p:spPr>
        <p:txBody>
          <a:bodyPr/>
          <a:lstStyle/>
          <a:p>
            <a:r>
              <a:rPr lang="en-US" dirty="0"/>
              <a:t>Record version history includes management tags</a:t>
            </a:r>
          </a:p>
          <a:p>
            <a:pPr lvl="1"/>
            <a:r>
              <a:rPr lang="en-US" dirty="0"/>
              <a:t>Useful when troubleshooting data sync and publishing</a:t>
            </a:r>
          </a:p>
          <a:p>
            <a:pPr lvl="1"/>
            <a:r>
              <a:rPr lang="en-US" dirty="0"/>
              <a:t>Below image shows that the previous version had no bibliographic suppression, no search suppression, and no publishing to data sync.</a:t>
            </a:r>
          </a:p>
        </p:txBody>
      </p:sp>
      <p:sp>
        <p:nvSpPr>
          <p:cNvPr id="2" name="Title 1">
            <a:extLst>
              <a:ext uri="{FF2B5EF4-FFF2-40B4-BE49-F238E27FC236}">
                <a16:creationId xmlns:a16="http://schemas.microsoft.com/office/drawing/2014/main" id="{B198EF3B-8AAA-BD2E-D476-8E20D62C58AF}"/>
              </a:ext>
            </a:extLst>
          </p:cNvPr>
          <p:cNvSpPr>
            <a:spLocks noGrp="1"/>
          </p:cNvSpPr>
          <p:nvPr>
            <p:ph type="title"/>
          </p:nvPr>
        </p:nvSpPr>
        <p:spPr/>
        <p:txBody>
          <a:bodyPr/>
          <a:lstStyle/>
          <a:p>
            <a:r>
              <a:rPr lang="en-US" dirty="0"/>
              <a:t>Record Versions Enhanced</a:t>
            </a:r>
          </a:p>
        </p:txBody>
      </p:sp>
      <p:pic>
        <p:nvPicPr>
          <p:cNvPr id="5" name="Picture 4" descr="A summary of previous record version for the Compact Disc Scratch My Back. Management tags show no bibliographic suppression, no search suppression, and Don't Publish to OCLC.">
            <a:extLst>
              <a:ext uri="{FF2B5EF4-FFF2-40B4-BE49-F238E27FC236}">
                <a16:creationId xmlns:a16="http://schemas.microsoft.com/office/drawing/2014/main" id="{8DD73A0F-DFED-E33E-AF22-198A2E3E8D07}"/>
              </a:ext>
            </a:extLst>
          </p:cNvPr>
          <p:cNvPicPr>
            <a:picLocks noChangeAspect="1"/>
          </p:cNvPicPr>
          <p:nvPr/>
        </p:nvPicPr>
        <p:blipFill>
          <a:blip r:embed="rId3"/>
          <a:stretch>
            <a:fillRect/>
          </a:stretch>
        </p:blipFill>
        <p:spPr>
          <a:xfrm>
            <a:off x="3610581" y="2467913"/>
            <a:ext cx="4940490" cy="2438165"/>
          </a:xfrm>
          <a:prstGeom prst="rect">
            <a:avLst/>
          </a:prstGeom>
          <a:ln>
            <a:solidFill>
              <a:schemeClr val="accent5"/>
            </a:solidFill>
          </a:ln>
        </p:spPr>
      </p:pic>
      <p:sp>
        <p:nvSpPr>
          <p:cNvPr id="4" name="TextBox 3">
            <a:extLst>
              <a:ext uri="{FF2B5EF4-FFF2-40B4-BE49-F238E27FC236}">
                <a16:creationId xmlns:a16="http://schemas.microsoft.com/office/drawing/2014/main" id="{12608AAC-AB57-447E-F857-BB87915FDD69}"/>
              </a:ext>
            </a:extLst>
          </p:cNvPr>
          <p:cNvSpPr txBox="1"/>
          <p:nvPr/>
        </p:nvSpPr>
        <p:spPr>
          <a:xfrm>
            <a:off x="3610580" y="4906078"/>
            <a:ext cx="4940491" cy="1323439"/>
          </a:xfrm>
          <a:prstGeom prst="rect">
            <a:avLst/>
          </a:prstGeom>
          <a:noFill/>
        </p:spPr>
        <p:txBody>
          <a:bodyPr wrap="square" rtlCol="0">
            <a:spAutoFit/>
          </a:bodyPr>
          <a:lstStyle/>
          <a:p>
            <a:r>
              <a:rPr lang="en-US" sz="1600" dirty="0"/>
              <a:t>Image shows a summary of the previous record version for the Compact Disc Scratch My Back. The new management tags show no bibliographic suppression, no suppression from Z39.50 searching, and Don’t publish to the OCLC data sync.</a:t>
            </a:r>
          </a:p>
        </p:txBody>
      </p:sp>
    </p:spTree>
    <p:extLst>
      <p:ext uri="{BB962C8B-B14F-4D97-AF65-F5344CB8AC3E}">
        <p14:creationId xmlns:p14="http://schemas.microsoft.com/office/powerpoint/2010/main" val="694165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1B163-A826-0433-5A9C-753DFC9F21BE}"/>
              </a:ext>
            </a:extLst>
          </p:cNvPr>
          <p:cNvSpPr>
            <a:spLocks noGrp="1"/>
          </p:cNvSpPr>
          <p:nvPr>
            <p:ph idx="1"/>
          </p:nvPr>
        </p:nvSpPr>
        <p:spPr>
          <a:xfrm>
            <a:off x="431250" y="630519"/>
            <a:ext cx="11329500" cy="2368175"/>
          </a:xfrm>
        </p:spPr>
        <p:txBody>
          <a:bodyPr/>
          <a:lstStyle/>
          <a:p>
            <a:r>
              <a:rPr lang="en-US" dirty="0"/>
              <a:t>Browse Shelf List enhanced to index full call number</a:t>
            </a:r>
          </a:p>
          <a:p>
            <a:pPr lvl="1"/>
            <a:r>
              <a:rPr lang="en-US" dirty="0"/>
              <a:t>Search and Browse &gt; Browse Shelf Listing</a:t>
            </a:r>
          </a:p>
          <a:p>
            <a:pPr lvl="1"/>
            <a:r>
              <a:rPr lang="en-US" dirty="0"/>
              <a:t>Depends on position of cursor in a specific bib or holding tag</a:t>
            </a:r>
          </a:p>
          <a:p>
            <a:pPr lvl="2"/>
            <a:r>
              <a:rPr lang="en-US" dirty="0"/>
              <a:t>In image below, cursor is in the 852 field of the holding record.</a:t>
            </a:r>
          </a:p>
          <a:p>
            <a:pPr lvl="1"/>
            <a:r>
              <a:rPr lang="en-US" dirty="0"/>
              <a:t>Note: Holding call number (852$h $</a:t>
            </a:r>
            <a:r>
              <a:rPr lang="en-US" dirty="0" err="1"/>
              <a:t>i</a:t>
            </a:r>
            <a:r>
              <a:rPr lang="en-US" dirty="0"/>
              <a:t>) contains </a:t>
            </a:r>
            <a:r>
              <a:rPr lang="en-US" i="1" dirty="0"/>
              <a:t>your</a:t>
            </a:r>
            <a:r>
              <a:rPr lang="en-US" dirty="0"/>
              <a:t> call number</a:t>
            </a:r>
          </a:p>
        </p:txBody>
      </p:sp>
      <p:sp>
        <p:nvSpPr>
          <p:cNvPr id="2" name="Title 1">
            <a:extLst>
              <a:ext uri="{FF2B5EF4-FFF2-40B4-BE49-F238E27FC236}">
                <a16:creationId xmlns:a16="http://schemas.microsoft.com/office/drawing/2014/main" id="{3AEDA2D4-A678-500C-DB78-5FCACD5D2344}"/>
              </a:ext>
            </a:extLst>
          </p:cNvPr>
          <p:cNvSpPr>
            <a:spLocks noGrp="1"/>
          </p:cNvSpPr>
          <p:nvPr>
            <p:ph type="title"/>
          </p:nvPr>
        </p:nvSpPr>
        <p:spPr/>
        <p:txBody>
          <a:bodyPr/>
          <a:lstStyle/>
          <a:p>
            <a:r>
              <a:rPr lang="en-US" dirty="0"/>
              <a:t>MDE Call Number Browse</a:t>
            </a:r>
          </a:p>
        </p:txBody>
      </p:sp>
      <p:pic>
        <p:nvPicPr>
          <p:cNvPr id="5" name="Picture 4" descr="The Alma metadata with a holding record on the left and the browse shelf listing box on the right. ">
            <a:extLst>
              <a:ext uri="{FF2B5EF4-FFF2-40B4-BE49-F238E27FC236}">
                <a16:creationId xmlns:a16="http://schemas.microsoft.com/office/drawing/2014/main" id="{A85E61D9-9A3E-86B9-F77C-5DDEBA8937AD}"/>
              </a:ext>
            </a:extLst>
          </p:cNvPr>
          <p:cNvPicPr>
            <a:picLocks noChangeAspect="1"/>
          </p:cNvPicPr>
          <p:nvPr/>
        </p:nvPicPr>
        <p:blipFill>
          <a:blip r:embed="rId3"/>
          <a:stretch>
            <a:fillRect/>
          </a:stretch>
        </p:blipFill>
        <p:spPr>
          <a:xfrm>
            <a:off x="1551909" y="3121202"/>
            <a:ext cx="9088181" cy="2507776"/>
          </a:xfrm>
          <a:prstGeom prst="rect">
            <a:avLst/>
          </a:prstGeom>
          <a:solidFill>
            <a:schemeClr val="accent5"/>
          </a:solidFill>
          <a:ln>
            <a:solidFill>
              <a:schemeClr val="accent5"/>
            </a:solidFill>
          </a:ln>
        </p:spPr>
      </p:pic>
      <p:sp>
        <p:nvSpPr>
          <p:cNvPr id="4" name="TextBox 3">
            <a:extLst>
              <a:ext uri="{FF2B5EF4-FFF2-40B4-BE49-F238E27FC236}">
                <a16:creationId xmlns:a16="http://schemas.microsoft.com/office/drawing/2014/main" id="{B27172FA-9553-F7B8-E811-AF9A242F5ECC}"/>
              </a:ext>
            </a:extLst>
          </p:cNvPr>
          <p:cNvSpPr txBox="1"/>
          <p:nvPr/>
        </p:nvSpPr>
        <p:spPr>
          <a:xfrm>
            <a:off x="1551909" y="5628978"/>
            <a:ext cx="9088181" cy="646331"/>
          </a:xfrm>
          <a:prstGeom prst="rect">
            <a:avLst/>
          </a:prstGeom>
          <a:noFill/>
        </p:spPr>
        <p:txBody>
          <a:bodyPr wrap="square" rtlCol="0">
            <a:spAutoFit/>
          </a:bodyPr>
          <a:lstStyle/>
          <a:p>
            <a:r>
              <a:rPr lang="en-US" dirty="0"/>
              <a:t>Image of the Alma metadata editor view with a holding record on the left and the browse shelf listing box on the right. </a:t>
            </a:r>
          </a:p>
        </p:txBody>
      </p:sp>
    </p:spTree>
    <p:extLst>
      <p:ext uri="{BB962C8B-B14F-4D97-AF65-F5344CB8AC3E}">
        <p14:creationId xmlns:p14="http://schemas.microsoft.com/office/powerpoint/2010/main" val="1098090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0D7E5-7057-7B89-9170-35C0F9DC8010}"/>
              </a:ext>
            </a:extLst>
          </p:cNvPr>
          <p:cNvSpPr>
            <a:spLocks noGrp="1"/>
          </p:cNvSpPr>
          <p:nvPr>
            <p:ph idx="1"/>
          </p:nvPr>
        </p:nvSpPr>
        <p:spPr>
          <a:xfrm>
            <a:off x="416077" y="1397001"/>
            <a:ext cx="11329500" cy="1050364"/>
          </a:xfrm>
        </p:spPr>
        <p:txBody>
          <a:bodyPr/>
          <a:lstStyle/>
          <a:p>
            <a:r>
              <a:rPr lang="en-US" dirty="0"/>
              <a:t>Create an item template from an existing item</a:t>
            </a:r>
          </a:p>
          <a:p>
            <a:pPr lvl="1"/>
            <a:r>
              <a:rPr lang="en-US" dirty="0"/>
              <a:t>Use Save as Template button (highlighted below) to store the template.</a:t>
            </a:r>
          </a:p>
        </p:txBody>
      </p:sp>
      <p:sp>
        <p:nvSpPr>
          <p:cNvPr id="2" name="Title 1">
            <a:extLst>
              <a:ext uri="{FF2B5EF4-FFF2-40B4-BE49-F238E27FC236}">
                <a16:creationId xmlns:a16="http://schemas.microsoft.com/office/drawing/2014/main" id="{D772A978-D51B-582C-094F-A3C46EE4FDF2}"/>
              </a:ext>
            </a:extLst>
          </p:cNvPr>
          <p:cNvSpPr>
            <a:spLocks noGrp="1"/>
          </p:cNvSpPr>
          <p:nvPr>
            <p:ph type="title"/>
          </p:nvPr>
        </p:nvSpPr>
        <p:spPr/>
        <p:txBody>
          <a:bodyPr/>
          <a:lstStyle/>
          <a:p>
            <a:r>
              <a:rPr lang="en-US" dirty="0"/>
              <a:t>Physical Item Templates</a:t>
            </a:r>
          </a:p>
        </p:txBody>
      </p:sp>
      <p:pic>
        <p:nvPicPr>
          <p:cNvPr id="7" name="Picture 6" descr="The top section of the physical item editor with the Save as Template button highlighted by the cursor.">
            <a:extLst>
              <a:ext uri="{FF2B5EF4-FFF2-40B4-BE49-F238E27FC236}">
                <a16:creationId xmlns:a16="http://schemas.microsoft.com/office/drawing/2014/main" id="{E16EA327-C007-C265-E430-741E7EC5A708}"/>
              </a:ext>
            </a:extLst>
          </p:cNvPr>
          <p:cNvPicPr>
            <a:picLocks noChangeAspect="1"/>
          </p:cNvPicPr>
          <p:nvPr/>
        </p:nvPicPr>
        <p:blipFill>
          <a:blip r:embed="rId3"/>
          <a:stretch>
            <a:fillRect/>
          </a:stretch>
        </p:blipFill>
        <p:spPr>
          <a:xfrm>
            <a:off x="2015204" y="2453896"/>
            <a:ext cx="8131245" cy="2819644"/>
          </a:xfrm>
          <a:prstGeom prst="rect">
            <a:avLst/>
          </a:prstGeom>
          <a:ln>
            <a:solidFill>
              <a:schemeClr val="accent5"/>
            </a:solidFill>
          </a:ln>
        </p:spPr>
      </p:pic>
      <p:sp>
        <p:nvSpPr>
          <p:cNvPr id="4" name="TextBox 3">
            <a:extLst>
              <a:ext uri="{FF2B5EF4-FFF2-40B4-BE49-F238E27FC236}">
                <a16:creationId xmlns:a16="http://schemas.microsoft.com/office/drawing/2014/main" id="{CB9334EC-4C4B-1DCF-0A2F-A63CF3CA2597}"/>
              </a:ext>
            </a:extLst>
          </p:cNvPr>
          <p:cNvSpPr txBox="1"/>
          <p:nvPr/>
        </p:nvSpPr>
        <p:spPr>
          <a:xfrm>
            <a:off x="2030377" y="5306921"/>
            <a:ext cx="8131245" cy="665481"/>
          </a:xfrm>
          <a:prstGeom prst="rect">
            <a:avLst/>
          </a:prstGeom>
          <a:noFill/>
        </p:spPr>
        <p:txBody>
          <a:bodyPr wrap="square" rtlCol="0">
            <a:spAutoFit/>
          </a:bodyPr>
          <a:lstStyle/>
          <a:p>
            <a:r>
              <a:rPr lang="en-US" dirty="0"/>
              <a:t>Image showing the top section of the physical item editor with the Save as Template button highlighted by the mouse cursor.</a:t>
            </a:r>
          </a:p>
        </p:txBody>
      </p:sp>
    </p:spTree>
    <p:extLst>
      <p:ext uri="{BB962C8B-B14F-4D97-AF65-F5344CB8AC3E}">
        <p14:creationId xmlns:p14="http://schemas.microsoft.com/office/powerpoint/2010/main" val="268667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2A978-D51B-582C-094F-A3C46EE4FDF2}"/>
              </a:ext>
            </a:extLst>
          </p:cNvPr>
          <p:cNvSpPr>
            <a:spLocks noGrp="1"/>
          </p:cNvSpPr>
          <p:nvPr>
            <p:ph type="title"/>
          </p:nvPr>
        </p:nvSpPr>
        <p:spPr/>
        <p:txBody>
          <a:bodyPr/>
          <a:lstStyle/>
          <a:p>
            <a:r>
              <a:rPr lang="en-US" dirty="0"/>
              <a:t>Physical Item Templates</a:t>
            </a:r>
          </a:p>
        </p:txBody>
      </p:sp>
      <p:sp>
        <p:nvSpPr>
          <p:cNvPr id="3" name="Content Placeholder 2">
            <a:extLst>
              <a:ext uri="{FF2B5EF4-FFF2-40B4-BE49-F238E27FC236}">
                <a16:creationId xmlns:a16="http://schemas.microsoft.com/office/drawing/2014/main" id="{CD80D7E5-7057-7B89-9170-35C0F9DC8010}"/>
              </a:ext>
            </a:extLst>
          </p:cNvPr>
          <p:cNvSpPr>
            <a:spLocks noGrp="1"/>
          </p:cNvSpPr>
          <p:nvPr>
            <p:ph idx="1"/>
          </p:nvPr>
        </p:nvSpPr>
        <p:spPr>
          <a:xfrm>
            <a:off x="838200" y="1261303"/>
            <a:ext cx="10515600" cy="1603375"/>
          </a:xfrm>
        </p:spPr>
        <p:txBody>
          <a:bodyPr>
            <a:normAutofit/>
          </a:bodyPr>
          <a:lstStyle/>
          <a:p>
            <a:r>
              <a:rPr lang="en-US" dirty="0"/>
              <a:t>Create a template by adding a name</a:t>
            </a:r>
          </a:p>
          <a:p>
            <a:r>
              <a:rPr lang="en-US" dirty="0">
                <a:ea typeface="ＭＳ Ｐゴシック"/>
              </a:rPr>
              <a:t>Public template = usable by anyone at institution</a:t>
            </a:r>
          </a:p>
          <a:p>
            <a:pPr lvl="1"/>
            <a:r>
              <a:rPr lang="en-US" dirty="0"/>
              <a:t>See below, creation of a public template “Book c1”</a:t>
            </a:r>
          </a:p>
        </p:txBody>
      </p:sp>
      <p:pic>
        <p:nvPicPr>
          <p:cNvPr id="9" name="Picture 8" descr="The Save as template dialog, prompting for a new template name and whether the template is public or not. A note appears to state that not all fields are retained in the template.">
            <a:extLst>
              <a:ext uri="{FF2B5EF4-FFF2-40B4-BE49-F238E27FC236}">
                <a16:creationId xmlns:a16="http://schemas.microsoft.com/office/drawing/2014/main" id="{F280B3C1-2E44-3F0F-AE63-714B2C89D9AF}"/>
              </a:ext>
            </a:extLst>
          </p:cNvPr>
          <p:cNvPicPr>
            <a:picLocks noChangeAspect="1"/>
          </p:cNvPicPr>
          <p:nvPr/>
        </p:nvPicPr>
        <p:blipFill>
          <a:blip r:embed="rId3"/>
          <a:stretch>
            <a:fillRect/>
          </a:stretch>
        </p:blipFill>
        <p:spPr>
          <a:xfrm>
            <a:off x="2697184" y="2560639"/>
            <a:ext cx="6797629" cy="2865368"/>
          </a:xfrm>
          <a:prstGeom prst="rect">
            <a:avLst/>
          </a:prstGeom>
          <a:ln>
            <a:solidFill>
              <a:schemeClr val="accent5"/>
            </a:solidFill>
          </a:ln>
        </p:spPr>
      </p:pic>
      <p:sp>
        <p:nvSpPr>
          <p:cNvPr id="4" name="TextBox 3">
            <a:extLst>
              <a:ext uri="{FF2B5EF4-FFF2-40B4-BE49-F238E27FC236}">
                <a16:creationId xmlns:a16="http://schemas.microsoft.com/office/drawing/2014/main" id="{09D196F1-6C02-2D33-EB39-6DDEBCDFBBD4}"/>
              </a:ext>
            </a:extLst>
          </p:cNvPr>
          <p:cNvSpPr txBox="1"/>
          <p:nvPr/>
        </p:nvSpPr>
        <p:spPr>
          <a:xfrm>
            <a:off x="2697183" y="5431801"/>
            <a:ext cx="6797629" cy="923330"/>
          </a:xfrm>
          <a:prstGeom prst="rect">
            <a:avLst/>
          </a:prstGeom>
          <a:noFill/>
        </p:spPr>
        <p:txBody>
          <a:bodyPr wrap="square" rtlCol="0">
            <a:spAutoFit/>
          </a:bodyPr>
          <a:lstStyle/>
          <a:p>
            <a:r>
              <a:rPr lang="en-US" dirty="0"/>
              <a:t>Image of the Save as template dialog, prompting for a new template name and whether the template is public or not. A note will appear that states which fields will not be retained in the template.  </a:t>
            </a:r>
          </a:p>
        </p:txBody>
      </p:sp>
    </p:spTree>
    <p:extLst>
      <p:ext uri="{BB962C8B-B14F-4D97-AF65-F5344CB8AC3E}">
        <p14:creationId xmlns:p14="http://schemas.microsoft.com/office/powerpoint/2010/main" val="788537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80D7E5-7057-7B89-9170-35C0F9DC8010}"/>
              </a:ext>
            </a:extLst>
          </p:cNvPr>
          <p:cNvSpPr>
            <a:spLocks noGrp="1"/>
          </p:cNvSpPr>
          <p:nvPr>
            <p:ph idx="1"/>
          </p:nvPr>
        </p:nvSpPr>
        <p:spPr>
          <a:xfrm>
            <a:off x="412175" y="516645"/>
            <a:ext cx="11329500" cy="835211"/>
          </a:xfrm>
        </p:spPr>
        <p:txBody>
          <a:bodyPr>
            <a:normAutofit/>
          </a:bodyPr>
          <a:lstStyle/>
          <a:p>
            <a:r>
              <a:rPr lang="en-US" dirty="0"/>
              <a:t>Add Item from Template available from items list and MDE</a:t>
            </a:r>
          </a:p>
        </p:txBody>
      </p:sp>
      <p:sp>
        <p:nvSpPr>
          <p:cNvPr id="2" name="Title 1">
            <a:extLst>
              <a:ext uri="{FF2B5EF4-FFF2-40B4-BE49-F238E27FC236}">
                <a16:creationId xmlns:a16="http://schemas.microsoft.com/office/drawing/2014/main" id="{D772A978-D51B-582C-094F-A3C46EE4FDF2}"/>
              </a:ext>
            </a:extLst>
          </p:cNvPr>
          <p:cNvSpPr>
            <a:spLocks noGrp="1"/>
          </p:cNvSpPr>
          <p:nvPr>
            <p:ph type="title"/>
          </p:nvPr>
        </p:nvSpPr>
        <p:spPr/>
        <p:txBody>
          <a:bodyPr/>
          <a:lstStyle/>
          <a:p>
            <a:r>
              <a:rPr lang="en-US" dirty="0"/>
              <a:t>Physical Item Templates</a:t>
            </a:r>
          </a:p>
        </p:txBody>
      </p:sp>
      <p:pic>
        <p:nvPicPr>
          <p:cNvPr id="5" name="Picture 4" descr="Actions for the list of items screen, including Add Item from Template on the right.">
            <a:extLst>
              <a:ext uri="{FF2B5EF4-FFF2-40B4-BE49-F238E27FC236}">
                <a16:creationId xmlns:a16="http://schemas.microsoft.com/office/drawing/2014/main" id="{5A17D4C5-60B2-C671-DFAC-610BAB63BD09}"/>
              </a:ext>
            </a:extLst>
          </p:cNvPr>
          <p:cNvPicPr>
            <a:picLocks noChangeAspect="1"/>
          </p:cNvPicPr>
          <p:nvPr/>
        </p:nvPicPr>
        <p:blipFill>
          <a:blip r:embed="rId3"/>
          <a:stretch>
            <a:fillRect/>
          </a:stretch>
        </p:blipFill>
        <p:spPr>
          <a:xfrm>
            <a:off x="3174699" y="1115394"/>
            <a:ext cx="5804451" cy="608949"/>
          </a:xfrm>
          <a:prstGeom prst="rect">
            <a:avLst/>
          </a:prstGeom>
          <a:ln>
            <a:solidFill>
              <a:schemeClr val="accent5"/>
            </a:solidFill>
          </a:ln>
        </p:spPr>
      </p:pic>
      <p:pic>
        <p:nvPicPr>
          <p:cNvPr id="7" name="Picture 6" descr="The Alma metadata editor with a holding record in the editor and the add inventory menu expanded. Add Item from Template is active with shortcut Alt+L.">
            <a:extLst>
              <a:ext uri="{FF2B5EF4-FFF2-40B4-BE49-F238E27FC236}">
                <a16:creationId xmlns:a16="http://schemas.microsoft.com/office/drawing/2014/main" id="{EE209911-4467-35FA-9396-2DD9A9559AB2}"/>
              </a:ext>
            </a:extLst>
          </p:cNvPr>
          <p:cNvPicPr>
            <a:picLocks noChangeAspect="1"/>
          </p:cNvPicPr>
          <p:nvPr/>
        </p:nvPicPr>
        <p:blipFill>
          <a:blip r:embed="rId4"/>
          <a:stretch>
            <a:fillRect/>
          </a:stretch>
        </p:blipFill>
        <p:spPr>
          <a:xfrm>
            <a:off x="3130667" y="2552593"/>
            <a:ext cx="5848483" cy="2679442"/>
          </a:xfrm>
          <a:prstGeom prst="rect">
            <a:avLst/>
          </a:prstGeom>
          <a:ln>
            <a:solidFill>
              <a:schemeClr val="accent5"/>
            </a:solidFill>
          </a:ln>
        </p:spPr>
      </p:pic>
      <p:sp>
        <p:nvSpPr>
          <p:cNvPr id="4" name="TextBox 3">
            <a:extLst>
              <a:ext uri="{FF2B5EF4-FFF2-40B4-BE49-F238E27FC236}">
                <a16:creationId xmlns:a16="http://schemas.microsoft.com/office/drawing/2014/main" id="{9FEFC649-C037-1E6E-D9D9-75A9EF5D281A}"/>
              </a:ext>
            </a:extLst>
          </p:cNvPr>
          <p:cNvSpPr txBox="1"/>
          <p:nvPr/>
        </p:nvSpPr>
        <p:spPr>
          <a:xfrm>
            <a:off x="3171759" y="1708748"/>
            <a:ext cx="5807392" cy="646331"/>
          </a:xfrm>
          <a:prstGeom prst="rect">
            <a:avLst/>
          </a:prstGeom>
          <a:noFill/>
        </p:spPr>
        <p:txBody>
          <a:bodyPr wrap="square" lIns="91440" tIns="45720" rIns="91440" bIns="45720" rtlCol="0" anchor="t">
            <a:spAutoFit/>
          </a:bodyPr>
          <a:lstStyle/>
          <a:p>
            <a:r>
              <a:rPr lang="en-US" dirty="0">
                <a:latin typeface="Calibri"/>
                <a:cs typeface="Calibri"/>
              </a:rPr>
              <a:t>Image of actions available for the list of items screen, including Add Item from Template on the right</a:t>
            </a:r>
          </a:p>
        </p:txBody>
      </p:sp>
      <p:sp>
        <p:nvSpPr>
          <p:cNvPr id="6" name="TextBox 5">
            <a:extLst>
              <a:ext uri="{FF2B5EF4-FFF2-40B4-BE49-F238E27FC236}">
                <a16:creationId xmlns:a16="http://schemas.microsoft.com/office/drawing/2014/main" id="{77386530-BD3A-E448-F8B0-B28BCEE6E3AF}"/>
              </a:ext>
            </a:extLst>
          </p:cNvPr>
          <p:cNvSpPr txBox="1"/>
          <p:nvPr/>
        </p:nvSpPr>
        <p:spPr>
          <a:xfrm>
            <a:off x="3130667" y="5309532"/>
            <a:ext cx="5848483" cy="1200329"/>
          </a:xfrm>
          <a:prstGeom prst="rect">
            <a:avLst/>
          </a:prstGeom>
          <a:noFill/>
        </p:spPr>
        <p:txBody>
          <a:bodyPr wrap="square" rtlCol="0">
            <a:spAutoFit/>
          </a:bodyPr>
          <a:lstStyle/>
          <a:p>
            <a:r>
              <a:rPr lang="en-US" dirty="0"/>
              <a:t>Image of the Alma metadata editor with a holding record in the editor and the add inventory menu expanded. The Add Item from Template option is active, and shows the shortcut </a:t>
            </a:r>
            <a:r>
              <a:rPr lang="en-US" dirty="0" err="1"/>
              <a:t>Alt+L</a:t>
            </a:r>
            <a:r>
              <a:rPr lang="en-US" dirty="0"/>
              <a:t>.</a:t>
            </a:r>
          </a:p>
        </p:txBody>
      </p:sp>
    </p:spTree>
    <p:extLst>
      <p:ext uri="{BB962C8B-B14F-4D97-AF65-F5344CB8AC3E}">
        <p14:creationId xmlns:p14="http://schemas.microsoft.com/office/powerpoint/2010/main" val="3958273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BD3D65-40D3-9C8A-EC90-AA08E4402CCB}"/>
              </a:ext>
            </a:extLst>
          </p:cNvPr>
          <p:cNvSpPr>
            <a:spLocks noGrp="1"/>
          </p:cNvSpPr>
          <p:nvPr>
            <p:ph idx="1"/>
          </p:nvPr>
        </p:nvSpPr>
        <p:spPr/>
        <p:txBody>
          <a:bodyPr/>
          <a:lstStyle/>
          <a:p>
            <a:pPr marL="342900" indent="-342900">
              <a:buFont typeface="Arial" panose="020B0604020202020204" pitchFamily="34" charset="0"/>
              <a:buChar char="•"/>
            </a:pPr>
            <a:r>
              <a:rPr lang="en-US" dirty="0"/>
              <a:t>BIBFRAME records now supported by the Alma platform</a:t>
            </a:r>
          </a:p>
          <a:p>
            <a:pPr lvl="1"/>
            <a:r>
              <a:rPr lang="en-US" dirty="0"/>
              <a:t>BIBFRAME records may be used in existing searches and workflows</a:t>
            </a:r>
          </a:p>
          <a:p>
            <a:pPr lvl="1"/>
            <a:r>
              <a:rPr lang="en-US" dirty="0"/>
              <a:t>Importing and editing BIBFRAME records will be different</a:t>
            </a:r>
          </a:p>
          <a:p>
            <a:pPr marL="342900" indent="-342900">
              <a:buFont typeface="Arial" panose="020B0604020202020204" pitchFamily="34" charset="0"/>
              <a:buChar char="•"/>
            </a:pPr>
            <a:r>
              <a:rPr lang="en-US" dirty="0"/>
              <a:t>BIBFRAME support is off by default in each IZ</a:t>
            </a:r>
          </a:p>
          <a:p>
            <a:pPr lvl="1"/>
            <a:r>
              <a:rPr lang="en-US" dirty="0"/>
              <a:t>Possible exploration by CARLI later in the year</a:t>
            </a:r>
          </a:p>
          <a:p>
            <a:pPr marL="342900" indent="-342900">
              <a:buFont typeface="Arial" panose="020B0604020202020204" pitchFamily="34" charset="0"/>
              <a:buChar char="•"/>
            </a:pPr>
            <a:r>
              <a:rPr lang="en-US" dirty="0"/>
              <a:t>Linked Open Data enrichment configuration</a:t>
            </a:r>
          </a:p>
          <a:p>
            <a:pPr lvl="1"/>
            <a:r>
              <a:rPr lang="en-US" dirty="0"/>
              <a:t>Select vocabularies and linking field ($0 or $1)</a:t>
            </a:r>
          </a:p>
          <a:p>
            <a:pPr lvl="1"/>
            <a:r>
              <a:rPr lang="en-US" dirty="0"/>
              <a:t>Use with Alma Refine, metadata editor, or other tools</a:t>
            </a:r>
          </a:p>
          <a:p>
            <a:pPr lvl="1"/>
            <a:r>
              <a:rPr lang="en-US" dirty="0"/>
              <a:t>Vocabs: </a:t>
            </a:r>
            <a:r>
              <a:rPr lang="en-US" dirty="0" err="1"/>
              <a:t>Homosaurus</a:t>
            </a:r>
            <a:r>
              <a:rPr lang="en-US" dirty="0"/>
              <a:t>, Getty, </a:t>
            </a:r>
            <a:r>
              <a:rPr lang="en-US" dirty="0" err="1"/>
              <a:t>WikiData</a:t>
            </a:r>
            <a:r>
              <a:rPr lang="en-US" dirty="0"/>
              <a:t>, ORCID, </a:t>
            </a:r>
            <a:r>
              <a:rPr lang="en-US" dirty="0" err="1"/>
              <a:t>Geonames</a:t>
            </a:r>
            <a:endParaRPr lang="en-US" dirty="0"/>
          </a:p>
        </p:txBody>
      </p:sp>
      <p:sp>
        <p:nvSpPr>
          <p:cNvPr id="2" name="Title 1">
            <a:extLst>
              <a:ext uri="{FF2B5EF4-FFF2-40B4-BE49-F238E27FC236}">
                <a16:creationId xmlns:a16="http://schemas.microsoft.com/office/drawing/2014/main" id="{3C0A6474-0E24-261F-4ADA-D11C8F313801}"/>
              </a:ext>
            </a:extLst>
          </p:cNvPr>
          <p:cNvSpPr>
            <a:spLocks noGrp="1"/>
          </p:cNvSpPr>
          <p:nvPr>
            <p:ph type="title"/>
          </p:nvPr>
        </p:nvSpPr>
        <p:spPr/>
        <p:txBody>
          <a:bodyPr/>
          <a:lstStyle/>
          <a:p>
            <a:r>
              <a:rPr lang="en-US" dirty="0"/>
              <a:t>BIBFRAME &amp; Linked Open Data</a:t>
            </a:r>
          </a:p>
        </p:txBody>
      </p:sp>
    </p:spTree>
    <p:extLst>
      <p:ext uri="{BB962C8B-B14F-4D97-AF65-F5344CB8AC3E}">
        <p14:creationId xmlns:p14="http://schemas.microsoft.com/office/powerpoint/2010/main" val="2980704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941F3D-7153-F22F-DB1B-29CF154FFF6B}"/>
              </a:ext>
            </a:extLst>
          </p:cNvPr>
          <p:cNvSpPr>
            <a:spLocks noGrp="1"/>
          </p:cNvSpPr>
          <p:nvPr>
            <p:ph idx="1"/>
          </p:nvPr>
        </p:nvSpPr>
        <p:spPr/>
        <p:txBody>
          <a:bodyPr/>
          <a:lstStyle/>
          <a:p>
            <a:pPr marL="342900" indent="-342900">
              <a:buFont typeface="Arial" panose="020B0604020202020204" pitchFamily="34" charset="0"/>
              <a:buChar char="•"/>
            </a:pPr>
            <a:r>
              <a:rPr lang="en-US" dirty="0"/>
              <a:t>Browse authority headings list displays if heading is “local”</a:t>
            </a:r>
          </a:p>
          <a:p>
            <a:pPr marL="342900" indent="-342900">
              <a:buFont typeface="Arial" panose="020B0604020202020204" pitchFamily="34" charset="0"/>
              <a:buChar char="•"/>
            </a:pPr>
            <a:r>
              <a:rPr lang="en-US" dirty="0"/>
              <a:t>Search resources includes standard number (e.g., 024, 028)</a:t>
            </a:r>
          </a:p>
          <a:p>
            <a:pPr marL="342900" indent="-342900">
              <a:buFont typeface="Arial" panose="020B0604020202020204" pitchFamily="34" charset="0"/>
              <a:buChar char="•"/>
            </a:pPr>
            <a:r>
              <a:rPr lang="en-US" dirty="0"/>
              <a:t>Full call number, including $b, added to search indexes</a:t>
            </a:r>
          </a:p>
          <a:p>
            <a:pPr lvl="1"/>
            <a:r>
              <a:rPr lang="en-US" dirty="0"/>
              <a:t>Applies indexing improvements to All Titles and other searches</a:t>
            </a:r>
          </a:p>
          <a:p>
            <a:pPr marL="342900" indent="-342900">
              <a:buFont typeface="Arial" panose="020B0604020202020204" pitchFamily="34" charset="0"/>
              <a:buChar char="•"/>
            </a:pPr>
            <a:r>
              <a:rPr lang="en-US" dirty="0"/>
              <a:t>MARC21 Profile updated with new MARC tags and subfields</a:t>
            </a:r>
          </a:p>
        </p:txBody>
      </p:sp>
      <p:sp>
        <p:nvSpPr>
          <p:cNvPr id="4" name="Title 3">
            <a:extLst>
              <a:ext uri="{FF2B5EF4-FFF2-40B4-BE49-F238E27FC236}">
                <a16:creationId xmlns:a16="http://schemas.microsoft.com/office/drawing/2014/main" id="{41FDCE18-7EDB-6E74-B617-32151AE09A11}"/>
              </a:ext>
            </a:extLst>
          </p:cNvPr>
          <p:cNvSpPr>
            <a:spLocks noGrp="1"/>
          </p:cNvSpPr>
          <p:nvPr>
            <p:ph type="title"/>
          </p:nvPr>
        </p:nvSpPr>
        <p:spPr/>
        <p:txBody>
          <a:bodyPr/>
          <a:lstStyle/>
          <a:p>
            <a:r>
              <a:rPr lang="en-US" dirty="0"/>
              <a:t>Resource Management Teasers</a:t>
            </a:r>
          </a:p>
        </p:txBody>
      </p:sp>
    </p:spTree>
    <p:extLst>
      <p:ext uri="{BB962C8B-B14F-4D97-AF65-F5344CB8AC3E}">
        <p14:creationId xmlns:p14="http://schemas.microsoft.com/office/powerpoint/2010/main" val="3521800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17A92-8E41-1B40-1CD4-CA1A0EF3F023}"/>
              </a:ext>
            </a:extLst>
          </p:cNvPr>
          <p:cNvSpPr>
            <a:spLocks noGrp="1"/>
          </p:cNvSpPr>
          <p:nvPr>
            <p:ph type="title"/>
          </p:nvPr>
        </p:nvSpPr>
        <p:spPr/>
        <p:txBody>
          <a:bodyPr/>
          <a:lstStyle/>
          <a:p>
            <a:r>
              <a:rPr lang="en-US" dirty="0"/>
              <a:t>Quick Ordering from Amazon</a:t>
            </a:r>
          </a:p>
        </p:txBody>
      </p:sp>
      <p:sp>
        <p:nvSpPr>
          <p:cNvPr id="3" name="Content Placeholder 2">
            <a:extLst>
              <a:ext uri="{FF2B5EF4-FFF2-40B4-BE49-F238E27FC236}">
                <a16:creationId xmlns:a16="http://schemas.microsoft.com/office/drawing/2014/main" id="{1CC45854-2294-DD2C-B5F1-08B6B845CE40}"/>
              </a:ext>
            </a:extLst>
          </p:cNvPr>
          <p:cNvSpPr>
            <a:spLocks noGrp="1"/>
          </p:cNvSpPr>
          <p:nvPr>
            <p:ph idx="1"/>
          </p:nvPr>
        </p:nvSpPr>
        <p:spPr/>
        <p:txBody>
          <a:bodyPr/>
          <a:lstStyle/>
          <a:p>
            <a:pPr marL="342900" indent="-342900">
              <a:buFont typeface="Arial" panose="020B0604020202020204" pitchFamily="34" charset="0"/>
              <a:buChar char="•"/>
            </a:pPr>
            <a:r>
              <a:rPr lang="en-US" dirty="0"/>
              <a:t>Combines New Order API with a browser plugin, “Order It!”</a:t>
            </a:r>
          </a:p>
          <a:p>
            <a:pPr lvl="1"/>
            <a:r>
              <a:rPr lang="en-US" dirty="0">
                <a:ea typeface="ＭＳ Ｐゴシック"/>
              </a:rPr>
              <a:t>Some assembly required: integration, browser, testing match settings</a:t>
            </a:r>
            <a:endParaRPr lang="en-US" dirty="0">
              <a:ea typeface="ＭＳ Ｐゴシック"/>
              <a:cs typeface="Times New Roman"/>
            </a:endParaRPr>
          </a:p>
          <a:p>
            <a:pPr marL="342900" indent="-342900">
              <a:buFont typeface="Arial" panose="020B0604020202020204" pitchFamily="34" charset="0"/>
              <a:buChar char="•"/>
            </a:pPr>
            <a:r>
              <a:rPr lang="en-US" dirty="0"/>
              <a:t>Users with Purchasing roles may add the plugin as a bookmark.</a:t>
            </a:r>
          </a:p>
          <a:p>
            <a:pPr lvl="1"/>
            <a:r>
              <a:rPr lang="en-US" dirty="0">
                <a:ea typeface="ＭＳ Ｐゴシック"/>
              </a:rPr>
              <a:t>Go to Acquisitions menu &gt; Advanced Tools &gt; Order It! Bookmark</a:t>
            </a:r>
            <a:endParaRPr lang="en-US" dirty="0">
              <a:ea typeface="ＭＳ Ｐゴシック"/>
              <a:cs typeface="Times New Roman"/>
            </a:endParaRPr>
          </a:p>
          <a:p>
            <a:pPr lvl="1"/>
            <a:r>
              <a:rPr lang="en-US" dirty="0"/>
              <a:t>Drag to your bookmarks/favorites location.</a:t>
            </a:r>
          </a:p>
          <a:p>
            <a:pPr marL="342900" indent="-342900">
              <a:buFont typeface="Arial" panose="020B0604020202020204" pitchFamily="34" charset="0"/>
              <a:buChar char="•"/>
            </a:pPr>
            <a:r>
              <a:rPr lang="en-US" dirty="0"/>
              <a:t>Search Amazon for selected item, then call bookmark.</a:t>
            </a:r>
          </a:p>
          <a:p>
            <a:pPr lvl="1"/>
            <a:r>
              <a:rPr lang="en-US" i="1" dirty="0"/>
              <a:t>Order It!</a:t>
            </a:r>
            <a:r>
              <a:rPr lang="en-US" dirty="0"/>
              <a:t> fills in title details.</a:t>
            </a:r>
          </a:p>
          <a:p>
            <a:pPr lvl="1"/>
            <a:r>
              <a:rPr lang="en-US" dirty="0">
                <a:ea typeface="ＭＳ Ｐゴシック"/>
              </a:rPr>
              <a:t>Excellent use case for PO line templates for the rest of the POL.</a:t>
            </a:r>
            <a:endParaRPr lang="en-US">
              <a:ea typeface="ＭＳ Ｐゴシック"/>
              <a:cs typeface="Times New Roman"/>
            </a:endParaRPr>
          </a:p>
          <a:p>
            <a:pPr marL="342900" indent="-342900">
              <a:buFont typeface="Arial" panose="020B0604020202020204" pitchFamily="34" charset="0"/>
              <a:buChar char="•"/>
            </a:pPr>
            <a:r>
              <a:rPr lang="en-US" dirty="0"/>
              <a:t>More in the Alma Highlights video on </a:t>
            </a:r>
            <a:r>
              <a:rPr lang="en-US" dirty="0">
                <a:hlinkClick r:id="rId3"/>
              </a:rPr>
              <a:t>Order It!</a:t>
            </a:r>
            <a:endParaRPr lang="en-US" dirty="0"/>
          </a:p>
        </p:txBody>
      </p:sp>
    </p:spTree>
    <p:extLst>
      <p:ext uri="{BB962C8B-B14F-4D97-AF65-F5344CB8AC3E}">
        <p14:creationId xmlns:p14="http://schemas.microsoft.com/office/powerpoint/2010/main" val="615253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4941F3D-7153-F22F-DB1B-29CF154FFF6B}"/>
              </a:ext>
            </a:extLst>
          </p:cNvPr>
          <p:cNvSpPr>
            <a:spLocks noGrp="1"/>
          </p:cNvSpPr>
          <p:nvPr>
            <p:ph idx="1"/>
          </p:nvPr>
        </p:nvSpPr>
        <p:spPr/>
        <p:txBody>
          <a:bodyPr/>
          <a:lstStyle/>
          <a:p>
            <a:pPr marL="342900" indent="-342900">
              <a:buFont typeface="Arial" panose="020B0604020202020204" pitchFamily="34" charset="0"/>
              <a:buChar char="•"/>
            </a:pPr>
            <a:r>
              <a:rPr lang="en-US" dirty="0"/>
              <a:t>EDI enhancements to include quantity and Access Model</a:t>
            </a:r>
          </a:p>
          <a:p>
            <a:pPr marL="342900" indent="-342900">
              <a:buFont typeface="Arial" panose="020B0604020202020204" pitchFamily="34" charset="0"/>
              <a:buChar char="•"/>
            </a:pPr>
            <a:r>
              <a:rPr lang="en-US" dirty="0"/>
              <a:t>View PO Lines that are Assigned to Others</a:t>
            </a:r>
          </a:p>
          <a:p>
            <a:pPr marL="342900" indent="-342900">
              <a:buFont typeface="Arial" panose="020B0604020202020204" pitchFamily="34" charset="0"/>
              <a:buChar char="•"/>
            </a:pPr>
            <a:r>
              <a:rPr lang="en-US" dirty="0"/>
              <a:t>More alerts on Receive Item pop-up for receiving from POL</a:t>
            </a:r>
          </a:p>
          <a:p>
            <a:pPr marL="342900" indent="-342900">
              <a:buFont typeface="Arial" panose="020B0604020202020204" pitchFamily="34" charset="0"/>
              <a:buChar char="•"/>
            </a:pPr>
            <a:r>
              <a:rPr lang="en-US" dirty="0"/>
              <a:t>MARC21 Profile updated with new MARC tags and subfields</a:t>
            </a:r>
          </a:p>
        </p:txBody>
      </p:sp>
      <p:sp>
        <p:nvSpPr>
          <p:cNvPr id="4" name="Title 3">
            <a:extLst>
              <a:ext uri="{FF2B5EF4-FFF2-40B4-BE49-F238E27FC236}">
                <a16:creationId xmlns:a16="http://schemas.microsoft.com/office/drawing/2014/main" id="{41FDCE18-7EDB-6E74-B617-32151AE09A11}"/>
              </a:ext>
            </a:extLst>
          </p:cNvPr>
          <p:cNvSpPr>
            <a:spLocks noGrp="1"/>
          </p:cNvSpPr>
          <p:nvPr>
            <p:ph type="title"/>
          </p:nvPr>
        </p:nvSpPr>
        <p:spPr/>
        <p:txBody>
          <a:bodyPr/>
          <a:lstStyle/>
          <a:p>
            <a:r>
              <a:rPr lang="en-US" dirty="0"/>
              <a:t>Acquisitions Teasers</a:t>
            </a:r>
          </a:p>
        </p:txBody>
      </p:sp>
    </p:spTree>
    <p:extLst>
      <p:ext uri="{BB962C8B-B14F-4D97-AF65-F5344CB8AC3E}">
        <p14:creationId xmlns:p14="http://schemas.microsoft.com/office/powerpoint/2010/main" val="2837718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E0B464-E2B4-B93D-9939-B72AA8272E57}"/>
              </a:ext>
            </a:extLst>
          </p:cNvPr>
          <p:cNvSpPr>
            <a:spLocks noGrp="1"/>
          </p:cNvSpPr>
          <p:nvPr>
            <p:ph type="ctrTitle"/>
          </p:nvPr>
        </p:nvSpPr>
        <p:spPr/>
        <p:txBody>
          <a:bodyPr/>
          <a:lstStyle/>
          <a:p>
            <a:pPr algn="ctr"/>
            <a:r>
              <a:rPr lang="en-US" dirty="0"/>
              <a:t>Primo VE May release update</a:t>
            </a:r>
          </a:p>
        </p:txBody>
      </p:sp>
      <p:sp>
        <p:nvSpPr>
          <p:cNvPr id="7" name="Subtitle 6">
            <a:extLst>
              <a:ext uri="{FF2B5EF4-FFF2-40B4-BE49-F238E27FC236}">
                <a16:creationId xmlns:a16="http://schemas.microsoft.com/office/drawing/2014/main" id="{B82726ED-9E13-F70B-BBA8-D5DAEE462E7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397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p:txBody>
          <a:bodyPr/>
          <a:lstStyle/>
          <a:p>
            <a:r>
              <a:rPr lang="en-US" dirty="0"/>
              <a:t>Today’s Agenda</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pPr marL="457200" indent="-457200">
              <a:buFont typeface="Arial" panose="020B0604020202020204" pitchFamily="34" charset="0"/>
              <a:buChar char="•"/>
            </a:pPr>
            <a:r>
              <a:rPr lang="en-US" sz="2800" dirty="0">
                <a:latin typeface="+mj-lt"/>
              </a:rPr>
              <a:t>Upcoming Events and Announcements</a:t>
            </a:r>
          </a:p>
          <a:p>
            <a:pPr marL="457200" indent="-457200">
              <a:buFont typeface="Arial" panose="020B0604020202020204" pitchFamily="34" charset="0"/>
              <a:buChar char="•"/>
            </a:pPr>
            <a:r>
              <a:rPr lang="en-US" sz="2800" dirty="0">
                <a:latin typeface="+mj-lt"/>
              </a:rPr>
              <a:t>Alma May Release Updates</a:t>
            </a:r>
          </a:p>
          <a:p>
            <a:pPr marL="457200" indent="-457200">
              <a:buFont typeface="Arial" panose="020B0604020202020204" pitchFamily="34" charset="0"/>
              <a:buChar char="•"/>
            </a:pPr>
            <a:r>
              <a:rPr lang="en-US" sz="2800" dirty="0">
                <a:latin typeface="+mj-lt"/>
              </a:rPr>
              <a:t>Primo VE May Release Updates</a:t>
            </a:r>
          </a:p>
          <a:p>
            <a:pPr marL="457200" indent="-457200">
              <a:buFont typeface="Arial" panose="020B0604020202020204" pitchFamily="34" charset="0"/>
              <a:buChar char="•"/>
            </a:pPr>
            <a:endParaRPr lang="en-US" sz="2800" dirty="0">
              <a:latin typeface="+mj-lt"/>
            </a:endParaRPr>
          </a:p>
          <a:p>
            <a:pPr marL="457200" indent="-457200">
              <a:buFont typeface="Arial" panose="020B0604020202020204" pitchFamily="34" charset="0"/>
              <a:buChar char="•"/>
            </a:pPr>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30392169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39A49-3087-E94B-D0BF-764EA00709CE}"/>
              </a:ext>
            </a:extLst>
          </p:cNvPr>
          <p:cNvSpPr>
            <a:spLocks noGrp="1"/>
          </p:cNvSpPr>
          <p:nvPr>
            <p:ph sz="quarter" idx="10"/>
          </p:nvPr>
        </p:nvSpPr>
        <p:spPr>
          <a:xfrm>
            <a:off x="1754187" y="634995"/>
            <a:ext cx="8736832" cy="5657650"/>
          </a:xfrm>
        </p:spPr>
        <p:txBody>
          <a:bodyPr/>
          <a:lstStyle/>
          <a:p>
            <a:r>
              <a:rPr lang="en-US" dirty="0"/>
              <a:t> </a:t>
            </a:r>
          </a:p>
        </p:txBody>
      </p:sp>
      <p:sp>
        <p:nvSpPr>
          <p:cNvPr id="4" name="TextBox 3">
            <a:extLst>
              <a:ext uri="{FF2B5EF4-FFF2-40B4-BE49-F238E27FC236}">
                <a16:creationId xmlns:a16="http://schemas.microsoft.com/office/drawing/2014/main" id="{2ADB57E3-1846-1BEE-A946-5CC44114CF14}"/>
              </a:ext>
            </a:extLst>
          </p:cNvPr>
          <p:cNvSpPr txBox="1"/>
          <p:nvPr/>
        </p:nvSpPr>
        <p:spPr>
          <a:xfrm>
            <a:off x="428978" y="565356"/>
            <a:ext cx="9918817" cy="590931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Primo VE – </a:t>
            </a:r>
            <a:r>
              <a:rPr lang="en-US" sz="3600" dirty="0" err="1">
                <a:latin typeface="Arial" panose="020B0604020202020204" pitchFamily="34" charset="0"/>
                <a:cs typeface="Arial" panose="020B0604020202020204" pitchFamily="34" charset="0"/>
              </a:rPr>
              <a:t>QuickLinks</a:t>
            </a:r>
            <a:r>
              <a:rPr lang="en-US" sz="3600" dirty="0">
                <a:latin typeface="Arial" panose="020B0604020202020204" pitchFamily="34" charset="0"/>
                <a:cs typeface="Arial" panose="020B0604020202020204" pitchFamily="34" charset="0"/>
              </a:rPr>
              <a:t> Major Change</a:t>
            </a:r>
          </a:p>
          <a:p>
            <a:pPr marL="285750" indent="-285750">
              <a:buFont typeface="Arial" panose="020B0604020202020204" pitchFamily="34" charset="0"/>
              <a:buChar char="•"/>
            </a:pPr>
            <a:endParaRPr lang="en-US" sz="2400" dirty="0">
              <a:latin typeface="+mj-lt"/>
            </a:endParaRPr>
          </a:p>
          <a:p>
            <a:r>
              <a:rPr lang="en-US" sz="2800" b="1" dirty="0">
                <a:latin typeface="+mj-lt"/>
              </a:rPr>
              <a:t>Automatically Enabled QuickLinks</a:t>
            </a:r>
          </a:p>
          <a:p>
            <a:pPr marL="742950" lvl="1" indent="-285750">
              <a:buFont typeface="Arial" panose="020B0604020202020204" pitchFamily="34" charset="0"/>
              <a:buChar char="•"/>
            </a:pPr>
            <a:r>
              <a:rPr lang="en-US" sz="2800" dirty="0" err="1">
                <a:effectLst/>
                <a:latin typeface="+mj-lt"/>
              </a:rPr>
              <a:t>QuickLinks</a:t>
            </a:r>
            <a:r>
              <a:rPr lang="en-US" sz="2800" dirty="0">
                <a:effectLst/>
                <a:latin typeface="+mj-lt"/>
              </a:rPr>
              <a:t> option now at Institution level with this change in May 2024. (Was at “View” level)</a:t>
            </a:r>
          </a:p>
          <a:p>
            <a:pPr marL="742950" lvl="1" indent="-285750">
              <a:buFont typeface="Arial" panose="020B0604020202020204" pitchFamily="34" charset="0"/>
              <a:buChar char="•"/>
            </a:pPr>
            <a:r>
              <a:rPr lang="en-US" sz="2800" dirty="0">
                <a:latin typeface="+mj-lt"/>
              </a:rPr>
              <a:t>Alma made “</a:t>
            </a:r>
            <a:r>
              <a:rPr lang="en-US" sz="2800" dirty="0" err="1">
                <a:latin typeface="+mj-lt"/>
              </a:rPr>
              <a:t>QuickLinks</a:t>
            </a:r>
            <a:r>
              <a:rPr lang="en-US" sz="2800" dirty="0">
                <a:latin typeface="+mj-lt"/>
              </a:rPr>
              <a:t> in brief results displays” the </a:t>
            </a:r>
            <a:r>
              <a:rPr lang="en-US" sz="2800" b="1" dirty="0">
                <a:latin typeface="+mj-lt"/>
              </a:rPr>
              <a:t>_default_ </a:t>
            </a:r>
            <a:r>
              <a:rPr lang="en-US" sz="2800" dirty="0">
                <a:latin typeface="+mj-lt"/>
              </a:rPr>
              <a:t>in May 2024 </a:t>
            </a:r>
          </a:p>
          <a:p>
            <a:pPr marL="742950" lvl="1" indent="-285750">
              <a:buFont typeface="Arial" panose="020B0604020202020204" pitchFamily="34" charset="0"/>
              <a:buChar char="•"/>
            </a:pPr>
            <a:r>
              <a:rPr lang="en-US" sz="2800" dirty="0">
                <a:effectLst/>
                <a:latin typeface="+mj-lt"/>
              </a:rPr>
              <a:t>Can </a:t>
            </a:r>
            <a:r>
              <a:rPr lang="en-US" sz="2800" dirty="0">
                <a:latin typeface="+mj-lt"/>
              </a:rPr>
              <a:t>opt out </a:t>
            </a:r>
            <a:r>
              <a:rPr lang="en-US" sz="2800" dirty="0">
                <a:effectLst/>
                <a:latin typeface="+mj-lt"/>
              </a:rPr>
              <a:t>of this new Institution level parameter via </a:t>
            </a:r>
            <a:r>
              <a:rPr lang="en-US" sz="2000" dirty="0">
                <a:effectLst/>
                <a:latin typeface="+mj-lt"/>
              </a:rPr>
              <a:t>Alma Configuration &gt; Discovery &gt; Other &gt; Customer Settings &gt; </a:t>
            </a:r>
            <a:r>
              <a:rPr lang="en-US" sz="2000" dirty="0" err="1">
                <a:effectLst/>
                <a:latin typeface="+mj-lt"/>
              </a:rPr>
              <a:t>auto_switch_quicklinks</a:t>
            </a:r>
            <a:r>
              <a:rPr lang="en-US" sz="2000" dirty="0">
                <a:effectLst/>
                <a:latin typeface="+mj-lt"/>
              </a:rPr>
              <a:t> </a:t>
            </a:r>
          </a:p>
          <a:p>
            <a:pPr marL="742950" lvl="1" indent="-285750">
              <a:buFont typeface="Arial" panose="020B0604020202020204" pitchFamily="34" charset="0"/>
              <a:buChar char="•"/>
            </a:pPr>
            <a:r>
              <a:rPr lang="en-US" sz="2800" dirty="0">
                <a:latin typeface="+mj-lt"/>
              </a:rPr>
              <a:t>More </a:t>
            </a:r>
            <a:r>
              <a:rPr lang="en-US" sz="2800" dirty="0">
                <a:latin typeface="+mj-lt"/>
                <a:hlinkClick r:id="rId3"/>
              </a:rPr>
              <a:t>information on QuickLinks</a:t>
            </a:r>
            <a:endParaRPr lang="en-US" sz="2800" dirty="0">
              <a:latin typeface="+mj-lt"/>
            </a:endParaRPr>
          </a:p>
          <a:p>
            <a:pPr marL="742950" lvl="1" indent="-285750">
              <a:buFont typeface="Arial" panose="020B0604020202020204" pitchFamily="34" charset="0"/>
              <a:buChar char="•"/>
            </a:pPr>
            <a:r>
              <a:rPr lang="en-US" sz="2800" dirty="0" err="1">
                <a:effectLst/>
                <a:latin typeface="+mj-lt"/>
              </a:rPr>
              <a:t>QuickLinks</a:t>
            </a:r>
            <a:r>
              <a:rPr lang="en-US" sz="2800" dirty="0">
                <a:effectLst/>
                <a:latin typeface="+mj-lt"/>
              </a:rPr>
              <a:t>’ </a:t>
            </a:r>
            <a:r>
              <a:rPr lang="en-US" sz="2800" dirty="0">
                <a:effectLst/>
                <a:latin typeface="+mj-lt"/>
                <a:hlinkClick r:id="rId4"/>
              </a:rPr>
              <a:t>cooperating vendors. </a:t>
            </a:r>
            <a:endParaRPr lang="en-US" sz="2800" dirty="0">
              <a:effectLst/>
              <a:latin typeface="+mj-lt"/>
            </a:endParaRPr>
          </a:p>
          <a:p>
            <a:endParaRPr lang="en-US" dirty="0">
              <a:effectLst/>
              <a:latin typeface="Arial" panose="020B0604020202020204" pitchFamily="34" charset="0"/>
            </a:endParaRPr>
          </a:p>
          <a:p>
            <a:endParaRPr lang="en-US" dirty="0">
              <a:latin typeface="Arial" panose="020B0604020202020204" pitchFamily="34" charset="0"/>
            </a:endParaRPr>
          </a:p>
          <a:p>
            <a:endParaRPr lang="en-US" dirty="0">
              <a:latin typeface="Arial" panose="020B0604020202020204" pitchFamily="34" charset="0"/>
            </a:endParaRPr>
          </a:p>
        </p:txBody>
      </p:sp>
    </p:spTree>
    <p:extLst>
      <p:ext uri="{BB962C8B-B14F-4D97-AF65-F5344CB8AC3E}">
        <p14:creationId xmlns:p14="http://schemas.microsoft.com/office/powerpoint/2010/main" val="3818270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634995"/>
            <a:ext cx="975835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Primo VE – QuickLinks Examples </a:t>
            </a:r>
            <a:endParaRPr lang="en-US" dirty="0">
              <a:latin typeface="Arial" panose="020B0604020202020204" pitchFamily="34" charset="0"/>
            </a:endParaRPr>
          </a:p>
        </p:txBody>
      </p:sp>
      <p:pic>
        <p:nvPicPr>
          <p:cNvPr id="8" name="Content Placeholder 7" descr="A screenshot of a computer screen&#10;&#10;Description automatically generated">
            <a:extLst>
              <a:ext uri="{FF2B5EF4-FFF2-40B4-BE49-F238E27FC236}">
                <a16:creationId xmlns:a16="http://schemas.microsoft.com/office/drawing/2014/main" id="{9027C3D2-8027-C1B6-BF7B-CBFAF45B6E1A}"/>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29247" y="1531743"/>
            <a:ext cx="5874962" cy="37695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descr="A screenshot of Primo VE article results with QuickLinks examples of “Get PDF” and “Read Online” highlighted.&#10;&#10;">
            <a:extLst>
              <a:ext uri="{FF2B5EF4-FFF2-40B4-BE49-F238E27FC236}">
                <a16:creationId xmlns:a16="http://schemas.microsoft.com/office/drawing/2014/main" id="{5965714F-0D84-5924-92C1-63CEE745ECA9}"/>
              </a:ext>
            </a:extLst>
          </p:cNvPr>
          <p:cNvSpPr txBox="1"/>
          <p:nvPr/>
        </p:nvSpPr>
        <p:spPr>
          <a:xfrm>
            <a:off x="219918" y="5357864"/>
            <a:ext cx="10914927" cy="338554"/>
          </a:xfrm>
          <a:prstGeom prst="rect">
            <a:avLst/>
          </a:prstGeom>
          <a:noFill/>
        </p:spPr>
        <p:txBody>
          <a:bodyPr wrap="square" lIns="91440" tIns="45720" rIns="91440" bIns="45720" rtlCol="0" anchor="t">
            <a:spAutoFit/>
          </a:bodyPr>
          <a:lstStyle/>
          <a:p>
            <a:r>
              <a:rPr lang="en-US" sz="1600" dirty="0">
                <a:latin typeface="+mj-lt"/>
              </a:rPr>
              <a:t>A screenshot of Primo VE article results with </a:t>
            </a:r>
            <a:r>
              <a:rPr lang="en-US" sz="1600" dirty="0" err="1">
                <a:latin typeface="+mj-lt"/>
              </a:rPr>
              <a:t>QuickLinks</a:t>
            </a:r>
            <a:r>
              <a:rPr lang="en-US" sz="1600" dirty="0">
                <a:latin typeface="+mj-lt"/>
              </a:rPr>
              <a:t> examples of “Get PDF” and “Read Online” highlighted</a:t>
            </a:r>
          </a:p>
        </p:txBody>
      </p:sp>
    </p:spTree>
    <p:extLst>
      <p:ext uri="{BB962C8B-B14F-4D97-AF65-F5344CB8AC3E}">
        <p14:creationId xmlns:p14="http://schemas.microsoft.com/office/powerpoint/2010/main" val="1455375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634995"/>
            <a:ext cx="9758352" cy="646331"/>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Primo VE – New Linking Template for InfoBase</a:t>
            </a:r>
            <a:endParaRPr lang="en-US" dirty="0">
              <a:latin typeface="Arial" panose="020B0604020202020204" pitchFamily="34" charset="0"/>
            </a:endParaRPr>
          </a:p>
        </p:txBody>
      </p:sp>
      <p:sp>
        <p:nvSpPr>
          <p:cNvPr id="2" name="TextBox 1" descr="A screenshot of Primo VE article results with QuickLinks examples of “Get PDF” and “Read Online” highlighted.&#10;&#10;">
            <a:extLst>
              <a:ext uri="{FF2B5EF4-FFF2-40B4-BE49-F238E27FC236}">
                <a16:creationId xmlns:a16="http://schemas.microsoft.com/office/drawing/2014/main" id="{5965714F-0D84-5924-92C1-63CEE745ECA9}"/>
              </a:ext>
            </a:extLst>
          </p:cNvPr>
          <p:cNvSpPr txBox="1"/>
          <p:nvPr/>
        </p:nvSpPr>
        <p:spPr>
          <a:xfrm>
            <a:off x="307220" y="3968697"/>
            <a:ext cx="10914927" cy="338554"/>
          </a:xfrm>
          <a:prstGeom prst="rect">
            <a:avLst/>
          </a:prstGeom>
          <a:noFill/>
        </p:spPr>
        <p:txBody>
          <a:bodyPr wrap="square" lIns="91440" tIns="45720" rIns="91440" bIns="45720" rtlCol="0" anchor="t">
            <a:spAutoFit/>
          </a:bodyPr>
          <a:lstStyle/>
          <a:p>
            <a:r>
              <a:rPr lang="en-US" sz="1600" dirty="0">
                <a:latin typeface="+mj-lt"/>
              </a:rPr>
              <a:t>A screenshot of the linking template name and syntax</a:t>
            </a:r>
          </a:p>
        </p:txBody>
      </p:sp>
      <p:pic>
        <p:nvPicPr>
          <p:cNvPr id="10" name="Picture 9" descr="Screenshot of the table for template name and syntax for the new InfoBase linking template.">
            <a:extLst>
              <a:ext uri="{FF2B5EF4-FFF2-40B4-BE49-F238E27FC236}">
                <a16:creationId xmlns:a16="http://schemas.microsoft.com/office/drawing/2014/main" id="{B15551D8-E5CB-77F6-ECDC-E45625FDB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220" y="1596641"/>
            <a:ext cx="8888065" cy="2372056"/>
          </a:xfrm>
          <a:prstGeom prst="rect">
            <a:avLst/>
          </a:prstGeom>
        </p:spPr>
      </p:pic>
      <p:sp>
        <p:nvSpPr>
          <p:cNvPr id="11" name="TextBox 10">
            <a:extLst>
              <a:ext uri="{FF2B5EF4-FFF2-40B4-BE49-F238E27FC236}">
                <a16:creationId xmlns:a16="http://schemas.microsoft.com/office/drawing/2014/main" id="{629F529A-7BFF-F742-1AF8-7495EF7493F8}"/>
              </a:ext>
            </a:extLst>
          </p:cNvPr>
          <p:cNvSpPr txBox="1"/>
          <p:nvPr/>
        </p:nvSpPr>
        <p:spPr>
          <a:xfrm>
            <a:off x="307220" y="4807131"/>
            <a:ext cx="10234506" cy="461665"/>
          </a:xfrm>
          <a:prstGeom prst="rect">
            <a:avLst/>
          </a:prstGeom>
          <a:noFill/>
        </p:spPr>
        <p:txBody>
          <a:bodyPr wrap="square" rtlCol="0">
            <a:spAutoFit/>
          </a:bodyPr>
          <a:lstStyle/>
          <a:p>
            <a:r>
              <a:rPr lang="en-US" sz="2400" dirty="0">
                <a:latin typeface="+mj-lt"/>
              </a:rPr>
              <a:t>More information on </a:t>
            </a:r>
            <a:r>
              <a:rPr lang="en-US" sz="2400" dirty="0">
                <a:latin typeface="+mj-lt"/>
                <a:hlinkClick r:id="rId4"/>
              </a:rPr>
              <a:t>Configuring the Central Index Linking Templates</a:t>
            </a:r>
            <a:endParaRPr lang="en-US" sz="2400" dirty="0">
              <a:latin typeface="+mj-lt"/>
            </a:endParaRPr>
          </a:p>
        </p:txBody>
      </p:sp>
      <p:sp>
        <p:nvSpPr>
          <p:cNvPr id="3" name="TextBox 2">
            <a:extLst>
              <a:ext uri="{FF2B5EF4-FFF2-40B4-BE49-F238E27FC236}">
                <a16:creationId xmlns:a16="http://schemas.microsoft.com/office/drawing/2014/main" id="{D0440889-C9B1-D083-2026-E07372009E53}"/>
              </a:ext>
            </a:extLst>
          </p:cNvPr>
          <p:cNvSpPr txBox="1"/>
          <p:nvPr/>
        </p:nvSpPr>
        <p:spPr>
          <a:xfrm>
            <a:off x="195943" y="-44027"/>
            <a:ext cx="5355771" cy="461665"/>
          </a:xfrm>
          <a:prstGeom prst="rect">
            <a:avLst/>
          </a:prstGeom>
          <a:noFill/>
        </p:spPr>
        <p:txBody>
          <a:bodyPr wrap="square" rtlCol="0">
            <a:spAutoFit/>
          </a:bodyPr>
          <a:lstStyle/>
          <a:p>
            <a:r>
              <a:rPr lang="en-US" sz="2400" dirty="0">
                <a:solidFill>
                  <a:schemeClr val="bg1"/>
                </a:solidFill>
                <a:latin typeface="+mj-lt"/>
              </a:rPr>
              <a:t>PRIMO VE </a:t>
            </a:r>
          </a:p>
        </p:txBody>
      </p:sp>
    </p:spTree>
    <p:extLst>
      <p:ext uri="{BB962C8B-B14F-4D97-AF65-F5344CB8AC3E}">
        <p14:creationId xmlns:p14="http://schemas.microsoft.com/office/powerpoint/2010/main" val="3856862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E79-F502-554E-808E-B25D48A9ACF7}"/>
              </a:ext>
            </a:extLst>
          </p:cNvPr>
          <p:cNvSpPr>
            <a:spLocks noGrp="1"/>
          </p:cNvSpPr>
          <p:nvPr>
            <p:ph type="title"/>
          </p:nvPr>
        </p:nvSpPr>
        <p:spPr/>
        <p:txBody>
          <a:bodyPr/>
          <a:lstStyle/>
          <a:p>
            <a:r>
              <a:rPr lang="en-US" dirty="0"/>
              <a:t>Linked Open Data – discovery of Person Entity</a:t>
            </a:r>
          </a:p>
        </p:txBody>
      </p:sp>
      <p:sp>
        <p:nvSpPr>
          <p:cNvPr id="3" name="Content Placeholder 2">
            <a:extLst>
              <a:ext uri="{FF2B5EF4-FFF2-40B4-BE49-F238E27FC236}">
                <a16:creationId xmlns:a16="http://schemas.microsoft.com/office/drawing/2014/main" id="{7B924B64-EEFD-53DA-3C10-31AF3076F0E4}"/>
              </a:ext>
            </a:extLst>
          </p:cNvPr>
          <p:cNvSpPr>
            <a:spLocks noGrp="1"/>
          </p:cNvSpPr>
          <p:nvPr>
            <p:ph sz="quarter" idx="10"/>
          </p:nvPr>
        </p:nvSpPr>
        <p:spPr>
          <a:xfrm>
            <a:off x="306917" y="634996"/>
            <a:ext cx="11611280" cy="5323673"/>
          </a:xfrm>
        </p:spPr>
        <p:txBody>
          <a:bodyPr/>
          <a:lstStyle/>
          <a:p>
            <a:r>
              <a:rPr lang="en-US" sz="2800" dirty="0">
                <a:latin typeface="+mj-lt"/>
              </a:rPr>
              <a:t>Primo VE can now associate person entities in bibliographic records using LC Names Authority headings through Linked Open Data to provide two new discovery features:</a:t>
            </a:r>
          </a:p>
          <a:p>
            <a:pPr marL="457200" indent="-457200">
              <a:buAutoNum type="arabicPeriod"/>
            </a:pPr>
            <a:r>
              <a:rPr lang="en-US" dirty="0">
                <a:latin typeface="+mj-lt"/>
              </a:rPr>
              <a:t>Person entity suggestions at the bottom of Auto Complete in the simple search box</a:t>
            </a:r>
          </a:p>
          <a:p>
            <a:pPr marL="457200" indent="-457200">
              <a:buAutoNum type="arabicPeriod"/>
            </a:pPr>
            <a:endParaRPr lang="en-US" dirty="0"/>
          </a:p>
        </p:txBody>
      </p:sp>
      <p:sp>
        <p:nvSpPr>
          <p:cNvPr id="5" name="Text Placeholder 4">
            <a:extLst>
              <a:ext uri="{FF2B5EF4-FFF2-40B4-BE49-F238E27FC236}">
                <a16:creationId xmlns:a16="http://schemas.microsoft.com/office/drawing/2014/main" id="{3629A134-E8BD-31C2-AF9D-56DBAB7EA8FF}"/>
              </a:ext>
            </a:extLst>
          </p:cNvPr>
          <p:cNvSpPr>
            <a:spLocks noGrp="1"/>
          </p:cNvSpPr>
          <p:nvPr>
            <p:ph type="body" sz="quarter" idx="13"/>
          </p:nvPr>
        </p:nvSpPr>
        <p:spPr>
          <a:xfrm>
            <a:off x="955573" y="5958670"/>
            <a:ext cx="10737581" cy="264334"/>
          </a:xfrm>
        </p:spPr>
        <p:txBody>
          <a:bodyPr/>
          <a:lstStyle/>
          <a:p>
            <a:r>
              <a:rPr lang="en-US" sz="1600" dirty="0">
                <a:latin typeface="+mj-lt"/>
                <a:ea typeface="ＭＳ Ｐゴシック"/>
              </a:rPr>
              <a:t>A screenshot of a simple search for George Wash showing how autocomplete suggests Person Entities</a:t>
            </a:r>
          </a:p>
        </p:txBody>
      </p:sp>
      <p:pic>
        <p:nvPicPr>
          <p:cNvPr id="10" name="Picture 9" descr="A screenshot of Knox College Primo VE simple search for &quot;george wash&quot; showing the autocomplete feature suggesting Washington, George and Carver, George Washington at the bottom.">
            <a:extLst>
              <a:ext uri="{FF2B5EF4-FFF2-40B4-BE49-F238E27FC236}">
                <a16:creationId xmlns:a16="http://schemas.microsoft.com/office/drawing/2014/main" id="{4552679D-03EB-38BE-992F-AA3F13CA6B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573" y="2848498"/>
            <a:ext cx="9672617" cy="3110173"/>
          </a:xfrm>
          <a:prstGeom prst="rect">
            <a:avLst/>
          </a:prstGeom>
          <a:ln w="25400">
            <a:solidFill>
              <a:schemeClr val="accent1"/>
            </a:solidFill>
          </a:ln>
        </p:spPr>
      </p:pic>
      <p:sp>
        <p:nvSpPr>
          <p:cNvPr id="11" name="Rectangle 10">
            <a:extLst>
              <a:ext uri="{FF2B5EF4-FFF2-40B4-BE49-F238E27FC236}">
                <a16:creationId xmlns:a16="http://schemas.microsoft.com/office/drawing/2014/main" id="{1EC230C7-E4E9-DBBD-9CC9-E17C98AB9279}"/>
              </a:ext>
            </a:extLst>
          </p:cNvPr>
          <p:cNvSpPr/>
          <p:nvPr/>
        </p:nvSpPr>
        <p:spPr>
          <a:xfrm>
            <a:off x="1642820" y="4912963"/>
            <a:ext cx="6896746" cy="1045707"/>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789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E79-F502-554E-808E-B25D48A9ACF7}"/>
              </a:ext>
            </a:extLst>
          </p:cNvPr>
          <p:cNvSpPr>
            <a:spLocks noGrp="1"/>
          </p:cNvSpPr>
          <p:nvPr>
            <p:ph type="title"/>
          </p:nvPr>
        </p:nvSpPr>
        <p:spPr/>
        <p:txBody>
          <a:bodyPr/>
          <a:lstStyle/>
          <a:p>
            <a:r>
              <a:rPr lang="en-US" dirty="0"/>
              <a:t>Linked Open Data – discovery of Person Entity</a:t>
            </a:r>
          </a:p>
        </p:txBody>
      </p:sp>
      <p:sp>
        <p:nvSpPr>
          <p:cNvPr id="3" name="Content Placeholder 2">
            <a:extLst>
              <a:ext uri="{FF2B5EF4-FFF2-40B4-BE49-F238E27FC236}">
                <a16:creationId xmlns:a16="http://schemas.microsoft.com/office/drawing/2014/main" id="{7B924B64-EEFD-53DA-3C10-31AF3076F0E4}"/>
              </a:ext>
            </a:extLst>
          </p:cNvPr>
          <p:cNvSpPr>
            <a:spLocks noGrp="1"/>
          </p:cNvSpPr>
          <p:nvPr>
            <p:ph sz="quarter" idx="10"/>
          </p:nvPr>
        </p:nvSpPr>
        <p:spPr>
          <a:xfrm>
            <a:off x="306917" y="634996"/>
            <a:ext cx="11611280" cy="4860925"/>
          </a:xfrm>
        </p:spPr>
        <p:txBody>
          <a:bodyPr/>
          <a:lstStyle/>
          <a:p>
            <a:r>
              <a:rPr lang="en-US" dirty="0">
                <a:latin typeface="Arial" panose="020B0604020202020204" pitchFamily="34" charset="0"/>
                <a:cs typeface="Arial" panose="020B0604020202020204" pitchFamily="34" charset="0"/>
              </a:rPr>
              <a:t>2. Person entity info cards for Related Persons in the Full Record display</a:t>
            </a:r>
          </a:p>
          <a:p>
            <a:endParaRPr lang="en-US" dirty="0"/>
          </a:p>
        </p:txBody>
      </p:sp>
      <p:sp>
        <p:nvSpPr>
          <p:cNvPr id="5" name="Text Placeholder 4">
            <a:extLst>
              <a:ext uri="{FF2B5EF4-FFF2-40B4-BE49-F238E27FC236}">
                <a16:creationId xmlns:a16="http://schemas.microsoft.com/office/drawing/2014/main" id="{3629A134-E8BD-31C2-AF9D-56DBAB7EA8FF}"/>
              </a:ext>
            </a:extLst>
          </p:cNvPr>
          <p:cNvSpPr>
            <a:spLocks noGrp="1"/>
          </p:cNvSpPr>
          <p:nvPr>
            <p:ph type="body" sz="quarter" idx="13"/>
          </p:nvPr>
        </p:nvSpPr>
        <p:spPr>
          <a:xfrm>
            <a:off x="1184212" y="6120128"/>
            <a:ext cx="8626216" cy="249676"/>
          </a:xfrm>
        </p:spPr>
        <p:txBody>
          <a:bodyPr/>
          <a:lstStyle/>
          <a:p>
            <a:r>
              <a:rPr lang="en-US" sz="1600" dirty="0">
                <a:latin typeface="+mj-lt"/>
              </a:rPr>
              <a:t>A screenshot of the Full Record page in Primo VE showing Related Persons entities</a:t>
            </a:r>
          </a:p>
        </p:txBody>
      </p:sp>
      <p:pic>
        <p:nvPicPr>
          <p:cNvPr id="6" name="Picture 5" descr="A screenshot of a Full Record page in Primo VE showing Related Persons displaying on the right of the record.">
            <a:extLst>
              <a:ext uri="{FF2B5EF4-FFF2-40B4-BE49-F238E27FC236}">
                <a16:creationId xmlns:a16="http://schemas.microsoft.com/office/drawing/2014/main" id="{DD56BBDB-D753-9AE9-4FF0-694282737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211" y="1096627"/>
            <a:ext cx="8620300" cy="5020056"/>
          </a:xfrm>
          <a:prstGeom prst="rect">
            <a:avLst/>
          </a:prstGeom>
          <a:ln>
            <a:solidFill>
              <a:schemeClr val="accent1"/>
            </a:solidFill>
          </a:ln>
        </p:spPr>
      </p:pic>
      <p:sp>
        <p:nvSpPr>
          <p:cNvPr id="7" name="Rectangle 6">
            <a:extLst>
              <a:ext uri="{FF2B5EF4-FFF2-40B4-BE49-F238E27FC236}">
                <a16:creationId xmlns:a16="http://schemas.microsoft.com/office/drawing/2014/main" id="{6F6D6F47-46DE-A720-E875-ADE0B9EAFD7A}"/>
              </a:ext>
            </a:extLst>
          </p:cNvPr>
          <p:cNvSpPr/>
          <p:nvPr/>
        </p:nvSpPr>
        <p:spPr>
          <a:xfrm>
            <a:off x="7640664" y="1096627"/>
            <a:ext cx="2169763" cy="5023501"/>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3115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E79-F502-554E-808E-B25D48A9ACF7}"/>
              </a:ext>
            </a:extLst>
          </p:cNvPr>
          <p:cNvSpPr>
            <a:spLocks noGrp="1"/>
          </p:cNvSpPr>
          <p:nvPr>
            <p:ph type="title"/>
          </p:nvPr>
        </p:nvSpPr>
        <p:spPr/>
        <p:txBody>
          <a:bodyPr/>
          <a:lstStyle/>
          <a:p>
            <a:r>
              <a:rPr lang="en-US" dirty="0"/>
              <a:t>Linked Open Data – discovery of Person </a:t>
            </a:r>
            <a:r>
              <a:rPr lang="en-US" dirty="0" err="1"/>
              <a:t>EntitY</a:t>
            </a:r>
            <a:endParaRPr lang="en-US" dirty="0"/>
          </a:p>
        </p:txBody>
      </p:sp>
      <p:sp>
        <p:nvSpPr>
          <p:cNvPr id="3" name="Content Placeholder 2">
            <a:extLst>
              <a:ext uri="{FF2B5EF4-FFF2-40B4-BE49-F238E27FC236}">
                <a16:creationId xmlns:a16="http://schemas.microsoft.com/office/drawing/2014/main" id="{7B924B64-EEFD-53DA-3C10-31AF3076F0E4}"/>
              </a:ext>
            </a:extLst>
          </p:cNvPr>
          <p:cNvSpPr>
            <a:spLocks noGrp="1"/>
          </p:cNvSpPr>
          <p:nvPr>
            <p:ph sz="quarter" idx="10"/>
          </p:nvPr>
        </p:nvSpPr>
        <p:spPr>
          <a:xfrm>
            <a:off x="290360" y="1766807"/>
            <a:ext cx="5369270" cy="3602129"/>
          </a:xfrm>
        </p:spPr>
        <p:txBody>
          <a:bodyPr/>
          <a:lstStyle/>
          <a:p>
            <a:r>
              <a:rPr lang="en-US" sz="2800" dirty="0">
                <a:latin typeface="+mj-lt"/>
              </a:rPr>
              <a:t>Both of these options lead to the Person Page with more information enriched from </a:t>
            </a:r>
            <a:r>
              <a:rPr lang="en-US" sz="2800" dirty="0" err="1">
                <a:latin typeface="+mj-lt"/>
              </a:rPr>
              <a:t>Wikidata</a:t>
            </a:r>
            <a:r>
              <a:rPr lang="en-US" sz="2800" dirty="0">
                <a:latin typeface="+mj-lt"/>
              </a:rPr>
              <a:t>, including titles by person and titles about the person, as well as other people associated with that person.</a:t>
            </a:r>
          </a:p>
        </p:txBody>
      </p:sp>
      <p:sp>
        <p:nvSpPr>
          <p:cNvPr id="5" name="Text Placeholder 4">
            <a:extLst>
              <a:ext uri="{FF2B5EF4-FFF2-40B4-BE49-F238E27FC236}">
                <a16:creationId xmlns:a16="http://schemas.microsoft.com/office/drawing/2014/main" id="{3629A134-E8BD-31C2-AF9D-56DBAB7EA8FF}"/>
              </a:ext>
            </a:extLst>
          </p:cNvPr>
          <p:cNvSpPr>
            <a:spLocks noGrp="1"/>
          </p:cNvSpPr>
          <p:nvPr>
            <p:ph type="body" sz="quarter" idx="13"/>
          </p:nvPr>
        </p:nvSpPr>
        <p:spPr>
          <a:xfrm>
            <a:off x="4709786" y="6141242"/>
            <a:ext cx="7560837" cy="334714"/>
          </a:xfrm>
        </p:spPr>
        <p:txBody>
          <a:bodyPr/>
          <a:lstStyle/>
          <a:p>
            <a:r>
              <a:rPr lang="en-US" sz="1600" dirty="0">
                <a:latin typeface="+mj-lt"/>
                <a:ea typeface="ＭＳ Ｐゴシック"/>
              </a:rPr>
              <a:t>Screenshot of the Full Record display page with Person Entity Linked Open Data</a:t>
            </a:r>
          </a:p>
        </p:txBody>
      </p:sp>
      <p:pic>
        <p:nvPicPr>
          <p:cNvPr id="6" name="Picture 5" descr="A screenshot of a computer&#10;&#10;Description automatically generated">
            <a:extLst>
              <a:ext uri="{FF2B5EF4-FFF2-40B4-BE49-F238E27FC236}">
                <a16:creationId xmlns:a16="http://schemas.microsoft.com/office/drawing/2014/main" id="{70D5DBB0-9C5B-A4B2-000F-CF83C0A4A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347" y="148681"/>
            <a:ext cx="4974956" cy="5992561"/>
          </a:xfrm>
          <a:prstGeom prst="rect">
            <a:avLst/>
          </a:prstGeom>
          <a:ln>
            <a:solidFill>
              <a:schemeClr val="accent1"/>
            </a:solidFill>
          </a:ln>
        </p:spPr>
      </p:pic>
    </p:spTree>
    <p:extLst>
      <p:ext uri="{BB962C8B-B14F-4D97-AF65-F5344CB8AC3E}">
        <p14:creationId xmlns:p14="http://schemas.microsoft.com/office/powerpoint/2010/main" val="1558110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E79-F502-554E-808E-B25D48A9ACF7}"/>
              </a:ext>
            </a:extLst>
          </p:cNvPr>
          <p:cNvSpPr>
            <a:spLocks noGrp="1"/>
          </p:cNvSpPr>
          <p:nvPr>
            <p:ph type="title"/>
          </p:nvPr>
        </p:nvSpPr>
        <p:spPr/>
        <p:txBody>
          <a:bodyPr/>
          <a:lstStyle/>
          <a:p>
            <a:r>
              <a:rPr lang="en-US" dirty="0"/>
              <a:t>Linked Open Data – discovery of Person Entity Configuration</a:t>
            </a:r>
          </a:p>
        </p:txBody>
      </p:sp>
      <p:sp>
        <p:nvSpPr>
          <p:cNvPr id="3" name="Content Placeholder 2">
            <a:extLst>
              <a:ext uri="{FF2B5EF4-FFF2-40B4-BE49-F238E27FC236}">
                <a16:creationId xmlns:a16="http://schemas.microsoft.com/office/drawing/2014/main" id="{7B924B64-EEFD-53DA-3C10-31AF3076F0E4}"/>
              </a:ext>
            </a:extLst>
          </p:cNvPr>
          <p:cNvSpPr>
            <a:spLocks noGrp="1"/>
          </p:cNvSpPr>
          <p:nvPr>
            <p:ph sz="quarter" idx="10"/>
          </p:nvPr>
        </p:nvSpPr>
        <p:spPr>
          <a:xfrm>
            <a:off x="273500" y="508011"/>
            <a:ext cx="11611280" cy="5672814"/>
          </a:xfrm>
        </p:spPr>
        <p:txBody>
          <a:bodyPr/>
          <a:lstStyle/>
          <a:p>
            <a:r>
              <a:rPr lang="en-US" sz="2800" dirty="0">
                <a:latin typeface="+mj-lt"/>
              </a:rPr>
              <a:t>These features are not on by default. You can turn each of them on independently, if desired, and it will apply to ALL Primo VE Views:</a:t>
            </a:r>
          </a:p>
          <a:p>
            <a:r>
              <a:rPr lang="en-US" dirty="0">
                <a:latin typeface="+mj-lt"/>
              </a:rPr>
              <a:t>Configuration &gt; Discovery &gt; Other &gt; Customer Settings</a:t>
            </a:r>
            <a:endParaRPr lang="en-US" sz="2800" dirty="0">
              <a:latin typeface="+mj-lt"/>
            </a:endParaRPr>
          </a:p>
          <a:p>
            <a:pPr marL="457200" indent="-457200">
              <a:buFont typeface="+mj-lt"/>
              <a:buAutoNum type="arabicPeriod"/>
            </a:pPr>
            <a:r>
              <a:rPr lang="en-US" b="1" dirty="0" err="1">
                <a:latin typeface="+mj-lt"/>
              </a:rPr>
              <a:t>enable_person_entity_info_card</a:t>
            </a:r>
            <a:r>
              <a:rPr lang="en-US" dirty="0">
                <a:latin typeface="+mj-lt"/>
              </a:rPr>
              <a:t> – Set this parameter to </a:t>
            </a:r>
            <a:r>
              <a:rPr lang="en-US" b="1" dirty="0">
                <a:latin typeface="+mj-lt"/>
              </a:rPr>
              <a:t>true </a:t>
            </a:r>
            <a:r>
              <a:rPr lang="en-US" dirty="0">
                <a:latin typeface="+mj-lt"/>
              </a:rPr>
              <a:t>to enable the Person Info Card on the Full Display page.</a:t>
            </a:r>
          </a:p>
          <a:p>
            <a:pPr marL="457200" indent="-457200">
              <a:buFont typeface="+mj-lt"/>
              <a:buAutoNum type="arabicPeriod"/>
            </a:pPr>
            <a:r>
              <a:rPr lang="en-US" b="1" dirty="0" err="1">
                <a:latin typeface="+mj-lt"/>
              </a:rPr>
              <a:t>enable_person_entity_autocomplete</a:t>
            </a:r>
            <a:r>
              <a:rPr lang="en-US" dirty="0">
                <a:latin typeface="+mj-lt"/>
              </a:rPr>
              <a:t> – Set this parameter to </a:t>
            </a:r>
            <a:r>
              <a:rPr lang="en-US" b="1" dirty="0">
                <a:latin typeface="+mj-lt"/>
              </a:rPr>
              <a:t>true </a:t>
            </a:r>
            <a:r>
              <a:rPr lang="en-US" dirty="0">
                <a:latin typeface="+mj-lt"/>
              </a:rPr>
              <a:t>to enable autocomplete for person entities. (Note that Auto Complete must be Enabled in the View Configuration first.)</a:t>
            </a:r>
          </a:p>
          <a:p>
            <a:endParaRPr lang="en-US" dirty="0">
              <a:latin typeface="+mj-lt"/>
            </a:endParaRPr>
          </a:p>
          <a:p>
            <a:r>
              <a:rPr lang="en-US" dirty="0">
                <a:latin typeface="+mj-lt"/>
              </a:rPr>
              <a:t>You can adjust the labels of the new sections, if desired.</a:t>
            </a:r>
          </a:p>
          <a:p>
            <a:endParaRPr lang="en-US" dirty="0">
              <a:latin typeface="+mj-lt"/>
            </a:endParaRPr>
          </a:p>
          <a:p>
            <a:r>
              <a:rPr lang="en-US" dirty="0">
                <a:latin typeface="+mj-lt"/>
              </a:rPr>
              <a:t>Feature only works with Library of Congress Name Authorities in this iteration.</a:t>
            </a:r>
          </a:p>
          <a:p>
            <a:pPr marL="457200" indent="-457200">
              <a:buAutoNum type="arabicPeriod"/>
            </a:pPr>
            <a:endParaRPr lang="en-US" dirty="0">
              <a:latin typeface="+mj-lt"/>
            </a:endParaRPr>
          </a:p>
        </p:txBody>
      </p:sp>
    </p:spTree>
    <p:extLst>
      <p:ext uri="{BB962C8B-B14F-4D97-AF65-F5344CB8AC3E}">
        <p14:creationId xmlns:p14="http://schemas.microsoft.com/office/powerpoint/2010/main" val="3562675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78E79-F502-554E-808E-B25D48A9ACF7}"/>
              </a:ext>
            </a:extLst>
          </p:cNvPr>
          <p:cNvSpPr>
            <a:spLocks noGrp="1"/>
          </p:cNvSpPr>
          <p:nvPr>
            <p:ph type="title"/>
          </p:nvPr>
        </p:nvSpPr>
        <p:spPr/>
        <p:txBody>
          <a:bodyPr/>
          <a:lstStyle/>
          <a:p>
            <a:r>
              <a:rPr lang="en-US" dirty="0"/>
              <a:t>Exclude CDI Resource Types in CDI Scopes</a:t>
            </a:r>
          </a:p>
        </p:txBody>
      </p:sp>
      <p:sp>
        <p:nvSpPr>
          <p:cNvPr id="3" name="Content Placeholder 2">
            <a:extLst>
              <a:ext uri="{FF2B5EF4-FFF2-40B4-BE49-F238E27FC236}">
                <a16:creationId xmlns:a16="http://schemas.microsoft.com/office/drawing/2014/main" id="{7B924B64-EEFD-53DA-3C10-31AF3076F0E4}"/>
              </a:ext>
            </a:extLst>
          </p:cNvPr>
          <p:cNvSpPr>
            <a:spLocks noGrp="1"/>
          </p:cNvSpPr>
          <p:nvPr>
            <p:ph sz="quarter" idx="10"/>
          </p:nvPr>
        </p:nvSpPr>
        <p:spPr>
          <a:xfrm>
            <a:off x="306917" y="634995"/>
            <a:ext cx="11611280" cy="5799799"/>
          </a:xfrm>
        </p:spPr>
        <p:txBody>
          <a:bodyPr/>
          <a:lstStyle/>
          <a:p>
            <a:r>
              <a:rPr lang="en-US" sz="2300" dirty="0">
                <a:latin typeface="+mj-lt"/>
              </a:rPr>
              <a:t>Before May release: could limit CDI search scopes to INCLUDE only records of specific </a:t>
            </a:r>
            <a:r>
              <a:rPr lang="en-US" sz="2300" dirty="0">
                <a:latin typeface="+mj-lt"/>
                <a:hlinkClick r:id="rId3"/>
              </a:rPr>
              <a:t>CDI Resource Types</a:t>
            </a:r>
            <a:r>
              <a:rPr lang="en-US" sz="2300" dirty="0">
                <a:latin typeface="+mj-lt"/>
              </a:rPr>
              <a:t> (up to five types).</a:t>
            </a:r>
          </a:p>
          <a:p>
            <a:r>
              <a:rPr lang="en-US" sz="2300" dirty="0">
                <a:latin typeface="+mj-lt"/>
              </a:rPr>
              <a:t>After May release: can instead limit CDI search scopes to EXCLUDE records of specific </a:t>
            </a:r>
            <a:r>
              <a:rPr lang="en-US" sz="2300" dirty="0">
                <a:latin typeface="+mj-lt"/>
                <a:hlinkClick r:id="rId3"/>
              </a:rPr>
              <a:t>CDI Resource Types</a:t>
            </a:r>
            <a:r>
              <a:rPr lang="en-US" sz="2300" dirty="0">
                <a:latin typeface="+mj-lt"/>
              </a:rPr>
              <a:t> (up to five types).</a:t>
            </a:r>
          </a:p>
          <a:p>
            <a:r>
              <a:rPr lang="en-US" sz="2300" dirty="0">
                <a:latin typeface="+mj-lt"/>
              </a:rPr>
              <a:t>In Alma Configuration &gt; Discovery &gt; Search Configuration &gt; Search Profiles &gt; Edit the CDI search profile &gt; click the Row Action menu (ellipsis) &gt; Edit Resource Type selection</a:t>
            </a:r>
          </a:p>
          <a:p>
            <a:endParaRPr lang="en-US" dirty="0">
              <a:latin typeface="+mj-lt"/>
            </a:endParaRPr>
          </a:p>
          <a:p>
            <a:pPr marL="457200" indent="-457200">
              <a:buAutoNum type="arabicPeriod"/>
            </a:pPr>
            <a:endParaRPr lang="en-US" dirty="0">
              <a:latin typeface="+mj-lt"/>
            </a:endParaRPr>
          </a:p>
        </p:txBody>
      </p:sp>
      <p:pic>
        <p:nvPicPr>
          <p:cNvPr id="5" name="Picture 4" descr="A screenshot of the Primo VE CDI search scope definition to include or exclude by Resource Types.">
            <a:extLst>
              <a:ext uri="{FF2B5EF4-FFF2-40B4-BE49-F238E27FC236}">
                <a16:creationId xmlns:a16="http://schemas.microsoft.com/office/drawing/2014/main" id="{966518FA-88C3-BE24-D2E6-98E5CB1E4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0742" y="2930670"/>
            <a:ext cx="6843630" cy="3151426"/>
          </a:xfrm>
          <a:prstGeom prst="rect">
            <a:avLst/>
          </a:prstGeom>
          <a:ln>
            <a:solidFill>
              <a:schemeClr val="tx1"/>
            </a:solidFill>
          </a:ln>
        </p:spPr>
      </p:pic>
      <p:sp>
        <p:nvSpPr>
          <p:cNvPr id="6" name="Text Placeholder 4">
            <a:extLst>
              <a:ext uri="{FF2B5EF4-FFF2-40B4-BE49-F238E27FC236}">
                <a16:creationId xmlns:a16="http://schemas.microsoft.com/office/drawing/2014/main" id="{426BF403-81D1-BA98-59FF-7A671779A33A}"/>
              </a:ext>
            </a:extLst>
          </p:cNvPr>
          <p:cNvSpPr>
            <a:spLocks noGrp="1"/>
          </p:cNvSpPr>
          <p:nvPr>
            <p:ph type="body" sz="quarter" idx="13"/>
          </p:nvPr>
        </p:nvSpPr>
        <p:spPr>
          <a:xfrm>
            <a:off x="2657628" y="6082096"/>
            <a:ext cx="7270143" cy="593068"/>
          </a:xfrm>
        </p:spPr>
        <p:txBody>
          <a:bodyPr/>
          <a:lstStyle/>
          <a:p>
            <a:r>
              <a:rPr lang="en-US" sz="1600" dirty="0">
                <a:latin typeface="+mj-lt"/>
                <a:ea typeface="ＭＳ Ｐゴシック"/>
              </a:rPr>
              <a:t>Screenshot of the CDI search scope Resource Types include/exclude options</a:t>
            </a:r>
          </a:p>
        </p:txBody>
      </p:sp>
    </p:spTree>
    <p:extLst>
      <p:ext uri="{BB962C8B-B14F-4D97-AF65-F5344CB8AC3E}">
        <p14:creationId xmlns:p14="http://schemas.microsoft.com/office/powerpoint/2010/main" val="32734857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72C3A-0CF8-E711-0C06-FCBFED15609D}"/>
              </a:ext>
            </a:extLst>
          </p:cNvPr>
          <p:cNvSpPr>
            <a:spLocks noGrp="1"/>
          </p:cNvSpPr>
          <p:nvPr>
            <p:ph type="title"/>
          </p:nvPr>
        </p:nvSpPr>
        <p:spPr>
          <a:xfrm>
            <a:off x="665822" y="274638"/>
            <a:ext cx="10970712" cy="1143000"/>
          </a:xfrm>
        </p:spPr>
        <p:txBody>
          <a:bodyPr/>
          <a:lstStyle/>
          <a:p>
            <a:r>
              <a:rPr lang="en-US" sz="2800" dirty="0"/>
              <a:t>Library Card Options to Allow Users to </a:t>
            </a:r>
            <a:r>
              <a:rPr lang="en-US" sz="2800" dirty="0" err="1"/>
              <a:t>Opt</a:t>
            </a:r>
            <a:r>
              <a:rPr lang="en-US" sz="2800" dirty="0"/>
              <a:t> Out of Receiving Notices</a:t>
            </a:r>
          </a:p>
        </p:txBody>
      </p:sp>
      <p:pic>
        <p:nvPicPr>
          <p:cNvPr id="5" name="Content Placeholder 4" descr="A screenshot of a computer&#10;&#10;Description automatically generated">
            <a:extLst>
              <a:ext uri="{FF2B5EF4-FFF2-40B4-BE49-F238E27FC236}">
                <a16:creationId xmlns:a16="http://schemas.microsoft.com/office/drawing/2014/main" id="{9067EC5D-5BE9-7A74-A687-BB3173DBF21D}"/>
              </a:ext>
            </a:extLst>
          </p:cNvPr>
          <p:cNvPicPr>
            <a:picLocks noGrp="1" noChangeAspect="1"/>
          </p:cNvPicPr>
          <p:nvPr>
            <p:ph idx="1"/>
          </p:nvPr>
        </p:nvPicPr>
        <p:blipFill>
          <a:blip r:embed="rId3"/>
          <a:stretch>
            <a:fillRect/>
          </a:stretch>
        </p:blipFill>
        <p:spPr>
          <a:xfrm>
            <a:off x="4148058" y="1428553"/>
            <a:ext cx="3895883" cy="3273765"/>
          </a:xfrm>
          <a:ln>
            <a:solidFill>
              <a:schemeClr val="accent1"/>
            </a:solidFill>
          </a:ln>
        </p:spPr>
      </p:pic>
      <p:sp>
        <p:nvSpPr>
          <p:cNvPr id="6" name="TextBox 5">
            <a:extLst>
              <a:ext uri="{FF2B5EF4-FFF2-40B4-BE49-F238E27FC236}">
                <a16:creationId xmlns:a16="http://schemas.microsoft.com/office/drawing/2014/main" id="{2D633894-DBA7-5076-773E-290063FBDCD0}"/>
              </a:ext>
            </a:extLst>
          </p:cNvPr>
          <p:cNvSpPr txBox="1"/>
          <p:nvPr/>
        </p:nvSpPr>
        <p:spPr>
          <a:xfrm>
            <a:off x="766030" y="5440362"/>
            <a:ext cx="11121170" cy="523220"/>
          </a:xfrm>
          <a:prstGeom prst="rect">
            <a:avLst/>
          </a:prstGeom>
          <a:noFill/>
        </p:spPr>
        <p:txBody>
          <a:bodyPr wrap="square" rtlCol="0">
            <a:spAutoFit/>
          </a:bodyPr>
          <a:lstStyle/>
          <a:p>
            <a:r>
              <a:rPr lang="en-US" sz="2800" b="1" dirty="0">
                <a:latin typeface="+mj-lt"/>
              </a:rPr>
              <a:t>Please do not enable these options </a:t>
            </a:r>
            <a:r>
              <a:rPr lang="en-US" sz="2800" dirty="0">
                <a:latin typeface="+mj-lt"/>
              </a:rPr>
              <a:t>in the patron’s Library Card.</a:t>
            </a:r>
          </a:p>
        </p:txBody>
      </p:sp>
      <p:sp>
        <p:nvSpPr>
          <p:cNvPr id="3" name="Text Placeholder 4">
            <a:extLst>
              <a:ext uri="{FF2B5EF4-FFF2-40B4-BE49-F238E27FC236}">
                <a16:creationId xmlns:a16="http://schemas.microsoft.com/office/drawing/2014/main" id="{1A8CEB74-C14F-F4ED-5311-D625C85C5C65}"/>
              </a:ext>
            </a:extLst>
          </p:cNvPr>
          <p:cNvSpPr txBox="1">
            <a:spLocks/>
          </p:cNvSpPr>
          <p:nvPr/>
        </p:nvSpPr>
        <p:spPr>
          <a:xfrm>
            <a:off x="2327157" y="4693137"/>
            <a:ext cx="7994667" cy="495983"/>
          </a:xfrm>
          <a:prstGeom prst="rect">
            <a:avLst/>
          </a:prstGeom>
        </p:spPr>
        <p:txBody>
          <a:bodyPr/>
          <a:lst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mj-lt"/>
              </a:rPr>
              <a:t>A screenshot of My Library Card showing the undesirable options to opt out of notices.</a:t>
            </a:r>
          </a:p>
        </p:txBody>
      </p:sp>
    </p:spTree>
    <p:extLst>
      <p:ext uri="{BB962C8B-B14F-4D97-AF65-F5344CB8AC3E}">
        <p14:creationId xmlns:p14="http://schemas.microsoft.com/office/powerpoint/2010/main" val="2945670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6ED01-AB61-E9A6-CACC-E2662476BCFE}"/>
              </a:ext>
            </a:extLst>
          </p:cNvPr>
          <p:cNvSpPr>
            <a:spLocks noGrp="1"/>
          </p:cNvSpPr>
          <p:nvPr>
            <p:ph type="title"/>
          </p:nvPr>
        </p:nvSpPr>
        <p:spPr/>
        <p:txBody>
          <a:bodyPr/>
          <a:lstStyle/>
          <a:p>
            <a:r>
              <a:rPr lang="en-US" dirty="0"/>
              <a:t>Primo VE Showcase Enhancements</a:t>
            </a:r>
          </a:p>
        </p:txBody>
      </p:sp>
      <p:sp>
        <p:nvSpPr>
          <p:cNvPr id="3" name="Content Placeholder 2">
            <a:extLst>
              <a:ext uri="{FF2B5EF4-FFF2-40B4-BE49-F238E27FC236}">
                <a16:creationId xmlns:a16="http://schemas.microsoft.com/office/drawing/2014/main" id="{9F684667-1FEA-D948-5076-AC18DCF8B0F2}"/>
              </a:ext>
            </a:extLst>
          </p:cNvPr>
          <p:cNvSpPr>
            <a:spLocks noGrp="1"/>
          </p:cNvSpPr>
          <p:nvPr>
            <p:ph sz="quarter" idx="10"/>
          </p:nvPr>
        </p:nvSpPr>
        <p:spPr>
          <a:xfrm>
            <a:off x="306918" y="634996"/>
            <a:ext cx="5749924" cy="5703811"/>
          </a:xfrm>
        </p:spPr>
        <p:txBody>
          <a:bodyPr/>
          <a:lstStyle/>
          <a:p>
            <a:pPr marL="342900" indent="-342900">
              <a:buFont typeface="Arial" panose="020B0604020202020204" pitchFamily="34" charset="0"/>
              <a:buChar char="•"/>
            </a:pPr>
            <a:r>
              <a:rPr lang="en-US" dirty="0">
                <a:latin typeface="+mj-lt"/>
              </a:rPr>
              <a:t>Can now be embedded within Primo VE, not just on external websites.</a:t>
            </a:r>
          </a:p>
          <a:p>
            <a:pPr marL="342900" indent="-342900">
              <a:buFont typeface="Arial" panose="020B0604020202020204" pitchFamily="34" charset="0"/>
              <a:buChar char="•"/>
            </a:pPr>
            <a:r>
              <a:rPr lang="en-US" dirty="0">
                <a:latin typeface="+mj-lt"/>
              </a:rPr>
              <a:t>Number of items has been increased to 20 (from 10).</a:t>
            </a:r>
          </a:p>
          <a:p>
            <a:pPr marL="342900" indent="-342900">
              <a:buFont typeface="Arial" panose="020B0604020202020204" pitchFamily="34" charset="0"/>
              <a:buChar char="•"/>
            </a:pPr>
            <a:r>
              <a:rPr lang="en-US" dirty="0">
                <a:latin typeface="+mj-lt"/>
              </a:rPr>
              <a:t>Now supports local thumbnails.</a:t>
            </a:r>
          </a:p>
          <a:p>
            <a:pPr marL="342900" indent="-342900">
              <a:buFont typeface="Arial" panose="020B0604020202020204" pitchFamily="34" charset="0"/>
              <a:buChar char="•"/>
            </a:pPr>
            <a:r>
              <a:rPr lang="en-US" dirty="0">
                <a:latin typeface="+mj-lt"/>
              </a:rPr>
              <a:t>Ex Libris has made several Accessibility improvements.</a:t>
            </a:r>
          </a:p>
          <a:p>
            <a:pPr marL="342900" indent="-342900">
              <a:buFont typeface="Arial" panose="020B0604020202020204" pitchFamily="34" charset="0"/>
              <a:buChar char="•"/>
            </a:pPr>
            <a:r>
              <a:rPr lang="en-US" dirty="0">
                <a:latin typeface="+mj-lt"/>
              </a:rPr>
              <a:t>CARLI Discovery Primo VE Committee’s June 11, 2024 webinar </a:t>
            </a:r>
            <a:r>
              <a:rPr lang="en-US" dirty="0">
                <a:latin typeface="+mj-lt"/>
                <a:hlinkClick r:id="rId3"/>
              </a:rPr>
              <a:t>Connecting to Your Best Stuff: Elevating Resources in Primo VE</a:t>
            </a:r>
            <a:r>
              <a:rPr lang="en-US" dirty="0">
                <a:latin typeface="+mj-lt"/>
              </a:rPr>
              <a:t> will discuss the Showcase, Resource Recommender, and Search Ranking. Register now!</a:t>
            </a:r>
          </a:p>
          <a:p>
            <a:pPr marL="342900" indent="-342900">
              <a:buFont typeface="Arial" panose="020B0604020202020204" pitchFamily="34" charset="0"/>
              <a:buChar char="•"/>
            </a:pPr>
            <a:endParaRPr lang="en-US" dirty="0">
              <a:latin typeface="+mj-lt"/>
            </a:endParaRPr>
          </a:p>
        </p:txBody>
      </p:sp>
      <p:sp>
        <p:nvSpPr>
          <p:cNvPr id="5" name="Text Placeholder 4">
            <a:extLst>
              <a:ext uri="{FF2B5EF4-FFF2-40B4-BE49-F238E27FC236}">
                <a16:creationId xmlns:a16="http://schemas.microsoft.com/office/drawing/2014/main" id="{E40145C8-F35C-8D66-F3A3-F0CB88031F24}"/>
              </a:ext>
            </a:extLst>
          </p:cNvPr>
          <p:cNvSpPr>
            <a:spLocks noGrp="1"/>
          </p:cNvSpPr>
          <p:nvPr>
            <p:ph type="body" sz="quarter" idx="13"/>
          </p:nvPr>
        </p:nvSpPr>
        <p:spPr>
          <a:xfrm>
            <a:off x="5948353" y="4277512"/>
            <a:ext cx="6121400" cy="635000"/>
          </a:xfrm>
        </p:spPr>
        <p:txBody>
          <a:bodyPr/>
          <a:lstStyle/>
          <a:p>
            <a:r>
              <a:rPr lang="en-US" sz="1600" dirty="0">
                <a:latin typeface="+mj-lt"/>
              </a:rPr>
              <a:t>An example Primo VE Showcase showing new books on AI</a:t>
            </a:r>
          </a:p>
        </p:txBody>
      </p:sp>
      <p:pic>
        <p:nvPicPr>
          <p:cNvPr id="9" name="Picture 8" descr="A screenshot of a Primo VE Showcase Carousel showing new books on Artificial Intelligence.">
            <a:extLst>
              <a:ext uri="{FF2B5EF4-FFF2-40B4-BE49-F238E27FC236}">
                <a16:creationId xmlns:a16="http://schemas.microsoft.com/office/drawing/2014/main" id="{744E6AE0-C9B0-B0F6-6063-18609A20E9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8353" y="1115212"/>
            <a:ext cx="6121400" cy="3162300"/>
          </a:xfrm>
          <a:prstGeom prst="rect">
            <a:avLst/>
          </a:prstGeom>
          <a:ln>
            <a:solidFill>
              <a:schemeClr val="tx1"/>
            </a:solidFill>
          </a:ln>
        </p:spPr>
      </p:pic>
    </p:spTree>
    <p:extLst>
      <p:ext uri="{BB962C8B-B14F-4D97-AF65-F5344CB8AC3E}">
        <p14:creationId xmlns:p14="http://schemas.microsoft.com/office/powerpoint/2010/main" val="872395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94785"/>
            <a:ext cx="9765901" cy="602796"/>
          </a:xfrm>
        </p:spPr>
        <p:txBody>
          <a:bodyPr/>
          <a:lstStyle/>
          <a:p>
            <a:r>
              <a:rPr lang="en-US" dirty="0">
                <a:ea typeface="ＭＳ Ｐゴシック"/>
              </a:rPr>
              <a:t>Upcoming events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sz="quarter" idx="10"/>
          </p:nvPr>
        </p:nvSpPr>
        <p:spPr>
          <a:xfrm>
            <a:off x="369116" y="365760"/>
            <a:ext cx="11345806" cy="6071615"/>
          </a:xfrm>
          <a:prstGeom prst="rect">
            <a:avLst/>
          </a:prstGeom>
        </p:spPr>
        <p:txBody>
          <a:bodyPr numCol="1"/>
          <a:lstStyle/>
          <a:p>
            <a:pPr algn="ctr"/>
            <a:r>
              <a:rPr lang="en-US" sz="2400" dirty="0">
                <a:latin typeface="+mj-lt"/>
                <a:ea typeface="+mn-lt"/>
                <a:cs typeface="+mn-lt"/>
              </a:rPr>
              <a:t>CARLI Calendar</a:t>
            </a:r>
          </a:p>
          <a:p>
            <a:pPr algn="ctr"/>
            <a:r>
              <a:rPr lang="en-US" sz="2400" dirty="0">
                <a:latin typeface="+mj-lt"/>
                <a:ea typeface="+mn-lt"/>
                <a:cs typeface="+mn-lt"/>
              </a:rPr>
              <a:t>https://www.carli.illinois.edu/calendar/2024-05 </a:t>
            </a:r>
          </a:p>
          <a:p>
            <a:pPr algn="ctr"/>
            <a:endParaRPr lang="en-US" sz="2400" dirty="0">
              <a:latin typeface="+mj-lt"/>
              <a:ea typeface="+mn-lt"/>
              <a:cs typeface="+mn-lt"/>
            </a:endParaRPr>
          </a:p>
          <a:p>
            <a:r>
              <a:rPr lang="en-US" sz="1800">
                <a:latin typeface="+mj-lt"/>
                <a:ea typeface="+mn-lt"/>
                <a:cs typeface="+mn-lt"/>
              </a:rPr>
              <a:t>CARLI NEWS AND REGULAR PROGRAMMING</a:t>
            </a:r>
          </a:p>
          <a:p>
            <a:pPr marL="285750" indent="-285750">
              <a:buFont typeface="Arial"/>
              <a:buChar char="•"/>
            </a:pPr>
            <a:r>
              <a:rPr lang="en-US" sz="1800" dirty="0">
                <a:latin typeface="+mj-lt"/>
                <a:ea typeface="+mn-lt"/>
                <a:cs typeface="Arial"/>
              </a:rPr>
              <a:t>Wednesday, May 22 – New Directors’ Institute</a:t>
            </a:r>
            <a:endParaRPr lang="en-US" sz="1800" dirty="0"/>
          </a:p>
          <a:p>
            <a:pPr marL="285750" indent="-285750">
              <a:buFont typeface="Arial"/>
              <a:buChar char="•"/>
            </a:pPr>
            <a:r>
              <a:rPr lang="en-US" sz="1800">
                <a:latin typeface="+mj-lt"/>
                <a:ea typeface="+mn-lt"/>
                <a:cs typeface="Arial"/>
              </a:rPr>
              <a:t>Thursday, May 23 </a:t>
            </a:r>
            <a:r>
              <a:rPr lang="en-US" sz="1800">
                <a:latin typeface="Arial"/>
                <a:ea typeface="+mn-lt"/>
                <a:cs typeface="Arial"/>
              </a:rPr>
              <a:t>– </a:t>
            </a:r>
            <a:r>
              <a:rPr lang="en-US" sz="1800">
                <a:latin typeface="+mj-lt"/>
                <a:ea typeface="+mn-lt"/>
                <a:cs typeface="Arial"/>
              </a:rPr>
              <a:t>Technical Services Q&amp;A: Annual Acquisitions Activities</a:t>
            </a:r>
          </a:p>
          <a:p>
            <a:pPr marL="285750" indent="-285750">
              <a:buFont typeface="Arial"/>
              <a:buChar char="•"/>
            </a:pPr>
            <a:r>
              <a:rPr lang="en-US" sz="1800">
                <a:latin typeface="+mj-lt"/>
                <a:ea typeface="+mn-lt"/>
                <a:cs typeface="Arial"/>
              </a:rPr>
              <a:t>Monday, May 27 – CARLI Office Closed for Memorial Day</a:t>
            </a:r>
            <a:endParaRPr lang="en-US" sz="1800"/>
          </a:p>
          <a:p>
            <a:endParaRPr lang="en-US" sz="1800" dirty="0">
              <a:latin typeface="Arial"/>
              <a:cs typeface="Arial"/>
            </a:endParaRPr>
          </a:p>
          <a:p>
            <a:r>
              <a:rPr lang="en-US" sz="1800">
                <a:latin typeface="+mj-lt"/>
                <a:ea typeface="+mn-lt"/>
                <a:cs typeface="+mn-lt"/>
              </a:rPr>
              <a:t>OPEN EDUCATIONAL RESOURCES (OER)</a:t>
            </a:r>
          </a:p>
          <a:p>
            <a:pPr marL="342900" indent="-342900">
              <a:buFont typeface="Arial" panose="020B0604020202020204" pitchFamily="34" charset="0"/>
              <a:buChar char="•"/>
            </a:pPr>
            <a:r>
              <a:rPr lang="en-US" sz="1800">
                <a:latin typeface="+mj-lt"/>
                <a:ea typeface="+mn-lt"/>
                <a:cs typeface="+mn-lt"/>
              </a:rPr>
              <a:t>Friday, May 10, 17, &amp; 24 </a:t>
            </a:r>
            <a:r>
              <a:rPr lang="en-US" sz="1800">
                <a:latin typeface="+mj-lt"/>
                <a:ea typeface="+mn-lt"/>
                <a:cs typeface="Arial"/>
              </a:rPr>
              <a:t>–</a:t>
            </a:r>
            <a:r>
              <a:rPr lang="en-US" sz="1800">
                <a:latin typeface="+mj-lt"/>
                <a:ea typeface="+mn-lt"/>
                <a:cs typeface="+mn-lt"/>
              </a:rPr>
              <a:t> Virtual Course: Understanding and Promoting Open Educational </a:t>
            </a:r>
            <a:r>
              <a:rPr lang="en-US" sz="1800" dirty="0">
                <a:latin typeface="+mj-lt"/>
                <a:ea typeface="+mn-lt"/>
                <a:cs typeface="+mn-lt"/>
              </a:rPr>
              <a:t>Resources</a:t>
            </a:r>
          </a:p>
          <a:p>
            <a:pPr marL="342900" indent="-342900">
              <a:buFont typeface="Arial" panose="020B0604020202020204" pitchFamily="34" charset="0"/>
              <a:buChar char="•"/>
            </a:pPr>
            <a:r>
              <a:rPr lang="en-US" sz="1800">
                <a:latin typeface="+mj-lt"/>
                <a:ea typeface="+mn-lt"/>
                <a:cs typeface="Arial"/>
              </a:rPr>
              <a:t>Wednesday, May 15, 22, 29 – OER Grants Weekly Office Hour</a:t>
            </a:r>
          </a:p>
          <a:p>
            <a:pPr marL="342900" indent="-342900">
              <a:buFont typeface="Arial,Sans-Serif" panose="020B0604020202020204" pitchFamily="34" charset="0"/>
              <a:buChar char="•"/>
            </a:pPr>
            <a:r>
              <a:rPr lang="en-US" sz="1800">
                <a:latin typeface="+mj-lt"/>
                <a:ea typeface="+mn-lt"/>
                <a:cs typeface="Arial"/>
              </a:rPr>
              <a:t>Thursday, May 23 – Florida OER Summit: Innovations and Trends</a:t>
            </a:r>
          </a:p>
          <a:p>
            <a:endParaRPr lang="en-US" sz="1800" dirty="0">
              <a:latin typeface="+mj-lt"/>
              <a:ea typeface="+mn-lt"/>
              <a:cs typeface="Arial"/>
            </a:endParaRPr>
          </a:p>
          <a:p>
            <a:pPr>
              <a:buFont typeface="Arial,Sans-Serif" panose="020B0604020202020204" pitchFamily="34" charset="0"/>
            </a:pPr>
            <a:r>
              <a:rPr lang="en-US" sz="1800">
                <a:latin typeface="+mj-lt"/>
                <a:ea typeface="+mn-lt"/>
                <a:cs typeface="Arial"/>
              </a:rPr>
              <a:t>HIGHLIGHTED PROGRAMS</a:t>
            </a:r>
            <a:endParaRPr lang="en-US" sz="1800" dirty="0">
              <a:latin typeface="+mj-lt"/>
              <a:ea typeface="+mn-lt"/>
              <a:cs typeface="Arial"/>
            </a:endParaRPr>
          </a:p>
          <a:p>
            <a:pPr marL="342900" indent="-342900">
              <a:buFont typeface="Arial" panose="020B0604020202020204" pitchFamily="34" charset="0"/>
              <a:buChar char="•"/>
            </a:pPr>
            <a:r>
              <a:rPr lang="en-US" sz="1800">
                <a:latin typeface="+mj-lt"/>
                <a:ea typeface="+mn-lt"/>
                <a:cs typeface="+mn-lt"/>
              </a:rPr>
              <a:t>Friday, May 10 </a:t>
            </a:r>
            <a:r>
              <a:rPr lang="en-US" sz="1800">
                <a:latin typeface="+mj-lt"/>
                <a:ea typeface="+mn-lt"/>
                <a:cs typeface="Arial"/>
              </a:rPr>
              <a:t>–</a:t>
            </a:r>
            <a:r>
              <a:rPr lang="en-US" sz="1800">
                <a:latin typeface="+mj-lt"/>
                <a:ea typeface="+mn-lt"/>
                <a:cs typeface="+mn-lt"/>
              </a:rPr>
              <a:t> Weeding and Shifting Series: Panel Presentations and Discussions</a:t>
            </a:r>
          </a:p>
          <a:p>
            <a:pPr marL="342900" indent="-342900">
              <a:buFont typeface="Arial" panose="020B0604020202020204" pitchFamily="34" charset="0"/>
              <a:buChar char="•"/>
            </a:pPr>
            <a:r>
              <a:rPr lang="en-US" sz="1800">
                <a:latin typeface="+mj-lt"/>
                <a:ea typeface="+mn-lt"/>
                <a:cs typeface="+mn-lt"/>
              </a:rPr>
              <a:t>Thursday, May 16 </a:t>
            </a:r>
            <a:r>
              <a:rPr lang="en-US" sz="1800">
                <a:latin typeface="+mj-lt"/>
                <a:ea typeface="+mn-lt"/>
                <a:cs typeface="Arial"/>
              </a:rPr>
              <a:t>–</a:t>
            </a:r>
            <a:r>
              <a:rPr lang="en-US" sz="1800">
                <a:latin typeface="+mj-lt"/>
                <a:ea typeface="+mn-lt"/>
                <a:cs typeface="+mn-lt"/>
              </a:rPr>
              <a:t> EBSCOHost’s new user interface for Public Services Staff</a:t>
            </a:r>
          </a:p>
          <a:p>
            <a:pPr marL="342900" indent="-342900">
              <a:buFont typeface="Arial" panose="020B0604020202020204" pitchFamily="34" charset="0"/>
              <a:buChar char="•"/>
            </a:pPr>
            <a:r>
              <a:rPr lang="en-US" sz="1800">
                <a:latin typeface="+mj-lt"/>
                <a:ea typeface="+mn-lt"/>
                <a:cs typeface="+mn-lt"/>
              </a:rPr>
              <a:t>Wednesday, May 29 </a:t>
            </a:r>
            <a:r>
              <a:rPr lang="en-US" sz="1800">
                <a:latin typeface="+mj-lt"/>
                <a:ea typeface="+mn-lt"/>
                <a:cs typeface="Arial"/>
              </a:rPr>
              <a:t>–</a:t>
            </a:r>
            <a:r>
              <a:rPr lang="en-US" sz="1800">
                <a:latin typeface="+mj-lt"/>
                <a:ea typeface="+mn-lt"/>
                <a:cs typeface="+mn-lt"/>
              </a:rPr>
              <a:t> Alma: Overview of Alma Anonymization</a:t>
            </a:r>
          </a:p>
        </p:txBody>
      </p:sp>
    </p:spTree>
    <p:extLst>
      <p:ext uri="{BB962C8B-B14F-4D97-AF65-F5344CB8AC3E}">
        <p14:creationId xmlns:p14="http://schemas.microsoft.com/office/powerpoint/2010/main" val="252093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4" y="-121443"/>
            <a:ext cx="8229600" cy="602796"/>
          </a:xfrm>
        </p:spPr>
        <p:txBody>
          <a:bodyPr>
            <a:normAutofit/>
          </a:bodyPr>
          <a:lstStyle/>
          <a:p>
            <a:r>
              <a:rPr lang="en-US" sz="2400" dirty="0"/>
              <a:t>I-Share Alma Primo VE Office hours</a:t>
            </a:r>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1013151" y="2284982"/>
            <a:ext cx="5082849" cy="2288036"/>
          </a:xfrm>
          <a:prstGeom prst="rect">
            <a:avLst/>
          </a:prstGeom>
        </p:spPr>
        <p:txBody>
          <a:bodyPr/>
          <a:lstStyle/>
          <a:p>
            <a:pPr algn="ctr"/>
            <a:r>
              <a:rPr lang="en-US" sz="2800" b="1" dirty="0">
                <a:latin typeface="+mj-lt"/>
                <a:ea typeface="ＭＳ Ｐゴシック"/>
              </a:rPr>
              <a:t>Thank you for attending!</a:t>
            </a:r>
            <a:br>
              <a:rPr lang="en-US" sz="2800" b="1" dirty="0">
                <a:latin typeface="+mj-lt"/>
              </a:rPr>
            </a:br>
            <a:endParaRPr lang="en-US" sz="2800" b="1" dirty="0">
              <a:latin typeface="+mj-lt"/>
            </a:endParaRPr>
          </a:p>
          <a:p>
            <a:pPr algn="ctr"/>
            <a:r>
              <a:rPr lang="en-US" sz="2800" b="1" dirty="0">
                <a:latin typeface="+mj-lt"/>
              </a:rPr>
              <a:t>Contact CARLI at </a:t>
            </a:r>
          </a:p>
          <a:p>
            <a:pPr algn="ctr"/>
            <a:r>
              <a:rPr lang="en-US" sz="2800" b="1" dirty="0">
                <a:latin typeface="+mj-lt"/>
              </a:rPr>
              <a:t>support@carli.Illinois.edu</a:t>
            </a:r>
          </a:p>
        </p:txBody>
      </p:sp>
      <p:pic>
        <p:nvPicPr>
          <p:cNvPr id="4" name="Picture 3" descr="Decoration: A bouquet of brightly colored spring flowers in a glass jar sitting on a gold-colored table. A library card file is in the background, out of focus.&#10;">
            <a:extLst>
              <a:ext uri="{FF2B5EF4-FFF2-40B4-BE49-F238E27FC236}">
                <a16:creationId xmlns:a16="http://schemas.microsoft.com/office/drawing/2014/main" id="{65636B77-109F-BF99-4A4E-59B63079330B}"/>
              </a:ext>
            </a:extLst>
          </p:cNvPr>
          <p:cNvPicPr>
            <a:picLocks noChangeAspect="1"/>
          </p:cNvPicPr>
          <p:nvPr/>
        </p:nvPicPr>
        <p:blipFill rotWithShape="1">
          <a:blip r:embed="rId3">
            <a:extLst>
              <a:ext uri="{28A0092B-C50C-407E-A947-70E740481C1C}">
                <a14:useLocalDpi xmlns:a14="http://schemas.microsoft.com/office/drawing/2010/main" val="0"/>
              </a:ext>
            </a:extLst>
          </a:blip>
          <a:srcRect t="12420" b="3926"/>
          <a:stretch/>
        </p:blipFill>
        <p:spPr>
          <a:xfrm>
            <a:off x="6828578" y="518932"/>
            <a:ext cx="4304552" cy="4801180"/>
          </a:xfrm>
          <a:prstGeom prst="rect">
            <a:avLst/>
          </a:prstGeom>
        </p:spPr>
      </p:pic>
      <p:sp>
        <p:nvSpPr>
          <p:cNvPr id="5" name="TextBox 4">
            <a:extLst>
              <a:ext uri="{FF2B5EF4-FFF2-40B4-BE49-F238E27FC236}">
                <a16:creationId xmlns:a16="http://schemas.microsoft.com/office/drawing/2014/main" id="{84A2862A-88F1-3003-BA43-9176E9CB80FA}"/>
              </a:ext>
            </a:extLst>
          </p:cNvPr>
          <p:cNvSpPr txBox="1"/>
          <p:nvPr/>
        </p:nvSpPr>
        <p:spPr>
          <a:xfrm>
            <a:off x="6711011" y="5320112"/>
            <a:ext cx="4422119" cy="1200329"/>
          </a:xfrm>
          <a:prstGeom prst="rect">
            <a:avLst/>
          </a:prstGeom>
          <a:noFill/>
        </p:spPr>
        <p:txBody>
          <a:bodyPr wrap="square">
            <a:spAutoFit/>
          </a:bodyPr>
          <a:lstStyle/>
          <a:p>
            <a:r>
              <a:rPr lang="en-US" dirty="0"/>
              <a:t>Decoration: A bouquet of brightly colored spring flowers in a glass jar sitting on a gold-colored table. A library card file is in the background, out of focus.</a:t>
            </a:r>
          </a:p>
        </p:txBody>
      </p:sp>
    </p:spTree>
    <p:extLst>
      <p:ext uri="{BB962C8B-B14F-4D97-AF65-F5344CB8AC3E}">
        <p14:creationId xmlns:p14="http://schemas.microsoft.com/office/powerpoint/2010/main" val="3318486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a:xfrm>
            <a:off x="268637" y="160335"/>
            <a:ext cx="11654725" cy="1143000"/>
          </a:xfrm>
        </p:spPr>
        <p:txBody>
          <a:bodyPr/>
          <a:lstStyle/>
          <a:p>
            <a:r>
              <a:rPr lang="en-US" dirty="0">
                <a:ea typeface="ＭＳ Ｐゴシック"/>
              </a:rPr>
              <a:t>About Release Note Updates Highlights Sessions</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a:xfrm>
            <a:off x="609600" y="1177447"/>
            <a:ext cx="10972800" cy="4948718"/>
          </a:xfrm>
        </p:spPr>
        <p:txBody>
          <a:bodyPr/>
          <a:lstStyle/>
          <a:p>
            <a:pPr marL="457200" indent="-457200">
              <a:buFont typeface="Arial" panose="020B0604020202020204" pitchFamily="34" charset="0"/>
              <a:buChar char="•"/>
            </a:pPr>
            <a:r>
              <a:rPr lang="en-US" sz="2800" dirty="0">
                <a:latin typeface="+mj-lt"/>
              </a:rPr>
              <a:t>We encourage library staff to review the Release Notes.</a:t>
            </a:r>
          </a:p>
          <a:p>
            <a:pPr marL="457200" indent="-457200">
              <a:buFont typeface="Arial" panose="020B0604020202020204" pitchFamily="34" charset="0"/>
              <a:buChar char="•"/>
            </a:pPr>
            <a:r>
              <a:rPr lang="en-US" sz="2800" dirty="0">
                <a:latin typeface="+mj-lt"/>
              </a:rPr>
              <a:t>CARLI Staff review the </a:t>
            </a:r>
            <a:r>
              <a:rPr lang="en-US" sz="2800" dirty="0">
                <a:latin typeface="+mj-lt"/>
                <a:hlinkClick r:id="rId3"/>
              </a:rPr>
              <a:t>Alma</a:t>
            </a:r>
            <a:r>
              <a:rPr lang="en-US" sz="2800" dirty="0">
                <a:latin typeface="+mj-lt"/>
              </a:rPr>
              <a:t> and </a:t>
            </a:r>
            <a:r>
              <a:rPr lang="en-US" sz="2800" dirty="0">
                <a:latin typeface="+mj-lt"/>
                <a:hlinkClick r:id="rId4"/>
              </a:rPr>
              <a:t>Primo VE </a:t>
            </a:r>
            <a:r>
              <a:rPr lang="en-US" sz="2800" dirty="0">
                <a:latin typeface="+mj-lt"/>
              </a:rPr>
              <a:t>release notes for new features that we want I-Share libraries to be aware of:</a:t>
            </a:r>
          </a:p>
          <a:p>
            <a:pPr marL="1200150" lvl="1" indent="-457200">
              <a:buFont typeface="Arial" panose="020B0604020202020204" pitchFamily="34" charset="0"/>
              <a:buChar char="•"/>
            </a:pPr>
            <a:r>
              <a:rPr lang="en-US" sz="2500" dirty="0">
                <a:latin typeface="+mj-lt"/>
              </a:rPr>
              <a:t>New features that may help your workflows</a:t>
            </a:r>
          </a:p>
          <a:p>
            <a:pPr marL="1200150" lvl="1" indent="-457200">
              <a:buFont typeface="Arial" panose="020B0604020202020204" pitchFamily="34" charset="0"/>
              <a:buChar char="•"/>
            </a:pPr>
            <a:r>
              <a:rPr lang="en-US" sz="2500" dirty="0">
                <a:latin typeface="+mj-lt"/>
              </a:rPr>
              <a:t>New features that may change your workflows</a:t>
            </a:r>
          </a:p>
          <a:p>
            <a:pPr marL="1200150" lvl="1" indent="-457200">
              <a:buFont typeface="Arial" panose="020B0604020202020204" pitchFamily="34" charset="0"/>
              <a:buChar char="•"/>
            </a:pPr>
            <a:r>
              <a:rPr lang="en-US" sz="2500" dirty="0">
                <a:latin typeface="+mj-lt"/>
              </a:rPr>
              <a:t>Fixes to the software</a:t>
            </a:r>
          </a:p>
          <a:p>
            <a:pPr marL="457200" indent="-457200">
              <a:buFont typeface="Arial" panose="020B0604020202020204" pitchFamily="34" charset="0"/>
              <a:buChar char="•"/>
            </a:pPr>
            <a:r>
              <a:rPr lang="en-US" sz="2800" dirty="0">
                <a:latin typeface="+mj-lt"/>
              </a:rPr>
              <a:t>Items not covered during our sessions:</a:t>
            </a:r>
          </a:p>
          <a:p>
            <a:pPr marL="1200150" lvl="1" indent="-457200">
              <a:buFont typeface="Arial" panose="020B0604020202020204" pitchFamily="34" charset="0"/>
              <a:buChar char="•"/>
            </a:pPr>
            <a:r>
              <a:rPr lang="en-US" sz="2500" dirty="0">
                <a:latin typeface="+mj-lt"/>
              </a:rPr>
              <a:t>May not apply in our </a:t>
            </a:r>
            <a:r>
              <a:rPr lang="en-US" sz="2500" dirty="0" err="1">
                <a:latin typeface="+mj-lt"/>
              </a:rPr>
              <a:t>consortial</a:t>
            </a:r>
            <a:r>
              <a:rPr lang="en-US" sz="2500" dirty="0">
                <a:latin typeface="+mj-lt"/>
              </a:rPr>
              <a:t> environment</a:t>
            </a:r>
          </a:p>
          <a:p>
            <a:pPr marL="1200150" lvl="1" indent="-457200">
              <a:buFont typeface="Arial" panose="020B0604020202020204" pitchFamily="34" charset="0"/>
              <a:buChar char="•"/>
            </a:pPr>
            <a:r>
              <a:rPr lang="en-US" sz="2500" dirty="0">
                <a:latin typeface="+mj-lt"/>
              </a:rPr>
              <a:t>Are minor updates that don’t warrant mentioning</a:t>
            </a:r>
          </a:p>
          <a:p>
            <a:pPr marL="1200150" lvl="1" indent="-457200">
              <a:buFont typeface="Arial" panose="020B0604020202020204" pitchFamily="34" charset="0"/>
              <a:buChar char="•"/>
            </a:pPr>
            <a:r>
              <a:rPr lang="en-US" sz="2500" dirty="0">
                <a:latin typeface="+mj-lt"/>
                <a:ea typeface="ＭＳ Ｐゴシック"/>
              </a:rPr>
              <a:t>Or are updates we don’t recommend taking advantage of</a:t>
            </a:r>
          </a:p>
        </p:txBody>
      </p:sp>
    </p:spTree>
    <p:extLst>
      <p:ext uri="{BB962C8B-B14F-4D97-AF65-F5344CB8AC3E}">
        <p14:creationId xmlns:p14="http://schemas.microsoft.com/office/powerpoint/2010/main" val="2257415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5E0B464-E2B4-B93D-9939-B72AA8272E57}"/>
              </a:ext>
            </a:extLst>
          </p:cNvPr>
          <p:cNvSpPr>
            <a:spLocks noGrp="1"/>
          </p:cNvSpPr>
          <p:nvPr>
            <p:ph type="ctrTitle"/>
          </p:nvPr>
        </p:nvSpPr>
        <p:spPr/>
        <p:txBody>
          <a:bodyPr/>
          <a:lstStyle/>
          <a:p>
            <a:pPr algn="ctr"/>
            <a:r>
              <a:rPr lang="en-US" dirty="0"/>
              <a:t>Alma May release update</a:t>
            </a:r>
          </a:p>
        </p:txBody>
      </p:sp>
      <p:sp>
        <p:nvSpPr>
          <p:cNvPr id="7" name="Subtitle 6">
            <a:extLst>
              <a:ext uri="{FF2B5EF4-FFF2-40B4-BE49-F238E27FC236}">
                <a16:creationId xmlns:a16="http://schemas.microsoft.com/office/drawing/2014/main" id="{B82726ED-9E13-F70B-BBA8-D5DAEE462E7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21534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a:xfrm>
            <a:off x="461554" y="160337"/>
            <a:ext cx="11268891" cy="1143000"/>
          </a:xfrm>
        </p:spPr>
        <p:txBody>
          <a:bodyPr/>
          <a:lstStyle/>
          <a:p>
            <a:r>
              <a:rPr lang="en-US" dirty="0"/>
              <a:t>Alma – Automatic Upload Electronic Holdings Updates</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r>
              <a:rPr lang="en-US" sz="2800" dirty="0" err="1">
                <a:latin typeface="+mj-lt"/>
              </a:rPr>
              <a:t>Autoholdings</a:t>
            </a:r>
            <a:r>
              <a:rPr lang="en-US" sz="2800" dirty="0">
                <a:latin typeface="+mj-lt"/>
              </a:rPr>
              <a:t> now available for the following:</a:t>
            </a:r>
          </a:p>
          <a:p>
            <a:pPr marL="457200" indent="-457200">
              <a:buFont typeface="Arial" panose="020B0604020202020204" pitchFamily="34" charset="0"/>
              <a:buChar char="•"/>
            </a:pPr>
            <a:r>
              <a:rPr lang="en-US" sz="2800" dirty="0">
                <a:latin typeface="+mj-lt"/>
              </a:rPr>
              <a:t>JSTOR Books</a:t>
            </a:r>
          </a:p>
          <a:p>
            <a:pPr marL="457200" indent="-457200">
              <a:buFont typeface="Arial" panose="020B0604020202020204" pitchFamily="34" charset="0"/>
              <a:buChar char="•"/>
            </a:pPr>
            <a:r>
              <a:rPr lang="en-US" sz="2800" dirty="0">
                <a:latin typeface="+mj-lt"/>
              </a:rPr>
              <a:t>Project Muse – Gratis/Free Journal Content </a:t>
            </a:r>
          </a:p>
          <a:p>
            <a:endParaRPr lang="en-US" sz="2800" dirty="0">
              <a:latin typeface="+mj-lt"/>
            </a:endParaRPr>
          </a:p>
          <a:p>
            <a:r>
              <a:rPr lang="en-US" sz="2800" dirty="0">
                <a:latin typeface="+mj-lt"/>
              </a:rPr>
              <a:t>Update to Taylor &amp; Francis </a:t>
            </a:r>
            <a:r>
              <a:rPr lang="en-US" sz="2800" dirty="0" err="1">
                <a:latin typeface="+mj-lt"/>
              </a:rPr>
              <a:t>Autoholdings</a:t>
            </a:r>
            <a:r>
              <a:rPr lang="en-US" sz="2800" dirty="0">
                <a:latin typeface="+mj-lt"/>
              </a:rPr>
              <a:t>:</a:t>
            </a:r>
          </a:p>
          <a:p>
            <a:pPr marL="457200" indent="-457200">
              <a:buFont typeface="Arial" panose="020B0604020202020204" pitchFamily="34" charset="0"/>
              <a:buChar char="•"/>
            </a:pPr>
            <a:r>
              <a:rPr lang="en-US" sz="2800" dirty="0">
                <a:latin typeface="+mj-lt"/>
              </a:rPr>
              <a:t>Is now based on Unique ID</a:t>
            </a:r>
          </a:p>
          <a:p>
            <a:pPr marL="457200" indent="-457200">
              <a:buFont typeface="Arial" panose="020B0604020202020204" pitchFamily="34" charset="0"/>
              <a:buChar char="•"/>
            </a:pPr>
            <a:r>
              <a:rPr lang="en-US" sz="2800" dirty="0">
                <a:latin typeface="+mj-lt"/>
              </a:rPr>
              <a:t>When a multi-match on ISBN/ISSN occurs, a portfolio will need to be activated manually ONE TIME. Subsequent </a:t>
            </a:r>
            <a:r>
              <a:rPr lang="en-US" sz="2800" dirty="0" err="1">
                <a:latin typeface="+mj-lt"/>
              </a:rPr>
              <a:t>autoholdings</a:t>
            </a:r>
            <a:r>
              <a:rPr lang="en-US" sz="2800" dirty="0">
                <a:latin typeface="+mj-lt"/>
              </a:rPr>
              <a:t> jobs WILL NOT remove these manual activations.</a:t>
            </a:r>
          </a:p>
          <a:p>
            <a:endParaRPr lang="en-US" sz="2800" dirty="0">
              <a:latin typeface="+mj-lt"/>
            </a:endParaRPr>
          </a:p>
        </p:txBody>
      </p:sp>
    </p:spTree>
    <p:extLst>
      <p:ext uri="{BB962C8B-B14F-4D97-AF65-F5344CB8AC3E}">
        <p14:creationId xmlns:p14="http://schemas.microsoft.com/office/powerpoint/2010/main" val="527442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BD05-67CF-2795-7CF5-1BD983F80463}"/>
              </a:ext>
            </a:extLst>
          </p:cNvPr>
          <p:cNvSpPr>
            <a:spLocks noGrp="1"/>
          </p:cNvSpPr>
          <p:nvPr>
            <p:ph type="title"/>
          </p:nvPr>
        </p:nvSpPr>
        <p:spPr>
          <a:xfrm>
            <a:off x="461554" y="160337"/>
            <a:ext cx="11268891" cy="1143000"/>
          </a:xfrm>
        </p:spPr>
        <p:txBody>
          <a:bodyPr/>
          <a:lstStyle/>
          <a:p>
            <a:r>
              <a:rPr lang="en-US" dirty="0"/>
              <a:t>Alma – Advanced Searching</a:t>
            </a:r>
          </a:p>
        </p:txBody>
      </p:sp>
      <p:sp>
        <p:nvSpPr>
          <p:cNvPr id="3" name="Content Placeholder 2">
            <a:extLst>
              <a:ext uri="{FF2B5EF4-FFF2-40B4-BE49-F238E27FC236}">
                <a16:creationId xmlns:a16="http://schemas.microsoft.com/office/drawing/2014/main" id="{23E24B1F-EC4D-3917-C250-5F032F2953AA}"/>
              </a:ext>
            </a:extLst>
          </p:cNvPr>
          <p:cNvSpPr>
            <a:spLocks noGrp="1"/>
          </p:cNvSpPr>
          <p:nvPr>
            <p:ph idx="1"/>
          </p:nvPr>
        </p:nvSpPr>
        <p:spPr/>
        <p:txBody>
          <a:bodyPr/>
          <a:lstStyle/>
          <a:p>
            <a:r>
              <a:rPr lang="en-US" sz="2800" dirty="0">
                <a:latin typeface="+mj-lt"/>
              </a:rPr>
              <a:t>You can now do </a:t>
            </a:r>
            <a:r>
              <a:rPr lang="en-US" sz="2800" b="1" dirty="0">
                <a:latin typeface="+mj-lt"/>
              </a:rPr>
              <a:t>advanced searching </a:t>
            </a:r>
            <a:r>
              <a:rPr lang="en-US" sz="2800" dirty="0">
                <a:latin typeface="+mj-lt"/>
              </a:rPr>
              <a:t>on General Notes in Alma.</a:t>
            </a:r>
          </a:p>
          <a:p>
            <a:endParaRPr lang="en-US" sz="2800" dirty="0">
              <a:latin typeface="+mj-lt"/>
            </a:endParaRPr>
          </a:p>
          <a:p>
            <a:r>
              <a:rPr lang="en-US" sz="2800" dirty="0">
                <a:latin typeface="+mj-lt"/>
              </a:rPr>
              <a:t>For Electronic collection searches:</a:t>
            </a:r>
          </a:p>
          <a:p>
            <a:pPr marL="457200" indent="-457200">
              <a:buFont typeface="Arial" panose="020B0604020202020204" pitchFamily="34" charset="0"/>
              <a:buChar char="•"/>
            </a:pPr>
            <a:r>
              <a:rPr lang="en-US" sz="2800" dirty="0">
                <a:latin typeface="+mj-lt"/>
              </a:rPr>
              <a:t>“Notes tab – General Notes (Electronic Collection)”</a:t>
            </a:r>
          </a:p>
          <a:p>
            <a:pPr marL="457200" indent="-457200">
              <a:buFont typeface="Arial" panose="020B0604020202020204" pitchFamily="34" charset="0"/>
              <a:buChar char="•"/>
            </a:pPr>
            <a:r>
              <a:rPr lang="en-US" sz="2800" dirty="0">
                <a:latin typeface="+mj-lt"/>
              </a:rPr>
              <a:t>“Notes tab – General Notes (Service)”</a:t>
            </a:r>
          </a:p>
          <a:p>
            <a:endParaRPr lang="en-US" sz="2800" dirty="0">
              <a:latin typeface="+mj-lt"/>
            </a:endParaRPr>
          </a:p>
          <a:p>
            <a:r>
              <a:rPr lang="en-US" sz="2800" dirty="0">
                <a:latin typeface="+mj-lt"/>
              </a:rPr>
              <a:t>For Electronic portfolio searches:</a:t>
            </a:r>
          </a:p>
          <a:p>
            <a:pPr marL="457200" indent="-457200">
              <a:buFont typeface="Arial" panose="020B0604020202020204" pitchFamily="34" charset="0"/>
              <a:buChar char="•"/>
            </a:pPr>
            <a:r>
              <a:rPr lang="en-US" sz="2800" dirty="0">
                <a:latin typeface="+mj-lt"/>
              </a:rPr>
              <a:t>“Notes tab – General Notes”</a:t>
            </a:r>
          </a:p>
        </p:txBody>
      </p:sp>
    </p:spTree>
    <p:extLst>
      <p:ext uri="{BB962C8B-B14F-4D97-AF65-F5344CB8AC3E}">
        <p14:creationId xmlns:p14="http://schemas.microsoft.com/office/powerpoint/2010/main" val="1258191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DB57E3-1846-1BEE-A946-5CC44114CF14}"/>
              </a:ext>
            </a:extLst>
          </p:cNvPr>
          <p:cNvSpPr txBox="1"/>
          <p:nvPr/>
        </p:nvSpPr>
        <p:spPr>
          <a:xfrm>
            <a:off x="307220" y="634995"/>
            <a:ext cx="9758352" cy="923330"/>
          </a:xfrm>
          <a:prstGeom prst="rect">
            <a:avLst/>
          </a:prstGeom>
          <a:noFill/>
        </p:spPr>
        <p:txBody>
          <a:bodyPr wrap="square" rtlCol="0">
            <a:spAutoFit/>
          </a:bodyPr>
          <a:lstStyle/>
          <a:p>
            <a:r>
              <a:rPr lang="en-US" sz="3600" dirty="0">
                <a:latin typeface="Arial" panose="020B0604020202020204" pitchFamily="34" charset="0"/>
                <a:cs typeface="Arial" panose="020B0604020202020204" pitchFamily="34" charset="0"/>
              </a:rPr>
              <a:t>Filtering for History in User Details</a:t>
            </a:r>
          </a:p>
          <a:p>
            <a:pPr marL="285750" indent="-285750">
              <a:buFont typeface="Arial" panose="020B0604020202020204" pitchFamily="34" charset="0"/>
              <a:buChar char="•"/>
            </a:pPr>
            <a:endParaRPr lang="en-US" dirty="0">
              <a:latin typeface="Arial" panose="020B0604020202020204" pitchFamily="34" charset="0"/>
            </a:endParaRPr>
          </a:p>
        </p:txBody>
      </p:sp>
      <p:sp>
        <p:nvSpPr>
          <p:cNvPr id="3" name="TextBox 2">
            <a:extLst>
              <a:ext uri="{FF2B5EF4-FFF2-40B4-BE49-F238E27FC236}">
                <a16:creationId xmlns:a16="http://schemas.microsoft.com/office/drawing/2014/main" id="{D0440889-C9B1-D083-2026-E07372009E53}"/>
              </a:ext>
            </a:extLst>
          </p:cNvPr>
          <p:cNvSpPr txBox="1"/>
          <p:nvPr/>
        </p:nvSpPr>
        <p:spPr>
          <a:xfrm>
            <a:off x="195943" y="-44027"/>
            <a:ext cx="5355771" cy="461665"/>
          </a:xfrm>
          <a:prstGeom prst="rect">
            <a:avLst/>
          </a:prstGeom>
          <a:noFill/>
        </p:spPr>
        <p:txBody>
          <a:bodyPr wrap="square" rtlCol="0">
            <a:spAutoFit/>
          </a:bodyPr>
          <a:lstStyle/>
          <a:p>
            <a:r>
              <a:rPr lang="en-US" sz="2400" dirty="0">
                <a:solidFill>
                  <a:schemeClr val="bg1"/>
                </a:solidFill>
                <a:latin typeface="+mj-lt"/>
              </a:rPr>
              <a:t>Alma- Fulfillment</a:t>
            </a:r>
          </a:p>
        </p:txBody>
      </p:sp>
      <p:sp>
        <p:nvSpPr>
          <p:cNvPr id="8" name="TextBox 7">
            <a:extLst>
              <a:ext uri="{FF2B5EF4-FFF2-40B4-BE49-F238E27FC236}">
                <a16:creationId xmlns:a16="http://schemas.microsoft.com/office/drawing/2014/main" id="{24DC4FD2-C59E-0524-68B9-D3D6F06D54E3}"/>
              </a:ext>
            </a:extLst>
          </p:cNvPr>
          <p:cNvSpPr txBox="1"/>
          <p:nvPr/>
        </p:nvSpPr>
        <p:spPr>
          <a:xfrm>
            <a:off x="1008743" y="5308872"/>
            <a:ext cx="10174514" cy="95410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a:latin typeface="Arial"/>
                <a:cs typeface="Arial"/>
              </a:rPr>
              <a:t>New filter on the user record History tab</a:t>
            </a:r>
          </a:p>
          <a:p>
            <a:pPr marL="285750" indent="-285750">
              <a:buFont typeface="Arial" panose="020B0604020202020204" pitchFamily="34" charset="0"/>
              <a:buChar char="•"/>
            </a:pPr>
            <a:r>
              <a:rPr lang="en-US" sz="2800" dirty="0">
                <a:latin typeface="Arial"/>
                <a:cs typeface="Arial"/>
              </a:rPr>
              <a:t>May default your view to “Last month”</a:t>
            </a:r>
            <a:endParaRPr lang="en-US" sz="28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81E11C0-1CC5-0577-BA82-84171CD2E6FB}"/>
              </a:ext>
            </a:extLst>
          </p:cNvPr>
          <p:cNvSpPr txBox="1"/>
          <p:nvPr/>
        </p:nvSpPr>
        <p:spPr>
          <a:xfrm>
            <a:off x="1672526" y="4845612"/>
            <a:ext cx="9420690" cy="338554"/>
          </a:xfrm>
          <a:prstGeom prst="rect">
            <a:avLst/>
          </a:prstGeom>
          <a:noFill/>
        </p:spPr>
        <p:txBody>
          <a:bodyPr wrap="square" rtlCol="0">
            <a:spAutoFit/>
          </a:bodyPr>
          <a:lstStyle/>
          <a:p>
            <a:r>
              <a:rPr lang="en-US" sz="1600" dirty="0">
                <a:latin typeface="+mj-lt"/>
              </a:rPr>
              <a:t>Figure: Screenshot showing a sample user record history tab, with the Filter values highlighted.</a:t>
            </a:r>
          </a:p>
        </p:txBody>
      </p:sp>
      <p:pic>
        <p:nvPicPr>
          <p:cNvPr id="5" name="Picture 4" descr="Screenshot showing a user's user &quot;History&quot; tab in Alma, with the new date filter above the table highlighted. The filter includes the options to filter by All history, Last 7 days, Last month, and Last Year.">
            <a:extLst>
              <a:ext uri="{FF2B5EF4-FFF2-40B4-BE49-F238E27FC236}">
                <a16:creationId xmlns:a16="http://schemas.microsoft.com/office/drawing/2014/main" id="{213036B0-514F-AC7A-9371-BEDFFE8CDA42}"/>
              </a:ext>
            </a:extLst>
          </p:cNvPr>
          <p:cNvPicPr>
            <a:picLocks noChangeAspect="1"/>
          </p:cNvPicPr>
          <p:nvPr/>
        </p:nvPicPr>
        <p:blipFill>
          <a:blip r:embed="rId3"/>
          <a:stretch>
            <a:fillRect/>
          </a:stretch>
        </p:blipFill>
        <p:spPr>
          <a:xfrm>
            <a:off x="1676399" y="1288608"/>
            <a:ext cx="8570259" cy="3563608"/>
          </a:xfrm>
          <a:prstGeom prst="rect">
            <a:avLst/>
          </a:prstGeom>
          <a:ln>
            <a:solidFill>
              <a:schemeClr val="tx1"/>
            </a:solidFill>
          </a:ln>
        </p:spPr>
      </p:pic>
    </p:spTree>
    <p:extLst>
      <p:ext uri="{BB962C8B-B14F-4D97-AF65-F5344CB8AC3E}">
        <p14:creationId xmlns:p14="http://schemas.microsoft.com/office/powerpoint/2010/main" val="1545839907"/>
      </p:ext>
    </p:extLst>
  </p:cSld>
  <p:clrMapOvr>
    <a:masterClrMapping/>
  </p:clrMapOvr>
</p:sld>
</file>

<file path=ppt/theme/theme1.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E58FA072-E302-468B-A3C2-71B2AD35EB80}" vid="{9DA1A69C-7B50-4D74-8661-2BBAC06F8E95}"/>
    </a:ext>
  </a:extLst>
</a:theme>
</file>

<file path=ppt/theme/theme2.xml><?xml version="1.0" encoding="utf-8"?>
<a:theme xmlns:a="http://schemas.openxmlformats.org/drawingml/2006/main" name="CARLI">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ARLI" id="{A39B32BF-5BC9-4FF2-83B8-DEA2DA7433C4}" vid="{52C7D299-1C89-4ED3-A277-D494558CFF1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AD2ADCC0ABE84EAF5BE1937E618C15" ma:contentTypeVersion="0" ma:contentTypeDescription="Create a new document." ma:contentTypeScope="" ma:versionID="dbb1cdc01279084e54264d6d3ec70aa6">
  <xsd:schema xmlns:xsd="http://www.w3.org/2001/XMLSchema" xmlns:xs="http://www.w3.org/2001/XMLSchema" xmlns:p="http://schemas.microsoft.com/office/2006/metadata/properties" targetNamespace="http://schemas.microsoft.com/office/2006/metadata/properties" ma:root="true" ma:fieldsID="b34f15b030d40ffca33e4aeb8eb001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64AC67-F5B7-49B0-9FD4-6EF5C2EE3DC9}">
  <ds:schemaRefs>
    <ds:schemaRef ds:uri="http://schemas.microsoft.com/sharepoint/v3/contenttype/forms"/>
  </ds:schemaRefs>
</ds:datastoreItem>
</file>

<file path=customXml/itemProps2.xml><?xml version="1.0" encoding="utf-8"?>
<ds:datastoreItem xmlns:ds="http://schemas.openxmlformats.org/officeDocument/2006/customXml" ds:itemID="{2CA3D4A0-3BEC-46C0-9E6D-926D6E9A51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1672</TotalTime>
  <Words>6075</Words>
  <Application>Microsoft Office PowerPoint</Application>
  <PresentationFormat>Widescreen</PresentationFormat>
  <Paragraphs>386</Paragraphs>
  <Slides>40</Slides>
  <Notes>40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ＭＳ Ｐゴシック</vt:lpstr>
      <vt:lpstr>Aptos</vt:lpstr>
      <vt:lpstr>Arial</vt:lpstr>
      <vt:lpstr>Arial,Sans-Serif</vt:lpstr>
      <vt:lpstr>Calibri</vt:lpstr>
      <vt:lpstr>Times New Roman</vt:lpstr>
      <vt:lpstr>Verdana</vt:lpstr>
      <vt:lpstr>CARLI</vt:lpstr>
      <vt:lpstr>CARLI</vt:lpstr>
      <vt:lpstr>I-Share Alma Primo VE Office hours will start shortly</vt:lpstr>
      <vt:lpstr>May Alma/Primo VE Release Update</vt:lpstr>
      <vt:lpstr>Today’s Agenda</vt:lpstr>
      <vt:lpstr>Upcoming events</vt:lpstr>
      <vt:lpstr>About Release Note Updates Highlights Sessions</vt:lpstr>
      <vt:lpstr>Alma May release update</vt:lpstr>
      <vt:lpstr>Alma – Automatic Upload Electronic Holdings Updates</vt:lpstr>
      <vt:lpstr>Alma – Advanced Searching</vt:lpstr>
      <vt:lpstr>PowerPoint Presentation</vt:lpstr>
      <vt:lpstr>PowerPoint Presentation</vt:lpstr>
      <vt:lpstr>PowerPoint Presentation</vt:lpstr>
      <vt:lpstr>PowerPoint Presentation</vt:lpstr>
      <vt:lpstr>Login in Multiple Tabs in Browser</vt:lpstr>
      <vt:lpstr>Scheduling jobs to Run later</vt:lpstr>
      <vt:lpstr>Alphabetical sorting of facets</vt:lpstr>
      <vt:lpstr>Changes to the Manage Sets interface</vt:lpstr>
      <vt:lpstr>Springshare Integration</vt:lpstr>
      <vt:lpstr>More Analytics Updates</vt:lpstr>
      <vt:lpstr>Editing a Community Zone Record</vt:lpstr>
      <vt:lpstr>Record Versions Enhanced</vt:lpstr>
      <vt:lpstr>MDE Call Number Browse</vt:lpstr>
      <vt:lpstr>Physical Item Templates</vt:lpstr>
      <vt:lpstr>Physical Item Templates</vt:lpstr>
      <vt:lpstr>Physical Item Templates</vt:lpstr>
      <vt:lpstr>BIBFRAME &amp; Linked Open Data</vt:lpstr>
      <vt:lpstr>Resource Management Teasers</vt:lpstr>
      <vt:lpstr>Quick Ordering from Amazon</vt:lpstr>
      <vt:lpstr>Acquisitions Teasers</vt:lpstr>
      <vt:lpstr>Primo VE May release update</vt:lpstr>
      <vt:lpstr>PowerPoint Presentation</vt:lpstr>
      <vt:lpstr>PowerPoint Presentation</vt:lpstr>
      <vt:lpstr>PowerPoint Presentation</vt:lpstr>
      <vt:lpstr>Linked Open Data – discovery of Person Entity</vt:lpstr>
      <vt:lpstr>Linked Open Data – discovery of Person Entity</vt:lpstr>
      <vt:lpstr>Linked Open Data – discovery of Person EntitY</vt:lpstr>
      <vt:lpstr>Linked Open Data – discovery of Person Entity Configuration</vt:lpstr>
      <vt:lpstr>Exclude CDI Resource Types in CDI Scopes</vt:lpstr>
      <vt:lpstr>Library Card Options to Allow Users to Opt Out of Receiving Notices</vt:lpstr>
      <vt:lpstr>Primo VE Showcase Enhancements</vt:lpstr>
      <vt:lpstr>I-Share Alma Primo VE Office hours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Annual Statistical Package: Find the Right Report</dc:title>
  <dc:creator>Schwitzner, Ted</dc:creator>
  <cp:lastModifiedBy>Masciadrelli, Jennifer</cp:lastModifiedBy>
  <cp:revision>389</cp:revision>
  <dcterms:created xsi:type="dcterms:W3CDTF">2022-12-14T21:11:38Z</dcterms:created>
  <dcterms:modified xsi:type="dcterms:W3CDTF">2024-05-09T13:41:22Z</dcterms:modified>
</cp:coreProperties>
</file>