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5143500" type="screen16x9"/>
  <p:notesSz cx="6858000" cy="9144000"/>
  <p:embeddedFontLst>
    <p:embeddedFont>
      <p:font typeface="Merriweather" panose="00000500000000000000" pitchFamily="2" charset="0"/>
      <p:regular r:id="rId19"/>
      <p:bold r:id="rId20"/>
      <p:italic r:id="rId21"/>
      <p:boldItalic r:id="rId22"/>
    </p:embeddedFont>
    <p:embeddedFont>
      <p:font typeface="Roboto" panose="02000000000000000000" pitchFamily="2" charset="0"/>
      <p:regular r:id="rId23"/>
      <p:bold r:id="rId24"/>
      <p:italic r:id="rId25"/>
      <p:boldItalic r:id="rId26"/>
    </p:embeddedFont>
    <p:embeddedFont>
      <p:font typeface="Source Sans Pro" panose="020B0503030403020204" pitchFamily="34" charset="0"/>
      <p:regular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874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34331018729_0_6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34331018729_0_6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340591eeec5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340591eeec5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34331018729_0_6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34331018729_0_6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40591eeec5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340591eeec5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40591eeec5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340591eeec5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340591eeec5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340591eeec5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340591eeec5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340591eeec5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34331018729_0_6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34331018729_0_6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4331018729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4331018729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34331018729_0_6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34331018729_0_6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34331018729_0_6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34331018729_0_6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34331018729_0_6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34331018729_0_6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4331018729_0_6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34331018729_0_6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34331018729_0_6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34331018729_0_6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40591eeec5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340591eeec5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498b72ed94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3498b72ed94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125" y="0"/>
            <a:ext cx="9144250" cy="4398100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11700" y="1878560"/>
            <a:ext cx="4242600" cy="73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>
            <a:spLocks noGrp="1"/>
          </p:cNvSpPr>
          <p:nvPr>
            <p:ph type="title" hasCustomPrompt="1"/>
          </p:nvPr>
        </p:nvSpPr>
        <p:spPr>
          <a:xfrm>
            <a:off x="311750" y="831175"/>
            <a:ext cx="5334900" cy="124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6" name="Google Shape;56;p11"/>
          <p:cNvSpPr txBox="1">
            <a:spLocks noGrp="1"/>
          </p:cNvSpPr>
          <p:nvPr>
            <p:ph type="body" idx="1"/>
          </p:nvPr>
        </p:nvSpPr>
        <p:spPr>
          <a:xfrm>
            <a:off x="311700" y="2121425"/>
            <a:ext cx="5334900" cy="94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3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0" y="48099"/>
            <a:ext cx="9144250" cy="4398100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6" name="Google Shape;16;p3"/>
          <p:cNvSpPr/>
          <p:nvPr/>
        </p:nvSpPr>
        <p:spPr>
          <a:xfrm>
            <a:off x="0" y="0"/>
            <a:ext cx="9144250" cy="4398100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0" y="0"/>
            <a:ext cx="431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4"/>
          <p:cNvSpPr/>
          <p:nvPr/>
        </p:nvSpPr>
        <p:spPr>
          <a:xfrm>
            <a:off x="0" y="44125"/>
            <a:ext cx="4313625" cy="4399375"/>
          </a:xfrm>
          <a:custGeom>
            <a:avLst/>
            <a:gdLst/>
            <a:ahLst/>
            <a:cxnLst/>
            <a:rect l="l" t="t" r="r" b="b"/>
            <a:pathLst>
              <a:path w="172545" h="175975" extrusionOk="0">
                <a:moveTo>
                  <a:pt x="0" y="157"/>
                </a:moveTo>
                <a:lnTo>
                  <a:pt x="172419" y="0"/>
                </a:lnTo>
                <a:lnTo>
                  <a:pt x="172545" y="126541"/>
                </a:lnTo>
                <a:lnTo>
                  <a:pt x="0" y="175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22" name="Google Shape;22;p4"/>
          <p:cNvSpPr/>
          <p:nvPr/>
        </p:nvSpPr>
        <p:spPr>
          <a:xfrm>
            <a:off x="-125" y="0"/>
            <a:ext cx="4316900" cy="4395600"/>
          </a:xfrm>
          <a:custGeom>
            <a:avLst/>
            <a:gdLst/>
            <a:ahLst/>
            <a:cxnLst/>
            <a:rect l="l" t="t" r="r" b="b"/>
            <a:pathLst>
              <a:path w="172676" h="175824" extrusionOk="0">
                <a:moveTo>
                  <a:pt x="0" y="6"/>
                </a:moveTo>
                <a:lnTo>
                  <a:pt x="172676" y="0"/>
                </a:lnTo>
                <a:lnTo>
                  <a:pt x="172562" y="126442"/>
                </a:lnTo>
                <a:lnTo>
                  <a:pt x="0" y="17582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311700" y="1505700"/>
            <a:ext cx="3999900" cy="30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2"/>
          </p:nvPr>
        </p:nvSpPr>
        <p:spPr>
          <a:xfrm>
            <a:off x="4832400" y="1505700"/>
            <a:ext cx="3999900" cy="30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/>
          <p:nvPr/>
        </p:nvSpPr>
        <p:spPr>
          <a:xfrm>
            <a:off x="0" y="0"/>
            <a:ext cx="37644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127500" cy="182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311700" y="2390650"/>
            <a:ext cx="3127500" cy="229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>
            <a:spLocks noGrp="1"/>
          </p:cNvSpPr>
          <p:nvPr>
            <p:ph type="title"/>
          </p:nvPr>
        </p:nvSpPr>
        <p:spPr>
          <a:xfrm>
            <a:off x="311675" y="798600"/>
            <a:ext cx="6247800" cy="354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title"/>
          </p:nvPr>
        </p:nvSpPr>
        <p:spPr>
          <a:xfrm>
            <a:off x="311300" y="500925"/>
            <a:ext cx="3704400" cy="204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subTitle" idx="1"/>
          </p:nvPr>
        </p:nvSpPr>
        <p:spPr>
          <a:xfrm>
            <a:off x="304800" y="2626725"/>
            <a:ext cx="3704400" cy="92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body" idx="2"/>
          </p:nvPr>
        </p:nvSpPr>
        <p:spPr>
          <a:xfrm>
            <a:off x="4879025" y="500925"/>
            <a:ext cx="3954000" cy="411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/>
          <p:nvPr/>
        </p:nvSpPr>
        <p:spPr>
          <a:xfrm>
            <a:off x="0" y="4369000"/>
            <a:ext cx="9144000" cy="77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body" idx="1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erriweather"/>
              <a:buNone/>
              <a:defRPr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</a:lstStyle>
          <a:p>
            <a:endParaRPr/>
          </a:p>
        </p:txBody>
      </p:sp>
      <p:sp>
        <p:nvSpPr>
          <p:cNvPr id="53" name="Google Shape;5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aradigm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knowledge.exlibrisgroup.com/Alma/Training/Webinars/Alma_Analytics%3A_Become_an_Expert?utm_campaign=EM1_Library_Resources_Update_Newsletter_Retention_Feb_AG_Americas_2023&amp;utm_medium=email&amp;utm_source=Eloqua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png"/><Relationship Id="rId4" Type="http://schemas.openxmlformats.org/officeDocument/2006/relationships/hyperlink" Target="https://www.countermetrics.org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op5.projectcounter.org/en/5.1/13-transitioning/03-transitioning-from-counter-r5-to-r51.html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countermetrics.org/wp-content/uploads/2024/04/Guide-Changes.pdf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knowledge.exlibrisgroup.com/Alma/Product_Documentation/010Alma_Online_Help_(English)/020Acquisitions/030Acquisitions_Infrastructure/010Managing_Vendors/SUSHI_Vendor_Lists" TargetMode="External"/><Relationship Id="rId7" Type="http://schemas.openxmlformats.org/officeDocument/2006/relationships/hyperlink" Target="https://www.carli.illinois.edu/products-services/i-share/electronic-res-man/setupsushi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youtu.be/EtOX2rpjjco?si=1sOA0AcZ8Fr57W4p" TargetMode="External"/><Relationship Id="rId5" Type="http://schemas.openxmlformats.org/officeDocument/2006/relationships/hyperlink" Target="https://knowledge.exlibrisgroup.com/Alma/Knowledge_Articles/Alma_Compliance_with_COUNTER_5.1" TargetMode="External"/><Relationship Id="rId4" Type="http://schemas.openxmlformats.org/officeDocument/2006/relationships/hyperlink" Target="https://knowledge.exlibrisgroup.com/Alma/Best_Practices_and_How-Tos/Acquisitions/Best_Practice_Toolkits_for_Acquisitions/Best_Practices%3A_Harvesting_Usage_Statistics_Data_via_Counter%2F%2FSUSHI_Reports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3"/>
          <p:cNvSpPr txBox="1">
            <a:spLocks noGrp="1"/>
          </p:cNvSpPr>
          <p:nvPr>
            <p:ph type="ctrTitle"/>
          </p:nvPr>
        </p:nvSpPr>
        <p:spPr>
          <a:xfrm>
            <a:off x="772175" y="831075"/>
            <a:ext cx="4572900" cy="82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/>
              <a:t>Usage Statistics</a:t>
            </a:r>
            <a:endParaRPr sz="4500"/>
          </a:p>
        </p:txBody>
      </p:sp>
      <p:sp>
        <p:nvSpPr>
          <p:cNvPr id="65" name="Google Shape;65;p13"/>
          <p:cNvSpPr txBox="1"/>
          <p:nvPr/>
        </p:nvSpPr>
        <p:spPr>
          <a:xfrm>
            <a:off x="3918350" y="3414675"/>
            <a:ext cx="4962300" cy="152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Megan Ruenz, Wheaton College Library</a:t>
            </a:r>
            <a:endParaRPr sz="17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CARLI E-Resources  Management Committee</a:t>
            </a:r>
            <a:endParaRPr sz="17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April 11, 2025</a:t>
            </a:r>
            <a:endParaRPr sz="17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2"/>
          <p:cNvSpPr txBox="1">
            <a:spLocks noGrp="1"/>
          </p:cNvSpPr>
          <p:nvPr>
            <p:ph type="title"/>
          </p:nvPr>
        </p:nvSpPr>
        <p:spPr>
          <a:xfrm>
            <a:off x="275838" y="82275"/>
            <a:ext cx="88392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Monitoring SUSHI Harvesting: Alma Email Notification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5" name="Google Shape;125;p22" title="Screenshot 2025-04-06 at 5.30.28 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705975"/>
            <a:ext cx="8839199" cy="978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22" title="Screenshot 2025-04-06 at 5.30.55 P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378325"/>
            <a:ext cx="8839199" cy="703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22" title="Screenshot 2025-04-06 at 5.35.30 PM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1000" y="2082050"/>
            <a:ext cx="8448876" cy="2980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3"/>
          <p:cNvSpPr txBox="1">
            <a:spLocks noGrp="1"/>
          </p:cNvSpPr>
          <p:nvPr>
            <p:ph type="title"/>
          </p:nvPr>
        </p:nvSpPr>
        <p:spPr>
          <a:xfrm>
            <a:off x="311700" y="254400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Building COUNTER Reports with Alma Analytics</a:t>
            </a:r>
            <a:endParaRPr/>
          </a:p>
        </p:txBody>
      </p:sp>
      <p:pic>
        <p:nvPicPr>
          <p:cNvPr id="133" name="Google Shape;133;p23" title="Screenshot 2025-04-07 at 8.28.17 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6450" y="1646675"/>
            <a:ext cx="8691098" cy="29621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4"/>
          <p:cNvSpPr txBox="1">
            <a:spLocks noGrp="1"/>
          </p:cNvSpPr>
          <p:nvPr>
            <p:ph type="title"/>
          </p:nvPr>
        </p:nvSpPr>
        <p:spPr>
          <a:xfrm>
            <a:off x="311700" y="254400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Sample TR_J1  COUNTER Report</a:t>
            </a:r>
            <a:endParaRPr/>
          </a:p>
        </p:txBody>
      </p:sp>
      <p:pic>
        <p:nvPicPr>
          <p:cNvPr id="139" name="Google Shape;139;p24" title="TR_J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974900"/>
            <a:ext cx="8789898" cy="4016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5"/>
          <p:cNvSpPr txBox="1">
            <a:spLocks noGrp="1"/>
          </p:cNvSpPr>
          <p:nvPr>
            <p:ph type="title"/>
          </p:nvPr>
        </p:nvSpPr>
        <p:spPr>
          <a:xfrm>
            <a:off x="311700" y="254400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Building ACRL Reports with Alma Analytics</a:t>
            </a:r>
            <a:endParaRPr/>
          </a:p>
        </p:txBody>
      </p:sp>
      <p:pic>
        <p:nvPicPr>
          <p:cNvPr id="145" name="Google Shape;145;p25" title="Screenshot 2025-04-07 at 7.54.02 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388950"/>
            <a:ext cx="7664799" cy="3619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6"/>
          <p:cNvSpPr txBox="1">
            <a:spLocks noGrp="1"/>
          </p:cNvSpPr>
          <p:nvPr>
            <p:ph type="title"/>
          </p:nvPr>
        </p:nvSpPr>
        <p:spPr>
          <a:xfrm>
            <a:off x="311700" y="254400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Sample ACRL Report</a:t>
            </a:r>
            <a:endParaRPr/>
          </a:p>
        </p:txBody>
      </p:sp>
      <p:pic>
        <p:nvPicPr>
          <p:cNvPr id="151" name="Google Shape;151;p26" title="ACRL40B_DigitalBooks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4525" y="1367125"/>
            <a:ext cx="6234950" cy="3646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7"/>
          <p:cNvSpPr txBox="1">
            <a:spLocks noGrp="1"/>
          </p:cNvSpPr>
          <p:nvPr>
            <p:ph type="title"/>
          </p:nvPr>
        </p:nvSpPr>
        <p:spPr>
          <a:xfrm>
            <a:off x="311700" y="254400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Alma Analytics Resources</a:t>
            </a:r>
            <a:endParaRPr/>
          </a:p>
        </p:txBody>
      </p:sp>
      <p:sp>
        <p:nvSpPr>
          <p:cNvPr id="157" name="Google Shape;157;p27"/>
          <p:cNvSpPr txBox="1"/>
          <p:nvPr/>
        </p:nvSpPr>
        <p:spPr>
          <a:xfrm>
            <a:off x="311700" y="1530475"/>
            <a:ext cx="6781500" cy="15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Alma Analytics Webinars Become an Expert</a:t>
            </a:r>
            <a:endParaRPr b="1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9144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</a:pPr>
            <a:r>
              <a:rPr lang="en" sz="1100" u="sng">
                <a:solidFill>
                  <a:schemeClr val="hlink"/>
                </a:solidFill>
                <a:hlinkClick r:id="rId3"/>
              </a:rPr>
              <a:t>https://knowledge.exlibrisgroup.com/Alma/Training/Webinars/Alma_Analytics%3A_Become_an_Expert?utm_campaign=EM1_Library_Resources_Update_Newsletter_Retention_Feb_AG_Americas_2023&amp;utm_medium=email&amp;utm_source=Eloqua</a:t>
            </a:r>
            <a:endParaRPr b="1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58" name="Google Shape;158;p27" title="Screenshot 2025-04-07 at 9.07.41 P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88200" y="3052675"/>
            <a:ext cx="1974299" cy="1608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8"/>
          <p:cNvSpPr txBox="1">
            <a:spLocks noGrp="1"/>
          </p:cNvSpPr>
          <p:nvPr>
            <p:ph type="title"/>
          </p:nvPr>
        </p:nvSpPr>
        <p:spPr>
          <a:xfrm>
            <a:off x="3238500" y="725825"/>
            <a:ext cx="2667000" cy="2154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12500"/>
              <a:t>?</a:t>
            </a:r>
            <a:endParaRPr sz="12500"/>
          </a:p>
        </p:txBody>
      </p:sp>
      <p:sp>
        <p:nvSpPr>
          <p:cNvPr id="164" name="Google Shape;164;p28"/>
          <p:cNvSpPr txBox="1"/>
          <p:nvPr/>
        </p:nvSpPr>
        <p:spPr>
          <a:xfrm>
            <a:off x="3339450" y="2793500"/>
            <a:ext cx="2465100" cy="7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Questions?</a:t>
            </a:r>
            <a:endParaRPr sz="35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5" name="Google Shape;165;p28"/>
          <p:cNvSpPr txBox="1"/>
          <p:nvPr/>
        </p:nvSpPr>
        <p:spPr>
          <a:xfrm>
            <a:off x="2291400" y="3659125"/>
            <a:ext cx="45612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megan.ruenz@wheaton.edu</a:t>
            </a:r>
            <a:endParaRPr sz="15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 txBox="1">
            <a:spLocks noGrp="1"/>
          </p:cNvSpPr>
          <p:nvPr>
            <p:ph type="body" idx="2"/>
          </p:nvPr>
        </p:nvSpPr>
        <p:spPr>
          <a:xfrm>
            <a:off x="4825250" y="129275"/>
            <a:ext cx="4090200" cy="487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20000"/>
          </a:bodyPr>
          <a:lstStyle/>
          <a:p>
            <a:pPr marL="0" lvl="0" indent="0" algn="l" rtl="0">
              <a:lnSpc>
                <a:spcPct val="12545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Committee Members:</a:t>
            </a:r>
            <a:endParaRPr sz="1800" u="sng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lnSpc>
                <a:spcPct val="12545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Jacob Del Rio</a:t>
            </a:r>
            <a:endParaRPr sz="18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lnSpc>
                <a:spcPct val="12545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Robin Hofstetter</a:t>
            </a:r>
            <a:endParaRPr sz="18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lnSpc>
                <a:spcPct val="12545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Joanna Kolendo </a:t>
            </a:r>
            <a:endParaRPr sz="18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lnSpc>
                <a:spcPct val="12545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Elizabeth Nelson</a:t>
            </a:r>
            <a:endParaRPr sz="18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lnSpc>
                <a:spcPct val="12545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Elizabeth Outler </a:t>
            </a:r>
            <a:endParaRPr sz="18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lnSpc>
                <a:spcPct val="12545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Jennifer Patterson</a:t>
            </a:r>
            <a:endParaRPr sz="18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lnSpc>
                <a:spcPct val="12545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Sara Rizzo </a:t>
            </a:r>
            <a:endParaRPr sz="18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lnSpc>
                <a:spcPct val="12545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Megan Ruenz</a:t>
            </a:r>
            <a:endParaRPr sz="18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lnSpc>
                <a:spcPct val="12545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Lisa Wallis </a:t>
            </a:r>
            <a:endParaRPr sz="18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lnSpc>
                <a:spcPct val="125454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r" rtl="0">
              <a:lnSpc>
                <a:spcPct val="12545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CARLI Staff Liaisons:</a:t>
            </a:r>
            <a:endParaRPr sz="1800" u="sng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r" rtl="0">
              <a:lnSpc>
                <a:spcPct val="12545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Yanira Cruz</a:t>
            </a:r>
            <a:endParaRPr sz="18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r" rtl="0">
              <a:lnSpc>
                <a:spcPct val="12545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Ted Schwitnzer</a:t>
            </a:r>
            <a:endParaRPr sz="18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r" rtl="0">
              <a:lnSpc>
                <a:spcPct val="12545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Marisa Tolbert</a:t>
            </a:r>
            <a:endParaRPr sz="18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71" name="Google Shape;71;p14"/>
          <p:cNvSpPr txBox="1">
            <a:spLocks noGrp="1"/>
          </p:cNvSpPr>
          <p:nvPr>
            <p:ph type="title"/>
          </p:nvPr>
        </p:nvSpPr>
        <p:spPr>
          <a:xfrm>
            <a:off x="381825" y="1531875"/>
            <a:ext cx="3704400" cy="204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ERM Committee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Members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+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CARLI Staff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Liaisons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5"/>
          <p:cNvSpPr txBox="1">
            <a:spLocks noGrp="1"/>
          </p:cNvSpPr>
          <p:nvPr>
            <p:ph type="body" idx="2"/>
          </p:nvPr>
        </p:nvSpPr>
        <p:spPr>
          <a:xfrm>
            <a:off x="4832000" y="1153200"/>
            <a:ext cx="3954000" cy="283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457200" lvl="0" indent="-342900" algn="l" rtl="0">
              <a:lnSpc>
                <a:spcPct val="12545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●"/>
            </a:pPr>
            <a:r>
              <a:rPr lang="en"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Introduction to COUNTER Stats</a:t>
            </a:r>
            <a:endParaRPr sz="18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914400" lvl="1" indent="-342900" algn="l" rtl="0">
              <a:lnSpc>
                <a:spcPct val="12545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○"/>
            </a:pPr>
            <a:r>
              <a:rPr lang="en"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Transition from COUNTER 5 to 5.1</a:t>
            </a:r>
            <a:endParaRPr sz="18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42900" algn="l" rtl="0">
              <a:lnSpc>
                <a:spcPct val="12545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●"/>
            </a:pPr>
            <a:r>
              <a:rPr lang="en"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Setting up and using  SUSHI in Alma</a:t>
            </a:r>
            <a:endParaRPr sz="18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42900" algn="l" rtl="0">
              <a:lnSpc>
                <a:spcPct val="12545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●"/>
            </a:pPr>
            <a:r>
              <a:rPr lang="en"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Alma Analytics</a:t>
            </a:r>
            <a:endParaRPr sz="18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914400" lvl="1" indent="-342900" algn="l" rtl="0">
              <a:lnSpc>
                <a:spcPct val="12545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○"/>
            </a:pPr>
            <a:r>
              <a:rPr lang="en"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Building Reports</a:t>
            </a:r>
            <a:endParaRPr sz="18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42900" algn="l" rtl="0">
              <a:lnSpc>
                <a:spcPct val="12545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●"/>
            </a:pPr>
            <a:r>
              <a:rPr lang="en"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Questions</a:t>
            </a:r>
            <a:endParaRPr sz="18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77" name="Google Shape;77;p15"/>
          <p:cNvSpPr txBox="1">
            <a:spLocks noGrp="1"/>
          </p:cNvSpPr>
          <p:nvPr>
            <p:ph type="title"/>
          </p:nvPr>
        </p:nvSpPr>
        <p:spPr>
          <a:xfrm>
            <a:off x="311300" y="500925"/>
            <a:ext cx="3704400" cy="81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Today’s Agenda</a:t>
            </a:r>
            <a:endParaRPr/>
          </a:p>
        </p:txBody>
      </p:sp>
      <p:pic>
        <p:nvPicPr>
          <p:cNvPr id="78" name="Google Shape;7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61800" y="1809400"/>
            <a:ext cx="1803400" cy="180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6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COUNTER Metrics</a:t>
            </a:r>
            <a:endParaRPr/>
          </a:p>
        </p:txBody>
      </p:sp>
      <p:pic>
        <p:nvPicPr>
          <p:cNvPr id="84" name="Google Shape;84;p16" title="Screenshot 2025-03-24 at 7.47.24 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87952" y="1518373"/>
            <a:ext cx="3236324" cy="3169501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6"/>
          <p:cNvSpPr txBox="1"/>
          <p:nvPr/>
        </p:nvSpPr>
        <p:spPr>
          <a:xfrm>
            <a:off x="311725" y="1518380"/>
            <a:ext cx="4385400" cy="9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COUNTER website: </a:t>
            </a:r>
            <a:r>
              <a:rPr lang="en" sz="1500" u="sng">
                <a:solidFill>
                  <a:schemeClr val="hlink"/>
                </a:solidFill>
                <a:hlinkClick r:id="rId4"/>
              </a:rPr>
              <a:t>https://www.countermetrics.org/</a:t>
            </a:r>
            <a:endParaRPr sz="17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86" name="Google Shape;86;p16" title="Screenshot 2025-04-07 at 9.22.21 PM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85788" y="2717425"/>
            <a:ext cx="2403100" cy="1012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7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Transition from COUNTER R5 to R5.1</a:t>
            </a:r>
            <a:endParaRPr/>
          </a:p>
        </p:txBody>
      </p:sp>
      <p:sp>
        <p:nvSpPr>
          <p:cNvPr id="92" name="Google Shape;92;p17"/>
          <p:cNvSpPr txBox="1"/>
          <p:nvPr/>
        </p:nvSpPr>
        <p:spPr>
          <a:xfrm>
            <a:off x="4657775" y="1333500"/>
            <a:ext cx="4309200" cy="36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</a:pPr>
            <a:r>
              <a:rPr lang="en"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What Has Not Changed:</a:t>
            </a:r>
            <a:endParaRPr b="1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</a:pPr>
            <a:r>
              <a:rPr lang="en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Reports </a:t>
            </a:r>
            <a:endParaRPr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</a:pPr>
            <a:r>
              <a:rPr lang="en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Metrics</a:t>
            </a:r>
            <a:endParaRPr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</a:pPr>
            <a:r>
              <a:rPr lang="en"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What Has Changed:</a:t>
            </a:r>
            <a:endParaRPr b="1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</a:pPr>
            <a:r>
              <a:rPr lang="en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Item used as unit of reporting</a:t>
            </a:r>
            <a:endParaRPr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</a:pPr>
            <a:r>
              <a:rPr lang="en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Improved definitions of Access Types</a:t>
            </a:r>
            <a:endParaRPr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</a:pPr>
            <a:r>
              <a:rPr lang="en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Expanded Data Types</a:t>
            </a:r>
            <a:endParaRPr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</a:pPr>
            <a:r>
              <a:rPr lang="en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Upgraded COUNTER API </a:t>
            </a:r>
            <a:endParaRPr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</a:pPr>
            <a:r>
              <a:rPr lang="en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Revised JSON schema</a:t>
            </a:r>
            <a:endParaRPr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3" name="Google Shape;93;p17"/>
          <p:cNvSpPr txBox="1"/>
          <p:nvPr/>
        </p:nvSpPr>
        <p:spPr>
          <a:xfrm>
            <a:off x="101450" y="1333500"/>
            <a:ext cx="4309200" cy="352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</a:pPr>
            <a:r>
              <a:rPr lang="en"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COUNTER Code of Practice Release 5.1</a:t>
            </a:r>
            <a:endParaRPr b="1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</a:pPr>
            <a:r>
              <a:rPr lang="en" u="sng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https://cop5.projectcounter.org/en/5.1/13-transitioning/03-transitioning-from-counter-r5-to-r51.html</a:t>
            </a:r>
            <a:endParaRPr b="1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</a:pPr>
            <a:r>
              <a:rPr lang="en"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COUNTER Friendly Guide to Release 5.1</a:t>
            </a:r>
            <a:endParaRPr b="1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</a:pPr>
            <a:r>
              <a:rPr lang="en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4"/>
              </a:rPr>
              <a:t>https://www.countermetrics.org/wp-content/uploads/2024/04/Guide-Changes.pdf</a:t>
            </a:r>
            <a:endParaRPr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8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Resources for Setting Up SUSHI in Alma</a:t>
            </a:r>
            <a:endParaRPr/>
          </a:p>
        </p:txBody>
      </p:sp>
      <p:sp>
        <p:nvSpPr>
          <p:cNvPr id="99" name="Google Shape;99;p18"/>
          <p:cNvSpPr txBox="1"/>
          <p:nvPr/>
        </p:nvSpPr>
        <p:spPr>
          <a:xfrm>
            <a:off x="184950" y="1313325"/>
            <a:ext cx="8774100" cy="37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Ex Libris Resources:</a:t>
            </a:r>
            <a:endParaRPr b="1" u="sng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200"/>
              <a:buFont typeface="Roboto"/>
              <a:buChar char="●"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SUSHI Vendor List: </a:t>
            </a:r>
            <a:endParaRPr sz="1200" u="sng">
              <a:solidFill>
                <a:schemeClr val="accent5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○"/>
            </a:pPr>
            <a:r>
              <a:rPr lang="en" sz="1200" u="sng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https://knowledge.exlibrisgroup.com/Alma/Product_Documentation/010Alma_Online_Help_(English)/020Acquisitions/030Acquisitions_Infrastructure/010Managing_Vendors/SUSHI_Vendor_Lists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marL="457200" lvl="0" indent="-3048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oboto"/>
              <a:buChar char="●"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Harvesting Usage Statistics Data via Counter/SUSHI Reports in Alma: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○"/>
            </a:pPr>
            <a:r>
              <a:rPr lang="en" sz="12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4"/>
              </a:rPr>
              <a:t>https://knowledge.exlibrisgroup.com/Alma/Best_Practices_and_How-Tos/Acquisitions/Best_Practice_Toolkits_for_Acquisitions/Best_Practices%3A_Harvesting_Usage_Statistics_Data_via_Counter%2F%2FSUSHI_Reports</a:t>
            </a:r>
            <a:endParaRPr sz="1200" u="sng">
              <a:solidFill>
                <a:schemeClr val="hlink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●"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Almas Compliance with COUNTER 5.1:</a:t>
            </a:r>
            <a:endParaRPr sz="1200" u="sng">
              <a:solidFill>
                <a:schemeClr val="hlink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Roboto"/>
              <a:buChar char="○"/>
            </a:pPr>
            <a:r>
              <a:rPr lang="en" sz="1100" u="sng">
                <a:solidFill>
                  <a:schemeClr val="hlink"/>
                </a:solidFill>
                <a:hlinkClick r:id="rId5"/>
              </a:rPr>
              <a:t>https://knowledge.exlibrisgroup.com/Alma/Knowledge_Articles/Alma_Compliance_with_COUNTER_5.1</a:t>
            </a:r>
            <a:endParaRPr sz="1200" u="sng">
              <a:solidFill>
                <a:schemeClr val="hlink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000" u="sng">
              <a:solidFill>
                <a:schemeClr val="hlink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CARLI Resources:</a:t>
            </a:r>
            <a:endParaRPr b="1" u="sng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b="1" u="sng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oboto"/>
              <a:buChar char="●"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Setting Up and Using SUSHI in ALMA, April 14, 2022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oboto"/>
              <a:buChar char="○"/>
            </a:pPr>
            <a:r>
              <a:rPr lang="en" sz="1200" u="sng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https://youtu.be/EtOX2rpjjco?si=1sOA0AcZ8Fr57W4p</a:t>
            </a:r>
            <a:endParaRPr sz="1200" u="sng">
              <a:solidFill>
                <a:schemeClr val="accent5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oboto"/>
              <a:buChar char="●"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Setting up SUSHI Harvesting in Alma: 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○"/>
            </a:pPr>
            <a:r>
              <a:rPr lang="en" sz="1200" u="sng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https://www.carli.illinois.edu/products-services/i-share/electronic-res-man/setupsushi</a:t>
            </a:r>
            <a:endParaRPr sz="1100" u="sng">
              <a:solidFill>
                <a:schemeClr val="hlink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1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9"/>
          <p:cNvSpPr txBox="1">
            <a:spLocks noGrp="1"/>
          </p:cNvSpPr>
          <p:nvPr>
            <p:ph type="title"/>
          </p:nvPr>
        </p:nvSpPr>
        <p:spPr>
          <a:xfrm>
            <a:off x="311725" y="3485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Monitoring SUSHI Harvesting in Alma</a:t>
            </a:r>
            <a:endParaRPr/>
          </a:p>
        </p:txBody>
      </p:sp>
      <p:sp>
        <p:nvSpPr>
          <p:cNvPr id="105" name="Google Shape;105;p19"/>
          <p:cNvSpPr txBox="1"/>
          <p:nvPr/>
        </p:nvSpPr>
        <p:spPr>
          <a:xfrm>
            <a:off x="437025" y="1858475"/>
            <a:ext cx="4134900" cy="25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</a:pPr>
            <a:r>
              <a:rPr lang="en"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Vendor Record</a:t>
            </a:r>
            <a:endParaRPr b="1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</a:pPr>
            <a:r>
              <a:rPr lang="en"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Emailed Scheduled Reports</a:t>
            </a:r>
            <a:endParaRPr b="1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</a:pPr>
            <a:r>
              <a:rPr lang="en"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Building reports in Analytics to view </a:t>
            </a:r>
            <a:endParaRPr b="1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COUNTER usage</a:t>
            </a:r>
            <a:endParaRPr b="1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06" name="Google Shape;10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21095" y="1858475"/>
            <a:ext cx="3811230" cy="2536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0"/>
          <p:cNvSpPr txBox="1">
            <a:spLocks noGrp="1"/>
          </p:cNvSpPr>
          <p:nvPr>
            <p:ph type="title"/>
          </p:nvPr>
        </p:nvSpPr>
        <p:spPr>
          <a:xfrm>
            <a:off x="311738" y="214050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Monitoring SUSHI Harvesting: Alma Vendor Record</a:t>
            </a:r>
            <a:endParaRPr/>
          </a:p>
        </p:txBody>
      </p:sp>
      <p:pic>
        <p:nvPicPr>
          <p:cNvPr id="112" name="Google Shape;112;p20" title="Screenshot 2025-04-07 at 8.43.53 PM.png"/>
          <p:cNvPicPr preferRelativeResize="0"/>
          <p:nvPr/>
        </p:nvPicPr>
        <p:blipFill rotWithShape="1">
          <a:blip r:embed="rId3">
            <a:alphaModFix/>
          </a:blip>
          <a:srcRect l="685"/>
          <a:stretch/>
        </p:blipFill>
        <p:spPr>
          <a:xfrm>
            <a:off x="190550" y="922900"/>
            <a:ext cx="8762998" cy="4086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1"/>
          <p:cNvSpPr txBox="1">
            <a:spLocks noGrp="1"/>
          </p:cNvSpPr>
          <p:nvPr>
            <p:ph type="title"/>
          </p:nvPr>
        </p:nvSpPr>
        <p:spPr>
          <a:xfrm>
            <a:off x="224125" y="214050"/>
            <a:ext cx="87675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Monitoring SUSHI Harvesting: Alma Email Notification</a:t>
            </a:r>
            <a:endParaRPr/>
          </a:p>
        </p:txBody>
      </p:sp>
      <p:sp>
        <p:nvSpPr>
          <p:cNvPr id="118" name="Google Shape;118;p21"/>
          <p:cNvSpPr txBox="1"/>
          <p:nvPr/>
        </p:nvSpPr>
        <p:spPr>
          <a:xfrm>
            <a:off x="329600" y="1501650"/>
            <a:ext cx="8484900" cy="107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Configuration &gt; Acquisitions &gt; General &gt; Acquisitions Job Configuration</a:t>
            </a:r>
            <a:endParaRPr b="1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Click “Email Notification”</a:t>
            </a:r>
            <a:endParaRPr b="1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19" name="Google Shape;119;p21" title="Screenshot 2025-04-07 at 8.40.17 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724100"/>
            <a:ext cx="8839204" cy="1713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aradigm">
  <a:themeElements>
    <a:clrScheme name="Paradigm">
      <a:dk1>
        <a:srgbClr val="31394D"/>
      </a:dk1>
      <a:lt1>
        <a:srgbClr val="FFFFFF"/>
      </a:lt1>
      <a:dk2>
        <a:srgbClr val="666666"/>
      </a:dk2>
      <a:lt2>
        <a:srgbClr val="626B73"/>
      </a:lt2>
      <a:accent1>
        <a:srgbClr val="002F4A"/>
      </a:accent1>
      <a:accent2>
        <a:srgbClr val="D9C4B1"/>
      </a:accent2>
      <a:accent3>
        <a:srgbClr val="EDE3DA"/>
      </a:accent3>
      <a:accent4>
        <a:srgbClr val="B85741"/>
      </a:accent4>
      <a:accent5>
        <a:srgbClr val="009384"/>
      </a:accent5>
      <a:accent6>
        <a:srgbClr val="D0F6FF"/>
      </a:accent6>
      <a:hlink>
        <a:srgbClr val="009384"/>
      </a:hlink>
      <a:folHlink>
        <a:srgbClr val="00938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523</Words>
  <Application>Microsoft Office PowerPoint</Application>
  <PresentationFormat>On-screen Show (16:9)</PresentationFormat>
  <Paragraphs>105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Source Sans Pro</vt:lpstr>
      <vt:lpstr>Arial</vt:lpstr>
      <vt:lpstr>Merriweather</vt:lpstr>
      <vt:lpstr>Roboto</vt:lpstr>
      <vt:lpstr>Paradigm</vt:lpstr>
      <vt:lpstr>Usage Statistics</vt:lpstr>
      <vt:lpstr>ERM Committee Members + CARLI Staff  Liaisons</vt:lpstr>
      <vt:lpstr>Today’s Agenda</vt:lpstr>
      <vt:lpstr>COUNTER Metrics</vt:lpstr>
      <vt:lpstr>Transition from COUNTER R5 to R5.1</vt:lpstr>
      <vt:lpstr>Resources for Setting Up SUSHI in Alma</vt:lpstr>
      <vt:lpstr>Monitoring SUSHI Harvesting in Alma</vt:lpstr>
      <vt:lpstr>Monitoring SUSHI Harvesting: Alma Vendor Record</vt:lpstr>
      <vt:lpstr>Monitoring SUSHI Harvesting: Alma Email Notification</vt:lpstr>
      <vt:lpstr>Monitoring SUSHI Harvesting: Alma Email Notification </vt:lpstr>
      <vt:lpstr>Building COUNTER Reports with Alma Analytics</vt:lpstr>
      <vt:lpstr>Sample TR_J1  COUNTER Report</vt:lpstr>
      <vt:lpstr>Building ACRL Reports with Alma Analytics</vt:lpstr>
      <vt:lpstr>Sample ACRL Report</vt:lpstr>
      <vt:lpstr>Alma Analytics Resources</vt:lpstr>
      <vt:lpstr>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Tolbert, Marisa</dc:creator>
  <cp:lastModifiedBy>Tolbert, Marisa</cp:lastModifiedBy>
  <cp:revision>1</cp:revision>
  <dcterms:modified xsi:type="dcterms:W3CDTF">2025-04-11T19:15:50Z</dcterms:modified>
</cp:coreProperties>
</file>