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embeddedFontLst>
    <p:embeddedFont>
      <p:font typeface="Lato" panose="020B0604020202020204" charset="0"/>
      <p:regular r:id="rId27"/>
      <p:bold r:id="rId28"/>
      <p:italic r:id="rId29"/>
      <p:boldItalic r:id="rId30"/>
    </p:embeddedFont>
    <p:embeddedFont>
      <p:font typeface="Raleway" panose="020B0604020202020204" charset="0"/>
      <p:regular r:id="rId31"/>
      <p:bold r:id="rId32"/>
      <p:italic r:id="rId33"/>
      <p:boldItalic r:id="rId34"/>
    </p:embeddedFont>
    <p:embeddedFont>
      <p:font typeface="Roboto" panose="020B0604020202020204" charset="0"/>
      <p:regular r:id="rId35"/>
      <p:bold r:id="rId36"/>
      <p:italic r:id="rId37"/>
      <p:boldItalic r:id="rId38"/>
    </p:embeddedFont>
    <p:embeddedFont>
      <p:font typeface="Source Sans Pro" panose="020B0503030403020204" pitchFamily="34" charset="0"/>
      <p:regular r:id="rId39"/>
      <p:bold r:id="rId40"/>
      <p: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C563CD-2A12-4BA9-8954-EF8AD94C046F}">
  <a:tblStyle styleId="{66C563CD-2A12-4BA9-8954-EF8AD94C04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2e473cfe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2e473cfe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33e54f08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33e54f08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33e54f08d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33e54f08d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33e54f08d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33e54f08d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3024579dd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3024579dd2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3024579d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3024579d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2e473cfe77_0_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2e473cfe77_0_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348e2e84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348e2e84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348e2e846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348e2e846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348e2e846e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348e2e846e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348e2e846e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348e2e846e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30f147d1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30f147d10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348e2e846e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348e2e846e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348e2e846e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348e2e846e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348e2e846e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348e2e846e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348e2e846e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348e2e846e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348e2e846e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348e2e846e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30f147d10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30f147d10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348e2e846e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348e2e846e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2fe145f35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2fe145f35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3024579dd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3024579dd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30f147d10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30f147d10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2e473cfe77_0_1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2e473cfe77_0_1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3024579dd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3024579dd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TITLE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>
            <a:spLocks noGrp="1"/>
          </p:cNvSpPr>
          <p:nvPr>
            <p:ph type="pic" idx="2"/>
          </p:nvPr>
        </p:nvSpPr>
        <p:spPr>
          <a:xfrm>
            <a:off x="125700" y="125600"/>
            <a:ext cx="8892900" cy="2452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125700" y="2649900"/>
            <a:ext cx="5705400" cy="11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6502400" y="2649900"/>
            <a:ext cx="2516100" cy="5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3"/>
          </p:nvPr>
        </p:nvSpPr>
        <p:spPr>
          <a:xfrm>
            <a:off x="122125" y="4701375"/>
            <a:ext cx="2394900" cy="3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4"/>
          </p:nvPr>
        </p:nvSpPr>
        <p:spPr>
          <a:xfrm>
            <a:off x="6628100" y="4701375"/>
            <a:ext cx="2390100" cy="3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7921775" y="3008400"/>
            <a:ext cx="124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onnect.ebsco.com/s/article/Find-My-Organization-Frequently-Asked-Questions?language=en_US" TargetMode="Externa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.ebscohost.com/login.aspx?authtype=ip,sso&amp;profie=ehost&amp;defaultdb=xx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research.ebsco.com/c/OPID/search?db=xx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66"/>
              <a:t>EBSCOhost Interface Migration: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4294967295"/>
          </p:nvPr>
        </p:nvSpPr>
        <p:spPr>
          <a:xfrm>
            <a:off x="3918325" y="3357950"/>
            <a:ext cx="5055300" cy="13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822">
                <a:solidFill>
                  <a:srgbClr val="F3F3F3"/>
                </a:solidFill>
              </a:rPr>
              <a:t>Lisa Wallis, NEIU Libraries</a:t>
            </a:r>
            <a:endParaRPr sz="1822">
              <a:solidFill>
                <a:srgbClr val="F3F3F3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rPr lang="en" sz="1822">
                <a:solidFill>
                  <a:srgbClr val="F3F3F3"/>
                </a:solidFill>
              </a:rPr>
              <a:t>CARLI E-Resources Management Committee</a:t>
            </a:r>
            <a:endParaRPr sz="1822">
              <a:solidFill>
                <a:srgbClr val="F3F3F3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358"/>
              <a:buNone/>
            </a:pPr>
            <a:r>
              <a:rPr lang="en" sz="1822">
                <a:solidFill>
                  <a:srgbClr val="F3F3F3"/>
                </a:solidFill>
              </a:rPr>
              <a:t>February 14, 2025</a:t>
            </a:r>
            <a:endParaRPr sz="1822">
              <a:solidFill>
                <a:srgbClr val="F3F3F3"/>
              </a:solidFill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200" b="1">
                <a:latin typeface="Raleway"/>
                <a:ea typeface="Raleway"/>
                <a:cs typeface="Raleway"/>
                <a:sym typeface="Raleway"/>
              </a:rPr>
              <a:t>One library’s experience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EBSCO Configuration priorities</a:t>
            </a:r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</a:pPr>
            <a:r>
              <a:rPr lang="en" sz="2100">
                <a:solidFill>
                  <a:schemeClr val="dk2"/>
                </a:solidFill>
              </a:rPr>
              <a:t>Global configuration</a:t>
            </a:r>
            <a:br>
              <a:rPr lang="en" sz="2100">
                <a:solidFill>
                  <a:schemeClr val="dk2"/>
                </a:solidFill>
              </a:rPr>
            </a:br>
            <a:endParaRPr sz="2100">
              <a:solidFill>
                <a:schemeClr val="dk2"/>
              </a:solidFill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</a:pPr>
            <a:r>
              <a:rPr lang="en" sz="1900">
                <a:solidFill>
                  <a:schemeClr val="dk2"/>
                </a:solidFill>
              </a:rPr>
              <a:t>Changes made here will populate to all EBSCO products on new interface</a:t>
            </a:r>
            <a:br>
              <a:rPr lang="en" sz="1900">
                <a:solidFill>
                  <a:schemeClr val="dk2"/>
                </a:solidFill>
              </a:rPr>
            </a:br>
            <a:endParaRPr sz="1900">
              <a:solidFill>
                <a:schemeClr val="dk2"/>
              </a:solidFill>
            </a:endParaRPr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</a:pPr>
            <a:r>
              <a:rPr lang="en" sz="1900">
                <a:solidFill>
                  <a:schemeClr val="dk2"/>
                </a:solidFill>
              </a:rPr>
              <a:t>EBSCOhost, Explora, EDS, Publication Finder</a:t>
            </a:r>
            <a:br>
              <a:rPr lang="en" sz="1900">
                <a:solidFill>
                  <a:schemeClr val="dk2"/>
                </a:solidFill>
              </a:rPr>
            </a:br>
            <a:endParaRPr sz="1900">
              <a:solidFill>
                <a:schemeClr val="dk2"/>
              </a:solidFill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</a:pPr>
            <a:r>
              <a:rPr lang="en" sz="1900">
                <a:solidFill>
                  <a:schemeClr val="dk2"/>
                </a:solidFill>
              </a:rPr>
              <a:t>Branding - color and logo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Researcher</a:t>
            </a:r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1"/>
          </p:nvPr>
        </p:nvSpPr>
        <p:spPr>
          <a:xfrm>
            <a:off x="729450" y="207110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800"/>
              <a:buChar char="●"/>
            </a:pPr>
            <a:r>
              <a:rPr lang="en">
                <a:solidFill>
                  <a:srgbClr val="1B1B1B"/>
                </a:solidFill>
              </a:rPr>
              <a:t>Branding</a:t>
            </a:r>
            <a:endParaRPr>
              <a:solidFill>
                <a:srgbClr val="1B1B1B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trike="sngStrike"/>
              <a:t>Color and logo</a:t>
            </a:r>
            <a:endParaRPr strike="sngStrike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400"/>
              <a:buChar char="○"/>
            </a:pPr>
            <a:r>
              <a:rPr lang="en">
                <a:solidFill>
                  <a:srgbClr val="1B1B1B"/>
                </a:solidFill>
              </a:rPr>
              <a:t>Search box (“Search articles, books, journals &amp; more”)</a:t>
            </a:r>
            <a:br>
              <a:rPr lang="en">
                <a:solidFill>
                  <a:srgbClr val="1B1B1B"/>
                </a:solidFill>
              </a:rPr>
            </a:br>
            <a:endParaRPr>
              <a:solidFill>
                <a:srgbClr val="1B1B1B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800"/>
              <a:buChar char="●"/>
            </a:pPr>
            <a:r>
              <a:rPr lang="en">
                <a:solidFill>
                  <a:srgbClr val="1B1B1B"/>
                </a:solidFill>
              </a:rPr>
              <a:t>Navigation</a:t>
            </a:r>
            <a:endParaRPr>
              <a:solidFill>
                <a:srgbClr val="1B1B1B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400"/>
              <a:buChar char="○"/>
            </a:pPr>
            <a:r>
              <a:rPr lang="en">
                <a:solidFill>
                  <a:srgbClr val="1B1B1B"/>
                </a:solidFill>
              </a:rPr>
              <a:t>Custom links in sidebar</a:t>
            </a:r>
            <a:br>
              <a:rPr lang="en">
                <a:solidFill>
                  <a:srgbClr val="1B1B1B"/>
                </a:solidFill>
              </a:rPr>
            </a:br>
            <a:endParaRPr>
              <a:solidFill>
                <a:srgbClr val="1B1B1B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800"/>
              <a:buChar char="●"/>
            </a:pPr>
            <a:r>
              <a:rPr lang="en">
                <a:solidFill>
                  <a:srgbClr val="1B1B1B"/>
                </a:solidFill>
              </a:rPr>
              <a:t>Product experience</a:t>
            </a:r>
            <a:endParaRPr>
              <a:solidFill>
                <a:srgbClr val="1B1B1B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400"/>
              <a:buChar char="○"/>
            </a:pPr>
            <a:r>
              <a:rPr lang="en">
                <a:solidFill>
                  <a:srgbClr val="1B1B1B"/>
                </a:solidFill>
              </a:rPr>
              <a:t>Custom alert banner</a:t>
            </a:r>
            <a:endParaRPr>
              <a:solidFill>
                <a:srgbClr val="1B1B1B"/>
              </a:solidFill>
            </a:endParaRPr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0900" y="2952475"/>
            <a:ext cx="1173225" cy="10917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6" name="Google Shape;13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4275" y="1638653"/>
            <a:ext cx="4700625" cy="8796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7" name="Google Shape;13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0900" y="4332200"/>
            <a:ext cx="5419124" cy="566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Integrations</a:t>
            </a:r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37380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800"/>
              <a:buChar char="●"/>
            </a:pPr>
            <a:r>
              <a:rPr lang="en">
                <a:solidFill>
                  <a:srgbClr val="1B1B1B"/>
                </a:solidFill>
              </a:rPr>
              <a:t>Chat</a:t>
            </a:r>
            <a:endParaRPr>
              <a:solidFill>
                <a:srgbClr val="1B1B1B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400"/>
              <a:buChar char="○"/>
            </a:pPr>
            <a:r>
              <a:rPr lang="en">
                <a:solidFill>
                  <a:srgbClr val="1B1B1B"/>
                </a:solidFill>
              </a:rPr>
              <a:t>LibraryH3lp</a:t>
            </a:r>
            <a:endParaRPr>
              <a:solidFill>
                <a:srgbClr val="1B1B1B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Other possibilities include: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API Links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Cover images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Custom placards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Media placards</a:t>
            </a:r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body" idx="1"/>
          </p:nvPr>
        </p:nvSpPr>
        <p:spPr>
          <a:xfrm>
            <a:off x="3167850" y="2078875"/>
            <a:ext cx="37380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Chat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LibraryH3lp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Other possibilities include: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Related resources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Relevant highlights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Relevant spotlights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Supplemental sources</a:t>
            </a:r>
            <a:endParaRPr/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4175" y="1993825"/>
            <a:ext cx="771525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9197" y="192275"/>
            <a:ext cx="4429550" cy="26062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25"/>
          <p:cNvCxnSpPr>
            <a:stCxn id="145" idx="3"/>
          </p:cNvCxnSpPr>
          <p:nvPr/>
        </p:nvCxnSpPr>
        <p:spPr>
          <a:xfrm>
            <a:off x="3495700" y="2308150"/>
            <a:ext cx="4747800" cy="356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Authentication &amp; access</a:t>
            </a:r>
            <a:endParaRPr/>
          </a:p>
        </p:txBody>
      </p:sp>
      <p:pic>
        <p:nvPicPr>
          <p:cNvPr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5600" y="2006250"/>
            <a:ext cx="3381375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/>
        </p:nvSpPr>
        <p:spPr>
          <a:xfrm>
            <a:off x="3869275" y="932350"/>
            <a:ext cx="4366500" cy="19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Name and address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○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Northeastern Illinois University</a:t>
            </a:r>
            <a:b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Aliases and acronyms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○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NEIU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○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CCICS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○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El Centro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○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Ronald Williams Library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8650" y="990600"/>
            <a:ext cx="1878579" cy="406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7573" y="2711675"/>
            <a:ext cx="2154358" cy="19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7"/>
          <p:cNvSpPr txBox="1">
            <a:spLocks noGrp="1"/>
          </p:cNvSpPr>
          <p:nvPr>
            <p:ph type="title"/>
          </p:nvPr>
        </p:nvSpPr>
        <p:spPr>
          <a:xfrm>
            <a:off x="311700" y="437250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700">
                <a:uFill>
                  <a:noFill/>
                </a:uFill>
                <a:hlinkClick r:id="rId5"/>
              </a:rPr>
              <a:t>Find My Organization</a:t>
            </a:r>
            <a:endParaRPr sz="2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0121" r="10121"/>
          <a:stretch/>
        </p:blipFill>
        <p:spPr>
          <a:xfrm>
            <a:off x="125700" y="125600"/>
            <a:ext cx="8892900" cy="2452800"/>
          </a:xfrm>
          <a:prstGeom prst="roundRect">
            <a:avLst>
              <a:gd name="adj" fmla="val 16667"/>
            </a:avLst>
          </a:prstGeom>
        </p:spPr>
      </p:pic>
      <p:sp>
        <p:nvSpPr>
          <p:cNvPr id="167" name="Google Shape;167;p28"/>
          <p:cNvSpPr txBox="1">
            <a:spLocks noGrp="1"/>
          </p:cNvSpPr>
          <p:nvPr>
            <p:ph type="title"/>
          </p:nvPr>
        </p:nvSpPr>
        <p:spPr>
          <a:xfrm>
            <a:off x="125700" y="2649900"/>
            <a:ext cx="5705400" cy="11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The importance of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EBSCOadmin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8" name="Google Shape;168;p28"/>
          <p:cNvSpPr txBox="1">
            <a:spLocks noGrp="1"/>
          </p:cNvSpPr>
          <p:nvPr>
            <p:ph type="subTitle" idx="1"/>
          </p:nvPr>
        </p:nvSpPr>
        <p:spPr>
          <a:xfrm>
            <a:off x="5331150" y="2649900"/>
            <a:ext cx="3687300" cy="5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SzPts val="770"/>
              <a:buNone/>
            </a:pPr>
            <a:r>
              <a:rPr lang="en" sz="1860">
                <a:solidFill>
                  <a:schemeClr val="lt1"/>
                </a:solidFill>
              </a:rPr>
              <a:t>https://eadmin.ebscohost.com/</a:t>
            </a:r>
            <a:endParaRPr sz="1860">
              <a:solidFill>
                <a:schemeClr val="lt1"/>
              </a:solidFill>
            </a:endParaRPr>
          </a:p>
        </p:txBody>
      </p:sp>
      <p:sp>
        <p:nvSpPr>
          <p:cNvPr id="169" name="Google Shape;169;p28"/>
          <p:cNvSpPr txBox="1">
            <a:spLocks noGrp="1"/>
          </p:cNvSpPr>
          <p:nvPr>
            <p:ph type="body" idx="3"/>
          </p:nvPr>
        </p:nvSpPr>
        <p:spPr>
          <a:xfrm>
            <a:off x="122125" y="4701375"/>
            <a:ext cx="2394900" cy="3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body" idx="4"/>
          </p:nvPr>
        </p:nvSpPr>
        <p:spPr>
          <a:xfrm>
            <a:off x="6628100" y="4701375"/>
            <a:ext cx="2390100" cy="3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Authentication</a:t>
            </a:r>
            <a:endParaRPr/>
          </a:p>
        </p:txBody>
      </p:sp>
      <p:sp>
        <p:nvSpPr>
          <p:cNvPr id="176" name="Google Shape;176;p29"/>
          <p:cNvSpPr txBox="1"/>
          <p:nvPr/>
        </p:nvSpPr>
        <p:spPr>
          <a:xfrm>
            <a:off x="427325" y="1095525"/>
            <a:ext cx="6689700" cy="3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000"/>
              <a:buFont typeface="Source Sans Pro"/>
              <a:buChar char="●"/>
            </a:pPr>
            <a:r>
              <a:rPr lang="en" sz="2000">
                <a:solidFill>
                  <a:srgbClr val="1B1B1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Set your Preferred Authentication Order</a:t>
            </a:r>
            <a:endParaRPr sz="2000">
              <a:solidFill>
                <a:srgbClr val="1B1B1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000"/>
              <a:buFont typeface="Source Sans Pro"/>
              <a:buChar char="○"/>
            </a:pPr>
            <a:r>
              <a:rPr lang="en" sz="2000">
                <a:solidFill>
                  <a:srgbClr val="1B1B1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Required for Find My Organization</a:t>
            </a:r>
            <a:endParaRPr sz="2000">
              <a:solidFill>
                <a:srgbClr val="1B1B1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000"/>
              <a:buFont typeface="Source Sans Pro"/>
              <a:buChar char="○"/>
            </a:pPr>
            <a:r>
              <a:rPr lang="en" sz="2000">
                <a:solidFill>
                  <a:srgbClr val="1B1B1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Also check “Make this site discoverable in supported applications”</a:t>
            </a:r>
            <a:br>
              <a:rPr lang="en" sz="2000">
                <a:solidFill>
                  <a:srgbClr val="1B1B1B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2000">
              <a:solidFill>
                <a:srgbClr val="1B1B1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000"/>
              <a:buFont typeface="Source Sans Pro"/>
              <a:buChar char="●"/>
            </a:pPr>
            <a:r>
              <a:rPr lang="en" sz="2000">
                <a:solidFill>
                  <a:srgbClr val="1B1B1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Verify your IP ranges if you continue to offer on-campus immediate access</a:t>
            </a:r>
            <a:br>
              <a:rPr lang="en" sz="2000">
                <a:solidFill>
                  <a:srgbClr val="1B1B1B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2000">
              <a:solidFill>
                <a:srgbClr val="1B1B1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000"/>
              <a:buFont typeface="Source Sans Pro"/>
              <a:buChar char="●"/>
            </a:pPr>
            <a:r>
              <a:rPr lang="en" sz="2000">
                <a:solidFill>
                  <a:srgbClr val="1B1B1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Contact EBSCO support for additional help, especially if using OpenAthens</a:t>
            </a:r>
            <a:endParaRPr sz="2000">
              <a:solidFill>
                <a:srgbClr val="1B1B1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000"/>
              <a:buFont typeface="Source Sans Pro"/>
              <a:buChar char="○"/>
            </a:pPr>
            <a:r>
              <a:rPr lang="en" sz="2000">
                <a:solidFill>
                  <a:srgbClr val="1B1B1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OA redirect prefix needed</a:t>
            </a:r>
            <a:endParaRPr sz="2000">
              <a:solidFill>
                <a:srgbClr val="1B1B1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>
            <a:spLocks noGrp="1"/>
          </p:cNvSpPr>
          <p:nvPr>
            <p:ph type="title"/>
          </p:nvPr>
        </p:nvSpPr>
        <p:spPr>
          <a:xfrm>
            <a:off x="311700" y="143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Databases tab</a:t>
            </a:r>
            <a:endParaRPr/>
          </a:p>
        </p:txBody>
      </p:sp>
      <p:sp>
        <p:nvSpPr>
          <p:cNvPr id="182" name="Google Shape;182;p30"/>
          <p:cNvSpPr txBox="1">
            <a:spLocks noGrp="1"/>
          </p:cNvSpPr>
          <p:nvPr>
            <p:ph type="body" idx="1"/>
          </p:nvPr>
        </p:nvSpPr>
        <p:spPr>
          <a:xfrm>
            <a:off x="311700" y="899500"/>
            <a:ext cx="2808000" cy="41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B1B1B"/>
                </a:solidFill>
              </a:rPr>
              <a:t>“Quick Filters”</a:t>
            </a:r>
            <a:endParaRPr sz="1800">
              <a:solidFill>
                <a:srgbClr val="1B1B1B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1B1B1B"/>
              </a:buClr>
              <a:buSzPts val="1800"/>
              <a:buChar char="●"/>
            </a:pPr>
            <a:r>
              <a:rPr lang="en" sz="1800">
                <a:solidFill>
                  <a:srgbClr val="1B1B1B"/>
                </a:solidFill>
              </a:rPr>
              <a:t>Appear under Basic Search</a:t>
            </a:r>
            <a:endParaRPr sz="1800">
              <a:solidFill>
                <a:srgbClr val="1B1B1B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800"/>
              <a:buChar char="●"/>
            </a:pPr>
            <a:r>
              <a:rPr lang="en" sz="1800">
                <a:solidFill>
                  <a:srgbClr val="1B1B1B"/>
                </a:solidFill>
              </a:rPr>
              <a:t>5 available</a:t>
            </a:r>
            <a:endParaRPr sz="1800">
              <a:solidFill>
                <a:srgbClr val="1B1B1B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800"/>
              <a:buChar char="○"/>
            </a:pPr>
            <a:r>
              <a:rPr lang="en" sz="1800">
                <a:solidFill>
                  <a:srgbClr val="1B1B1B"/>
                </a:solidFill>
              </a:rPr>
              <a:t>Full Text</a:t>
            </a:r>
            <a:endParaRPr sz="1800">
              <a:solidFill>
                <a:srgbClr val="1B1B1B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800"/>
              <a:buChar char="○"/>
            </a:pPr>
            <a:r>
              <a:rPr lang="en" sz="1800">
                <a:solidFill>
                  <a:srgbClr val="1B1B1B"/>
                </a:solidFill>
              </a:rPr>
              <a:t>Peer Reviewed</a:t>
            </a:r>
            <a:endParaRPr sz="1800">
              <a:solidFill>
                <a:srgbClr val="1B1B1B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800"/>
              <a:buChar char="○"/>
            </a:pPr>
            <a:r>
              <a:rPr lang="en" sz="1800">
                <a:solidFill>
                  <a:srgbClr val="1B1B1B"/>
                </a:solidFill>
              </a:rPr>
              <a:t>All time</a:t>
            </a:r>
            <a:endParaRPr sz="1800">
              <a:solidFill>
                <a:srgbClr val="1B1B1B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strike="sngStrike"/>
              <a:t>At My Library</a:t>
            </a:r>
            <a:endParaRPr sz="1800" strike="sngStrike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strike="sngStrike"/>
              <a:t>Source Type</a:t>
            </a:r>
            <a:endParaRPr sz="1800" strike="sngStrike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800"/>
              <a:buChar char="●"/>
            </a:pPr>
            <a:r>
              <a:rPr lang="en" sz="1800">
                <a:solidFill>
                  <a:srgbClr val="1B1B1B"/>
                </a:solidFill>
              </a:rPr>
              <a:t>Reorder</a:t>
            </a:r>
            <a:endParaRPr sz="1800">
              <a:solidFill>
                <a:srgbClr val="1B1B1B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800"/>
              <a:buChar char="●"/>
            </a:pPr>
            <a:r>
              <a:rPr lang="en" sz="1800">
                <a:solidFill>
                  <a:srgbClr val="1B1B1B"/>
                </a:solidFill>
              </a:rPr>
              <a:t>Edit label</a:t>
            </a:r>
            <a:endParaRPr sz="1800">
              <a:solidFill>
                <a:srgbClr val="1B1B1B"/>
              </a:solidFill>
            </a:endParaRPr>
          </a:p>
        </p:txBody>
      </p:sp>
      <p:pic>
        <p:nvPicPr>
          <p:cNvPr id="183" name="Google Shape;18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8500" y="3017025"/>
            <a:ext cx="5221201" cy="98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8750" y="958650"/>
            <a:ext cx="5449724" cy="14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0"/>
          <p:cNvSpPr/>
          <p:nvPr/>
        </p:nvSpPr>
        <p:spPr>
          <a:xfrm>
            <a:off x="8546600" y="1452925"/>
            <a:ext cx="427200" cy="12510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86" name="Google Shape;186;p30"/>
          <p:cNvCxnSpPr>
            <a:stCxn id="187" idx="2"/>
          </p:cNvCxnSpPr>
          <p:nvPr/>
        </p:nvCxnSpPr>
        <p:spPr>
          <a:xfrm flipH="1">
            <a:off x="4343150" y="1945411"/>
            <a:ext cx="972900" cy="1838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8" name="Google Shape;188;p30"/>
          <p:cNvSpPr txBox="1"/>
          <p:nvPr/>
        </p:nvSpPr>
        <p:spPr>
          <a:xfrm>
            <a:off x="3255475" y="554625"/>
            <a:ext cx="16704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EBSCOadmin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7" name="Google Shape;187;p30"/>
          <p:cNvSpPr/>
          <p:nvPr/>
        </p:nvSpPr>
        <p:spPr>
          <a:xfrm rot="-5400000">
            <a:off x="5187800" y="1183111"/>
            <a:ext cx="256500" cy="12681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9" name="Google Shape;189;p30"/>
          <p:cNvSpPr txBox="1"/>
          <p:nvPr/>
        </p:nvSpPr>
        <p:spPr>
          <a:xfrm>
            <a:off x="3255475" y="2688225"/>
            <a:ext cx="24162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EBSCOhost interface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/>
          </p:nvPr>
        </p:nvSpPr>
        <p:spPr>
          <a:xfrm>
            <a:off x="311700" y="174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Databases tab</a:t>
            </a:r>
            <a:endParaRPr/>
          </a:p>
        </p:txBody>
      </p:sp>
      <p:sp>
        <p:nvSpPr>
          <p:cNvPr id="195" name="Google Shape;195;p31"/>
          <p:cNvSpPr txBox="1">
            <a:spLocks noGrp="1"/>
          </p:cNvSpPr>
          <p:nvPr>
            <p:ph type="body" idx="1"/>
          </p:nvPr>
        </p:nvSpPr>
        <p:spPr>
          <a:xfrm>
            <a:off x="383475" y="852875"/>
            <a:ext cx="3081900" cy="41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B1B1B"/>
                </a:solidFill>
              </a:rPr>
              <a:t>Advanced Search</a:t>
            </a:r>
            <a:endParaRPr sz="1800">
              <a:solidFill>
                <a:srgbClr val="1B1B1B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1B1B1B"/>
              </a:buClr>
              <a:buSzPts val="1800"/>
              <a:buChar char="●"/>
            </a:pPr>
            <a:r>
              <a:rPr lang="en" sz="1800">
                <a:solidFill>
                  <a:srgbClr val="1B1B1B"/>
                </a:solidFill>
              </a:rPr>
              <a:t>Too many filters</a:t>
            </a:r>
            <a:endParaRPr sz="1800">
              <a:solidFill>
                <a:srgbClr val="1B1B1B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800"/>
              <a:buChar char="○"/>
            </a:pPr>
            <a:r>
              <a:rPr lang="en" sz="1800">
                <a:solidFill>
                  <a:srgbClr val="1B1B1B"/>
                </a:solidFill>
              </a:rPr>
              <a:t>e.g. PDF Full Text and HTML Full Text</a:t>
            </a:r>
            <a:endParaRPr sz="1800">
              <a:solidFill>
                <a:srgbClr val="1B1B1B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800"/>
              <a:buChar char="●"/>
            </a:pPr>
            <a:r>
              <a:rPr lang="en" sz="1800">
                <a:solidFill>
                  <a:srgbClr val="1B1B1B"/>
                </a:solidFill>
              </a:rPr>
              <a:t>Reorder (mostly)</a:t>
            </a:r>
            <a:endParaRPr sz="1800">
              <a:solidFill>
                <a:srgbClr val="1B1B1B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800"/>
              <a:buChar char="○"/>
            </a:pPr>
            <a:r>
              <a:rPr lang="en" sz="1800">
                <a:solidFill>
                  <a:srgbClr val="1B1B1B"/>
                </a:solidFill>
              </a:rPr>
              <a:t>Checkboxes</a:t>
            </a:r>
            <a:br>
              <a:rPr lang="en" sz="1800">
                <a:solidFill>
                  <a:srgbClr val="1B1B1B"/>
                </a:solidFill>
              </a:rPr>
            </a:br>
            <a:r>
              <a:rPr lang="en" sz="1500" i="1">
                <a:solidFill>
                  <a:srgbClr val="1B1B1B"/>
                </a:solidFill>
              </a:rPr>
              <a:t>then</a:t>
            </a:r>
            <a:endParaRPr sz="1500" i="1">
              <a:solidFill>
                <a:srgbClr val="1B1B1B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800"/>
              <a:buChar char="○"/>
            </a:pPr>
            <a:r>
              <a:rPr lang="en" sz="1800">
                <a:solidFill>
                  <a:srgbClr val="1B1B1B"/>
                </a:solidFill>
              </a:rPr>
              <a:t>Radio buttons</a:t>
            </a:r>
            <a:br>
              <a:rPr lang="en" sz="1800">
                <a:solidFill>
                  <a:srgbClr val="1B1B1B"/>
                </a:solidFill>
              </a:rPr>
            </a:br>
            <a:r>
              <a:rPr lang="en" sz="1500" i="1">
                <a:solidFill>
                  <a:srgbClr val="1B1B1B"/>
                </a:solidFill>
              </a:rPr>
              <a:t>then</a:t>
            </a:r>
            <a:endParaRPr sz="1500" i="1">
              <a:solidFill>
                <a:srgbClr val="1B1B1B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800"/>
              <a:buChar char="○"/>
            </a:pPr>
            <a:r>
              <a:rPr lang="en" sz="1800">
                <a:solidFill>
                  <a:srgbClr val="1B1B1B"/>
                </a:solidFill>
              </a:rPr>
              <a:t>Pull-downs/text</a:t>
            </a:r>
            <a:endParaRPr sz="1800">
              <a:solidFill>
                <a:srgbClr val="1B1B1B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800"/>
              <a:buChar char="●"/>
            </a:pPr>
            <a:r>
              <a:rPr lang="en" sz="1800">
                <a:solidFill>
                  <a:srgbClr val="1B1B1B"/>
                </a:solidFill>
              </a:rPr>
              <a:t>Database- and Subject-specific</a:t>
            </a:r>
            <a:endParaRPr sz="1800">
              <a:solidFill>
                <a:srgbClr val="1B1B1B"/>
              </a:solidFill>
            </a:endParaRPr>
          </a:p>
        </p:txBody>
      </p:sp>
      <p:pic>
        <p:nvPicPr>
          <p:cNvPr id="196" name="Google Shape;19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6975" y="152400"/>
            <a:ext cx="3159249" cy="48387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5978" b="5978"/>
          <a:stretch/>
        </p:blipFill>
        <p:spPr>
          <a:xfrm>
            <a:off x="125550" y="118950"/>
            <a:ext cx="8892900" cy="2452800"/>
          </a:xfrm>
          <a:prstGeom prst="roundRect">
            <a:avLst>
              <a:gd name="adj" fmla="val 16667"/>
            </a:avLst>
          </a:prstGeom>
        </p:spPr>
      </p:pic>
      <p:sp>
        <p:nvSpPr>
          <p:cNvPr id="202" name="Google Shape;202;p32"/>
          <p:cNvSpPr txBox="1">
            <a:spLocks noGrp="1"/>
          </p:cNvSpPr>
          <p:nvPr>
            <p:ph type="title"/>
          </p:nvPr>
        </p:nvSpPr>
        <p:spPr>
          <a:xfrm>
            <a:off x="125700" y="2649900"/>
            <a:ext cx="5705400" cy="11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Don’t forget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OCLC Collection Manager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3" name="Google Shape;203;p32"/>
          <p:cNvSpPr txBox="1">
            <a:spLocks noGrp="1"/>
          </p:cNvSpPr>
          <p:nvPr>
            <p:ph type="body" idx="3"/>
          </p:nvPr>
        </p:nvSpPr>
        <p:spPr>
          <a:xfrm>
            <a:off x="122125" y="4701375"/>
            <a:ext cx="2394900" cy="3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body" idx="4"/>
          </p:nvPr>
        </p:nvSpPr>
        <p:spPr>
          <a:xfrm>
            <a:off x="6628100" y="4701375"/>
            <a:ext cx="2390100" cy="3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ERM Committee</a:t>
            </a: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CARLI Staff Liaisons:</a:t>
            </a:r>
            <a:br>
              <a:rPr lang="en"/>
            </a:br>
            <a:r>
              <a:rPr lang="en"/>
              <a:t>Ted Schwitzner</a:t>
            </a:r>
            <a:br>
              <a:rPr lang="en"/>
            </a:br>
            <a:r>
              <a:rPr lang="en"/>
              <a:t>Marisa Tolbert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Jacob Del Rio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Robin Hofstetter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Joanna Kolendo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Elizabeth Nelson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Elizabeth Outler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Jennifer Patterson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Sara Rizzo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Megan Ruenz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Lisa Wallis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>
            <a:spLocks noGrp="1"/>
          </p:cNvSpPr>
          <p:nvPr>
            <p:ph type="title"/>
          </p:nvPr>
        </p:nvSpPr>
        <p:spPr>
          <a:xfrm>
            <a:off x="358300" y="452800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Linking</a:t>
            </a:r>
            <a:endParaRPr/>
          </a:p>
        </p:txBody>
      </p:sp>
      <p:pic>
        <p:nvPicPr>
          <p:cNvPr id="210" name="Google Shape;21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771" y="994513"/>
            <a:ext cx="8112249" cy="373232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3"/>
          <p:cNvSpPr txBox="1"/>
          <p:nvPr/>
        </p:nvSpPr>
        <p:spPr>
          <a:xfrm>
            <a:off x="3907821" y="2206566"/>
            <a:ext cx="340800" cy="18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2" name="Google Shape;212;p33"/>
          <p:cNvSpPr txBox="1"/>
          <p:nvPr/>
        </p:nvSpPr>
        <p:spPr>
          <a:xfrm>
            <a:off x="3822147" y="2145893"/>
            <a:ext cx="621300" cy="2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OPID</a:t>
            </a:r>
            <a:endParaRPr sz="1100" b="1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3" name="Google Shape;213;p33"/>
          <p:cNvSpPr/>
          <p:nvPr/>
        </p:nvSpPr>
        <p:spPr>
          <a:xfrm>
            <a:off x="4521925" y="1709325"/>
            <a:ext cx="1522800" cy="3651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4" name="Google Shape;214;p33"/>
          <p:cNvSpPr/>
          <p:nvPr/>
        </p:nvSpPr>
        <p:spPr>
          <a:xfrm>
            <a:off x="2183275" y="3542950"/>
            <a:ext cx="807900" cy="3729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5" name="Google Shape;215;p33"/>
          <p:cNvSpPr txBox="1"/>
          <p:nvPr/>
        </p:nvSpPr>
        <p:spPr>
          <a:xfrm>
            <a:off x="5300400" y="1230600"/>
            <a:ext cx="3455700" cy="2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Enter your OPID in</a:t>
            </a:r>
            <a:br>
              <a:rPr lang="en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Institution Settings -&gt; Authentication Type</a:t>
            </a:r>
            <a:endParaRPr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6" name="Google Shape;216;p33"/>
          <p:cNvSpPr txBox="1"/>
          <p:nvPr/>
        </p:nvSpPr>
        <p:spPr>
          <a:xfrm>
            <a:off x="3084552" y="3507104"/>
            <a:ext cx="2416500" cy="2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If using OpenAthens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Librarian Concerns Before Migration</a:t>
            </a:r>
            <a:endParaRPr/>
          </a:p>
        </p:txBody>
      </p:sp>
      <p:sp>
        <p:nvSpPr>
          <p:cNvPr id="222" name="Google Shape;222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079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</a:pPr>
            <a:r>
              <a:rPr lang="en" sz="2100">
                <a:solidFill>
                  <a:schemeClr val="dk2"/>
                </a:solidFill>
              </a:rPr>
              <a:t>Loss of database-specific functionality</a:t>
            </a:r>
            <a:br>
              <a:rPr lang="en" sz="2100">
                <a:solidFill>
                  <a:schemeClr val="dk2"/>
                </a:solidFill>
              </a:rPr>
            </a:br>
            <a:endParaRPr sz="2100">
              <a:solidFill>
                <a:schemeClr val="dk2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</a:pPr>
            <a:r>
              <a:rPr lang="en" sz="2100">
                <a:solidFill>
                  <a:schemeClr val="dk2"/>
                </a:solidFill>
              </a:rPr>
              <a:t>Ability to view applied filters on main screen</a:t>
            </a:r>
            <a:br>
              <a:rPr lang="en" sz="2100">
                <a:solidFill>
                  <a:schemeClr val="dk2"/>
                </a:solidFill>
              </a:rPr>
            </a:br>
            <a:endParaRPr sz="2100">
              <a:solidFill>
                <a:schemeClr val="dk2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</a:pPr>
            <a:r>
              <a:rPr lang="en" sz="2100">
                <a:solidFill>
                  <a:schemeClr val="dk2"/>
                </a:solidFill>
              </a:rPr>
              <a:t>Need to update training materials</a:t>
            </a:r>
            <a:br>
              <a:rPr lang="en" sz="2100">
                <a:solidFill>
                  <a:schemeClr val="dk2"/>
                </a:solidFill>
              </a:rPr>
            </a:br>
            <a:endParaRPr sz="2100">
              <a:solidFill>
                <a:schemeClr val="dk2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</a:pPr>
            <a:r>
              <a:rPr lang="en" sz="2100">
                <a:solidFill>
                  <a:schemeClr val="dk2"/>
                </a:solidFill>
              </a:rPr>
              <a:t>Emphasis on personal accounts</a:t>
            </a:r>
            <a:endParaRPr sz="2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Librarian Concerns Now</a:t>
            </a:r>
            <a:endParaRPr/>
          </a:p>
        </p:txBody>
      </p:sp>
      <p:sp>
        <p:nvSpPr>
          <p:cNvPr id="228" name="Google Shape;228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079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Loss of database-specific functionality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</a:pPr>
            <a:r>
              <a:rPr lang="en" sz="2100">
                <a:solidFill>
                  <a:schemeClr val="dk2"/>
                </a:solidFill>
              </a:rPr>
              <a:t>More cumbersome to find</a:t>
            </a:r>
            <a:endParaRPr sz="2100">
              <a:solidFill>
                <a:schemeClr val="dk2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Ability to see applied filters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</a:pPr>
            <a:r>
              <a:rPr lang="en" sz="2100">
                <a:solidFill>
                  <a:schemeClr val="dk2"/>
                </a:solidFill>
              </a:rPr>
              <a:t>Requires more clicks</a:t>
            </a:r>
            <a:endParaRPr sz="2100">
              <a:solidFill>
                <a:schemeClr val="dk2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Need to update training materials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</a:pPr>
            <a:r>
              <a:rPr lang="en" sz="2100">
                <a:solidFill>
                  <a:schemeClr val="dk2"/>
                </a:solidFill>
              </a:rPr>
              <a:t>Still finding old information</a:t>
            </a:r>
            <a:endParaRPr sz="2100">
              <a:solidFill>
                <a:schemeClr val="dk2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Emphasis on personal accounts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</a:pPr>
            <a:r>
              <a:rPr lang="en" sz="2100">
                <a:solidFill>
                  <a:schemeClr val="dk2"/>
                </a:solidFill>
              </a:rPr>
              <a:t>Concerns about privacy, too much screen real estate</a:t>
            </a:r>
            <a:endParaRPr sz="2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Observations</a:t>
            </a:r>
            <a:endParaRPr/>
          </a:p>
        </p:txBody>
      </p:sp>
      <p:sp>
        <p:nvSpPr>
          <p:cNvPr id="234" name="Google Shape;234;p36"/>
          <p:cNvSpPr/>
          <p:nvPr/>
        </p:nvSpPr>
        <p:spPr>
          <a:xfrm>
            <a:off x="4820450" y="378650"/>
            <a:ext cx="2556300" cy="15150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“I’m generally used to the new interface.”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5" name="Google Shape;235;p36"/>
          <p:cNvSpPr/>
          <p:nvPr/>
        </p:nvSpPr>
        <p:spPr>
          <a:xfrm>
            <a:off x="1086650" y="1216850"/>
            <a:ext cx="2556300" cy="15150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“I think the transition went decently.”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6" name="Google Shape;236;p36"/>
          <p:cNvSpPr/>
          <p:nvPr/>
        </p:nvSpPr>
        <p:spPr>
          <a:xfrm>
            <a:off x="3296450" y="2817050"/>
            <a:ext cx="2556300" cy="15150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“Some students are pleased to be able to utilize user-specific accounts to organize and save their sources.”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7" name="Google Shape;237;p36"/>
          <p:cNvSpPr/>
          <p:nvPr/>
        </p:nvSpPr>
        <p:spPr>
          <a:xfrm>
            <a:off x="6268250" y="2207450"/>
            <a:ext cx="2556300" cy="15150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“[Students] are fine with the new EBSCOhost interface…The faculty, too, seemed to take the transition in stride.”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Series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March 14</a:t>
            </a:r>
            <a:br>
              <a:rPr lang="en" sz="2100"/>
            </a:br>
            <a:r>
              <a:rPr lang="en" sz="2100"/>
              <a:t>Welcome to eResources</a:t>
            </a:r>
            <a:br>
              <a:rPr lang="en" sz="2100"/>
            </a:br>
            <a:endParaRPr sz="21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/>
              <a:t>April 11</a:t>
            </a:r>
            <a:br>
              <a:rPr lang="en" sz="2100"/>
            </a:br>
            <a:r>
              <a:rPr lang="en" sz="2100"/>
              <a:t>Usage Statistics: Collection &amp; Reporting</a:t>
            </a:r>
            <a:endParaRPr sz="2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today</a:t>
            </a: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NEIU’s timeline and environment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EBSCO Experience Manager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EBSCOadmin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OCLC Collection Manager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Librarian concerns, outcomes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Questions (&amp; hopefully answers!)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729450" y="232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NEIU Libraries’ Timeline</a:t>
            </a:r>
            <a:endParaRPr/>
          </a:p>
        </p:txBody>
      </p:sp>
      <p:graphicFrame>
        <p:nvGraphicFramePr>
          <p:cNvPr id="94" name="Google Shape;94;p18"/>
          <p:cNvGraphicFramePr/>
          <p:nvPr/>
        </p:nvGraphicFramePr>
        <p:xfrm>
          <a:off x="820050" y="697288"/>
          <a:ext cx="7239000" cy="4266990"/>
        </p:xfrm>
        <a:graphic>
          <a:graphicData uri="http://schemas.openxmlformats.org/drawingml/2006/table">
            <a:tbl>
              <a:tblPr>
                <a:noFill/>
                <a:tableStyleId>{66C563CD-2A12-4BA9-8954-EF8AD94C046F}</a:tableStyleId>
              </a:tblPr>
              <a:tblGrid>
                <a:gridCol w="2120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January 2024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CARLI Interface Preview Vendor Demo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"/>
                        <a:t>Activated preview page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"/>
                        <a:t>Shared preview URL with NEIU librarians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"/>
                        <a:t>Requested EEM account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March 2024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CARLI EBSCO Experience Manager (EEM) Vendor Demo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April 2024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CARLI Public Services Librarians Vendor Demo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May 2024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Launched new interface (after Spring 2024 ended)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"/>
                        <a:t>Notified a few faculty EBSCO power users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"/>
                        <a:t>Included information in weekly Reference Roundup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June 2024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Incorporated Illinois State Library / CARLI Databases</a:t>
                      </a:r>
                      <a:br>
                        <a:rPr lang="en"/>
                      </a:b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Reconfigured links in OCLC Collection Manager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July 2024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Monitored EBSCO updates 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August 2024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Communicated with teaching faculty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NEIU eResources Environment</a:t>
            </a:r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lang="en" sz="2300">
                <a:solidFill>
                  <a:schemeClr val="dk2"/>
                </a:solidFill>
              </a:rPr>
              <a:t>Alma</a:t>
            </a:r>
            <a:endParaRPr sz="2300">
              <a:solidFill>
                <a:schemeClr val="dk2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lang="en" sz="2300">
                <a:solidFill>
                  <a:schemeClr val="dk2"/>
                </a:solidFill>
              </a:rPr>
              <a:t>Primo VE</a:t>
            </a:r>
            <a:endParaRPr sz="2300">
              <a:solidFill>
                <a:schemeClr val="dk2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lang="en" sz="2300">
                <a:solidFill>
                  <a:schemeClr val="dk2"/>
                </a:solidFill>
              </a:rPr>
              <a:t>OpenAthens</a:t>
            </a:r>
            <a:endParaRPr sz="2300">
              <a:solidFill>
                <a:schemeClr val="dk2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lang="en" sz="2300">
                <a:solidFill>
                  <a:schemeClr val="dk2"/>
                </a:solidFill>
              </a:rPr>
              <a:t>LibGuides</a:t>
            </a:r>
            <a:endParaRPr sz="2300">
              <a:solidFill>
                <a:schemeClr val="dk2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lang="en" sz="2300">
                <a:solidFill>
                  <a:schemeClr val="dk2"/>
                </a:solidFill>
              </a:rPr>
              <a:t>OCLC Collection Manager -&gt; Tipasa</a:t>
            </a:r>
            <a:endParaRPr sz="2300">
              <a:solidFill>
                <a:schemeClr val="dk2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lang="en" sz="2300">
                <a:solidFill>
                  <a:schemeClr val="dk2"/>
                </a:solidFill>
              </a:rPr>
              <a:t>LibraryH3lp</a:t>
            </a:r>
            <a:endParaRPr sz="2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Links</a:t>
            </a:r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chemeClr val="dk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https://search.ebscohost.com/login.aspx?authtype=ip,sso&amp;profie=ehost&amp;defaultdb=xxx</a:t>
            </a:r>
            <a:endParaRPr sz="165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5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5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50">
                <a:solidFill>
                  <a:schemeClr val="dk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https://research.ebsco.com/c/</a:t>
            </a:r>
            <a:r>
              <a:rPr lang="en" sz="2850" b="1">
                <a:solidFill>
                  <a:schemeClr val="dk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OPID</a:t>
            </a:r>
            <a:r>
              <a:rPr lang="en" sz="2850">
                <a:solidFill>
                  <a:schemeClr val="dk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/search?db=xxx</a:t>
            </a:r>
            <a:endParaRPr sz="285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850">
                <a:latin typeface="Arial"/>
                <a:ea typeface="Arial"/>
                <a:cs typeface="Arial"/>
                <a:sym typeface="Arial"/>
              </a:rPr>
              <a:t>Add OPID in Alma Linking Parser Parameters</a:t>
            </a:r>
            <a:br>
              <a:rPr lang="en" sz="2850">
                <a:latin typeface="Arial"/>
                <a:ea typeface="Arial"/>
                <a:cs typeface="Arial"/>
                <a:sym typeface="Arial"/>
              </a:rPr>
            </a:br>
            <a:r>
              <a:rPr lang="en" sz="2850" i="1">
                <a:latin typeface="Arial"/>
                <a:ea typeface="Arial"/>
                <a:cs typeface="Arial"/>
                <a:sym typeface="Arial"/>
              </a:rPr>
              <a:t>(Edit Collection -&gt; View Full Text Service -&gt; Linking)</a:t>
            </a:r>
            <a:endParaRPr sz="2850" i="1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" name="Google Shape;107;p20"/>
          <p:cNvCxnSpPr/>
          <p:nvPr/>
        </p:nvCxnSpPr>
        <p:spPr>
          <a:xfrm>
            <a:off x="4506400" y="1592775"/>
            <a:ext cx="15600" cy="885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5317" b="5308"/>
          <a:stretch/>
        </p:blipFill>
        <p:spPr>
          <a:xfrm>
            <a:off x="125550" y="118950"/>
            <a:ext cx="8892900" cy="2452800"/>
          </a:xfrm>
          <a:prstGeom prst="roundRect">
            <a:avLst>
              <a:gd name="adj" fmla="val 16667"/>
            </a:avLst>
          </a:prstGeom>
        </p:spPr>
      </p:pic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125700" y="2649900"/>
            <a:ext cx="5705400" cy="11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Introducing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EBSCO Experience Manager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4" name="Google Shape;114;p21"/>
          <p:cNvSpPr txBox="1">
            <a:spLocks noGrp="1"/>
          </p:cNvSpPr>
          <p:nvPr>
            <p:ph type="subTitle" idx="1"/>
          </p:nvPr>
        </p:nvSpPr>
        <p:spPr>
          <a:xfrm>
            <a:off x="5386325" y="2649900"/>
            <a:ext cx="3632100" cy="5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SzPts val="770"/>
              <a:buNone/>
            </a:pPr>
            <a:r>
              <a:rPr lang="en" sz="1860">
                <a:solidFill>
                  <a:schemeClr val="lt1"/>
                </a:solidFill>
              </a:rPr>
              <a:t>https://experience.ebsco.com/</a:t>
            </a:r>
            <a:endParaRPr sz="1860">
              <a:solidFill>
                <a:schemeClr val="lt1"/>
              </a:solidFill>
            </a:endParaRPr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3"/>
          </p:nvPr>
        </p:nvSpPr>
        <p:spPr>
          <a:xfrm>
            <a:off x="122125" y="4701375"/>
            <a:ext cx="2394900" cy="3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4"/>
          </p:nvPr>
        </p:nvSpPr>
        <p:spPr>
          <a:xfrm>
            <a:off x="6628100" y="4701375"/>
            <a:ext cx="2390100" cy="3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EBSCO configuration</a:t>
            </a:r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200" y="2006250"/>
            <a:ext cx="33909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672</Words>
  <Application>Microsoft Office PowerPoint</Application>
  <PresentationFormat>On-screen Show (16:9)</PresentationFormat>
  <Paragraphs>156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Raleway</vt:lpstr>
      <vt:lpstr>Roboto</vt:lpstr>
      <vt:lpstr>Lato</vt:lpstr>
      <vt:lpstr>Arial</vt:lpstr>
      <vt:lpstr>Source Sans Pro</vt:lpstr>
      <vt:lpstr>Plum</vt:lpstr>
      <vt:lpstr>EBSCOhost Interface Migration:</vt:lpstr>
      <vt:lpstr>ERM Committee</vt:lpstr>
      <vt:lpstr>Series</vt:lpstr>
      <vt:lpstr>For today</vt:lpstr>
      <vt:lpstr>NEIU Libraries’ Timeline</vt:lpstr>
      <vt:lpstr>The NEIU eResources Environment</vt:lpstr>
      <vt:lpstr>Links</vt:lpstr>
      <vt:lpstr>Introducing EBSCO Experience Manager</vt:lpstr>
      <vt:lpstr>EBSCO configuration</vt:lpstr>
      <vt:lpstr>EBSCO Configuration priorities</vt:lpstr>
      <vt:lpstr>Researcher</vt:lpstr>
      <vt:lpstr>Integrations</vt:lpstr>
      <vt:lpstr>Authentication &amp; access</vt:lpstr>
      <vt:lpstr>Find My Organization</vt:lpstr>
      <vt:lpstr>The importance of EBSCOadmin</vt:lpstr>
      <vt:lpstr>Authentication</vt:lpstr>
      <vt:lpstr>Databases tab</vt:lpstr>
      <vt:lpstr>Databases tab</vt:lpstr>
      <vt:lpstr>Don’t forget OCLC Collection Manager</vt:lpstr>
      <vt:lpstr>Linking</vt:lpstr>
      <vt:lpstr>Librarian Concerns Before Migration</vt:lpstr>
      <vt:lpstr>Librarian Concerns Now</vt:lpstr>
      <vt:lpstr>Current Observations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EBSCOhost Interface Migration:</dc:title>
  <dc:creator>Wallis, Lisa</dc:creator>
  <cp:lastModifiedBy>Wallis, Lisa</cp:lastModifiedBy>
  <cp:revision>1</cp:revision>
  <dcterms:modified xsi:type="dcterms:W3CDTF">2025-02-14T20:19:01Z</dcterms:modified>
</cp:coreProperties>
</file>