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3"/>
  </p:sldMasterIdLst>
  <p:notesMasterIdLst>
    <p:notesMasterId r:id="rId37"/>
  </p:notesMasterIdLst>
  <p:sldIdLst>
    <p:sldId id="256" r:id="rId4"/>
    <p:sldId id="258" r:id="rId5"/>
    <p:sldId id="272" r:id="rId6"/>
    <p:sldId id="279" r:id="rId7"/>
    <p:sldId id="269" r:id="rId8"/>
    <p:sldId id="271" r:id="rId9"/>
    <p:sldId id="307" r:id="rId10"/>
    <p:sldId id="268" r:id="rId11"/>
    <p:sldId id="280" r:id="rId12"/>
    <p:sldId id="274" r:id="rId13"/>
    <p:sldId id="275" r:id="rId14"/>
    <p:sldId id="276" r:id="rId15"/>
    <p:sldId id="277" r:id="rId16"/>
    <p:sldId id="273" r:id="rId17"/>
    <p:sldId id="282" r:id="rId18"/>
    <p:sldId id="283" r:id="rId19"/>
    <p:sldId id="291" r:id="rId20"/>
    <p:sldId id="284" r:id="rId21"/>
    <p:sldId id="285" r:id="rId22"/>
    <p:sldId id="296" r:id="rId23"/>
    <p:sldId id="287" r:id="rId24"/>
    <p:sldId id="288" r:id="rId25"/>
    <p:sldId id="289" r:id="rId26"/>
    <p:sldId id="300" r:id="rId27"/>
    <p:sldId id="301" r:id="rId28"/>
    <p:sldId id="295" r:id="rId29"/>
    <p:sldId id="270" r:id="rId30"/>
    <p:sldId id="302" r:id="rId31"/>
    <p:sldId id="304" r:id="rId32"/>
    <p:sldId id="306" r:id="rId33"/>
    <p:sldId id="305" r:id="rId34"/>
    <p:sldId id="290" r:id="rId35"/>
    <p:sldId id="267" r:id="rId36"/>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56395" autoAdjust="0"/>
  </p:normalViewPr>
  <p:slideViewPr>
    <p:cSldViewPr snapToGrid="0">
      <p:cViewPr varScale="1">
        <p:scale>
          <a:sx n="64" d="100"/>
          <a:sy n="64" d="100"/>
        </p:scale>
        <p:origin x="284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F0DBE3-2B49-4299-B31A-E04997752D66}" type="datetimeFigureOut">
              <a:rPr lang="en-US" smtClean="0"/>
              <a:t>5/29/24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8473E4-DEFA-4081-9A15-DF7352AEBC3E}" type="slidenum">
              <a:rPr lang="en-US" smtClean="0"/>
              <a:t>‹#›</a:t>
            </a:fld>
            <a:endParaRPr lang="en-US"/>
          </a:p>
        </p:txBody>
      </p:sp>
    </p:spTree>
    <p:extLst>
      <p:ext uri="{BB962C8B-B14F-4D97-AF65-F5344CB8AC3E}">
        <p14:creationId xmlns:p14="http://schemas.microsoft.com/office/powerpoint/2010/main" val="3113300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arli.illinois.edu/products-services/i-share/alma-fulfillment/anonymizatio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carli.illinois.edu/products-services/i-share/alma-fulfillment/anonymization#analytic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(Jessica)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this I-Share webinar about Alma Anonymization and the changes coming to our </a:t>
            </a:r>
            <a:r>
              <a:rPr lang="en-US" dirty="0" err="1"/>
              <a:t>consortial</a:t>
            </a:r>
            <a:r>
              <a:rPr lang="en-US" dirty="0"/>
              <a:t> environment. My name is Jessica Gibson, and I’ll be joined today by several of my CARLI colleagues, including, but not limited to, Debbie Campbell, Adrienne </a:t>
            </a:r>
            <a:r>
              <a:rPr lang="en-US" dirty="0" err="1"/>
              <a:t>Radsvickas</a:t>
            </a:r>
            <a:r>
              <a:rPr lang="en-US" dirty="0"/>
              <a:t>, and Martin Kong. </a:t>
            </a:r>
          </a:p>
          <a:p>
            <a:endParaRPr lang="en-US" dirty="0"/>
          </a:p>
        </p:txBody>
      </p:sp>
      <p:sp>
        <p:nvSpPr>
          <p:cNvPr id="4" name="Slide Number Placeholder 3"/>
          <p:cNvSpPr>
            <a:spLocks noGrp="1"/>
          </p:cNvSpPr>
          <p:nvPr>
            <p:ph type="sldNum" sz="quarter" idx="5"/>
          </p:nvPr>
        </p:nvSpPr>
        <p:spPr/>
        <p:txBody>
          <a:bodyPr/>
          <a:lstStyle/>
          <a:p>
            <a:fld id="{A58473E4-DEFA-4081-9A15-DF7352AEBC3E}" type="slidenum">
              <a:rPr lang="en-US" smtClean="0"/>
              <a:t>1</a:t>
            </a:fld>
            <a:endParaRPr lang="en-US"/>
          </a:p>
        </p:txBody>
      </p:sp>
    </p:spTree>
    <p:extLst>
      <p:ext uri="{BB962C8B-B14F-4D97-AF65-F5344CB8AC3E}">
        <p14:creationId xmlns:p14="http://schemas.microsoft.com/office/powerpoint/2010/main" val="1105427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(Debbie)</a:t>
            </a:r>
          </a:p>
          <a:p>
            <a:r>
              <a:rPr lang="en-US" dirty="0"/>
              <a:t>As Jessica mentioned, </a:t>
            </a:r>
            <a:r>
              <a:rPr lang="en-US" sz="1200" dirty="0">
                <a:effectLst/>
                <a:latin typeface="Aptos" panose="020B0004020202020204" pitchFamily="34" charset="0"/>
                <a:ea typeface="Times New Roman" panose="02020603050405020304" pitchFamily="18" charset="0"/>
                <a:cs typeface="Aptos" panose="020B0004020202020204" pitchFamily="34" charset="0"/>
              </a:rPr>
              <a:t>once we enable Anonymization, user loan and request data in Alma will be anonymized after a retention period of seven days after the transaction is completed; while fine and fee data will be retained for seven years once “complete”. </a:t>
            </a:r>
          </a:p>
          <a:p>
            <a:endParaRPr lang="en-US" sz="1200" dirty="0">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rPr>
              <a:t>The decision to retain most data for seven days after the transaction ends rather than implementing immediate anonymization, allows for the ability to identify problematic transactions (e.g. damage to items, routing/printing errors) and the ability for I-Share libraries to tie patron activities to assessment goals and outcomes when needed.</a:t>
            </a:r>
          </a:p>
          <a:p>
            <a:endParaRPr lang="en-US" dirty="0"/>
          </a:p>
          <a:p>
            <a:r>
              <a:rPr lang="en-US" dirty="0"/>
              <a:t>The CARLI Resource Sharing Committee and CARLI Office staff thoughtfully discussed Alma Anonymization, so that we can</a:t>
            </a:r>
            <a:r>
              <a:rPr lang="en-US" sz="1200" dirty="0">
                <a:effectLst/>
                <a:latin typeface="+mj-lt"/>
                <a:ea typeface="Times New Roman" panose="02020603050405020304" pitchFamily="18" charset="0"/>
                <a:cs typeface="Aptos" panose="020B0004020202020204" pitchFamily="34" charset="0"/>
              </a:rPr>
              <a:t> optimize the privacy of patron data while balancing the needs of library staff to access these data for different purposes. The following settings have been approved by the CARLI Governance Board.</a:t>
            </a:r>
          </a:p>
          <a:p>
            <a:endParaRPr lang="en-US" sz="1200" dirty="0">
              <a:effectLst/>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rPr>
              <a:t>Except for I-Share libraries using one-way Bursar transfer with Alma, the Anonymization configurations will be standardized across all I-Share IZs for consistency of application and predictability.</a:t>
            </a:r>
          </a:p>
          <a:p>
            <a:endParaRPr lang="en-US" dirty="0"/>
          </a:p>
        </p:txBody>
      </p:sp>
      <p:sp>
        <p:nvSpPr>
          <p:cNvPr id="4" name="Slide Number Placeholder 3"/>
          <p:cNvSpPr>
            <a:spLocks noGrp="1"/>
          </p:cNvSpPr>
          <p:nvPr>
            <p:ph type="sldNum" sz="quarter" idx="5"/>
          </p:nvPr>
        </p:nvSpPr>
        <p:spPr/>
        <p:txBody>
          <a:bodyPr/>
          <a:lstStyle/>
          <a:p>
            <a:fld id="{A58473E4-DEFA-4081-9A15-DF7352AEBC3E}" type="slidenum">
              <a:rPr lang="en-US" smtClean="0"/>
              <a:t>10</a:t>
            </a:fld>
            <a:endParaRPr lang="en-US"/>
          </a:p>
        </p:txBody>
      </p:sp>
    </p:spTree>
    <p:extLst>
      <p:ext uri="{BB962C8B-B14F-4D97-AF65-F5344CB8AC3E}">
        <p14:creationId xmlns:p14="http://schemas.microsoft.com/office/powerpoint/2010/main" val="4164248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(Debbie)</a:t>
            </a:r>
          </a:p>
          <a:p>
            <a:r>
              <a:rPr lang="en-US" dirty="0"/>
              <a:t>For the Loan-related anonymization settings, both Loan transactions themselves, and the notes associated with the loan transaction will be anonymized seven days after the loan is complete, aka, the item is no longer checked out to the user’s record. These parameters are set in the “Loan Anonymization Rules” for the job, and will apply to transactions made by all user groups-- both local patrons and I-Share patrons.</a:t>
            </a:r>
          </a:p>
          <a:p>
            <a:endParaRPr lang="en-US" dirty="0"/>
          </a:p>
          <a:p>
            <a:r>
              <a:rPr lang="en-US" dirty="0"/>
              <a:t>An example of a Loan Note is when Alma records that the loan was completed by a staff member performing an override to permit the transaction.</a:t>
            </a:r>
          </a:p>
          <a:p>
            <a:endParaRPr lang="en-US" dirty="0"/>
          </a:p>
          <a:p>
            <a:r>
              <a:rPr lang="en-US" dirty="0"/>
              <a:t>Items that are still checked out to the patron, even if they are in a status such as Lost or Claimed Returned, will not be anonymized. </a:t>
            </a:r>
          </a:p>
        </p:txBody>
      </p:sp>
      <p:sp>
        <p:nvSpPr>
          <p:cNvPr id="4" name="Slide Number Placeholder 3"/>
          <p:cNvSpPr>
            <a:spLocks noGrp="1"/>
          </p:cNvSpPr>
          <p:nvPr>
            <p:ph type="sldNum" sz="quarter" idx="5"/>
          </p:nvPr>
        </p:nvSpPr>
        <p:spPr/>
        <p:txBody>
          <a:bodyPr/>
          <a:lstStyle/>
          <a:p>
            <a:fld id="{A58473E4-DEFA-4081-9A15-DF7352AEBC3E}" type="slidenum">
              <a:rPr lang="en-US" smtClean="0"/>
              <a:t>11</a:t>
            </a:fld>
            <a:endParaRPr lang="en-US"/>
          </a:p>
        </p:txBody>
      </p:sp>
    </p:spTree>
    <p:extLst>
      <p:ext uri="{BB962C8B-B14F-4D97-AF65-F5344CB8AC3E}">
        <p14:creationId xmlns:p14="http://schemas.microsoft.com/office/powerpoint/2010/main" val="3039646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(Debbie)</a:t>
            </a:r>
          </a:p>
          <a:p>
            <a:r>
              <a:rPr lang="en-US" dirty="0"/>
              <a:t>Similarly, when either a local request or an I-Share request is complete in Alma, the job will anonymize the transaction seven days after that request is complete.</a:t>
            </a:r>
          </a:p>
          <a:p>
            <a:r>
              <a:rPr lang="en-US" dirty="0"/>
              <a:t>Examples of a “complete” request include: </a:t>
            </a:r>
          </a:p>
          <a:p>
            <a:r>
              <a:rPr lang="en-US" dirty="0"/>
              <a:t>the request or hold was cancelled by staff or the patron, </a:t>
            </a:r>
          </a:p>
          <a:p>
            <a:r>
              <a:rPr lang="en-US" dirty="0"/>
              <a:t>where a lender was not able to be found so the request is not able to be filled, </a:t>
            </a:r>
          </a:p>
          <a:p>
            <a:r>
              <a:rPr lang="en-US" dirty="0"/>
              <a:t>and where the item that was requested is now on loan to the patron; when the item is on loan to the patron, the request portion of the transaction is “complete” and will be anonymized after 7 days, while the loan that resulted from the request will be anonymized only after the loan portion of the transaction is complete.</a:t>
            </a:r>
          </a:p>
        </p:txBody>
      </p:sp>
      <p:sp>
        <p:nvSpPr>
          <p:cNvPr id="4" name="Slide Number Placeholder 3"/>
          <p:cNvSpPr>
            <a:spLocks noGrp="1"/>
          </p:cNvSpPr>
          <p:nvPr>
            <p:ph type="sldNum" sz="quarter" idx="5"/>
          </p:nvPr>
        </p:nvSpPr>
        <p:spPr/>
        <p:txBody>
          <a:bodyPr/>
          <a:lstStyle/>
          <a:p>
            <a:fld id="{A58473E4-DEFA-4081-9A15-DF7352AEBC3E}" type="slidenum">
              <a:rPr lang="en-US" smtClean="0"/>
              <a:t>12</a:t>
            </a:fld>
            <a:endParaRPr lang="en-US"/>
          </a:p>
        </p:txBody>
      </p:sp>
    </p:spTree>
    <p:extLst>
      <p:ext uri="{BB962C8B-B14F-4D97-AF65-F5344CB8AC3E}">
        <p14:creationId xmlns:p14="http://schemas.microsoft.com/office/powerpoint/2010/main" val="3358881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(Debbie)</a:t>
            </a:r>
          </a:p>
          <a:p>
            <a:r>
              <a:rPr lang="en-US" dirty="0"/>
              <a:t>For fines and fees, the amount of time before a completed fine is anonymized is lengthier- 7 years after the fine is marked “complete.”</a:t>
            </a:r>
          </a:p>
          <a:p>
            <a:r>
              <a:rPr lang="en-US" dirty="0"/>
              <a:t>Complete fines include those that are paid or waived in full, or where one-way bursar transfer has closed the fine in Alma when exporting the fine for transfer to the business office. </a:t>
            </a:r>
          </a:p>
          <a:p>
            <a:endParaRPr lang="en-US" dirty="0"/>
          </a:p>
          <a:p>
            <a:r>
              <a:rPr lang="en-US" dirty="0"/>
              <a:t>A fine or fee that has been anonymized will no longer be listed on the user’s record, since an anonymized fine is no longer associated with the user.</a:t>
            </a:r>
          </a:p>
          <a:p>
            <a:endParaRPr lang="en-US" dirty="0"/>
          </a:p>
          <a:p>
            <a:r>
              <a:rPr lang="en-US" dirty="0"/>
              <a:t>I will now pass this over to Adrienne to discuss some changes to what staff may see when working within Alma.</a:t>
            </a:r>
          </a:p>
        </p:txBody>
      </p:sp>
      <p:sp>
        <p:nvSpPr>
          <p:cNvPr id="4" name="Slide Number Placeholder 3"/>
          <p:cNvSpPr>
            <a:spLocks noGrp="1"/>
          </p:cNvSpPr>
          <p:nvPr>
            <p:ph type="sldNum" sz="quarter" idx="5"/>
          </p:nvPr>
        </p:nvSpPr>
        <p:spPr/>
        <p:txBody>
          <a:bodyPr/>
          <a:lstStyle/>
          <a:p>
            <a:fld id="{A58473E4-DEFA-4081-9A15-DF7352AEBC3E}" type="slidenum">
              <a:rPr lang="en-US" smtClean="0"/>
              <a:t>13</a:t>
            </a:fld>
            <a:endParaRPr lang="en-US"/>
          </a:p>
        </p:txBody>
      </p:sp>
    </p:spTree>
    <p:extLst>
      <p:ext uri="{BB962C8B-B14F-4D97-AF65-F5344CB8AC3E}">
        <p14:creationId xmlns:p14="http://schemas.microsoft.com/office/powerpoint/2010/main" val="3267980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(Adrienne) In the next few slides, we’ll show you some examples of how anonymization changes the information that you can see in Alma. In general, user-specific information is taken out after seven days have passed after the transaction is complete, except for fines and fees, which are kept for seven years.</a:t>
            </a:r>
          </a:p>
          <a:p>
            <a:endParaRPr lang="en-US" dirty="0"/>
          </a:p>
        </p:txBody>
      </p:sp>
      <p:sp>
        <p:nvSpPr>
          <p:cNvPr id="4" name="Slide Number Placeholder 3"/>
          <p:cNvSpPr>
            <a:spLocks noGrp="1"/>
          </p:cNvSpPr>
          <p:nvPr>
            <p:ph type="sldNum" sz="quarter" idx="5"/>
          </p:nvPr>
        </p:nvSpPr>
        <p:spPr/>
        <p:txBody>
          <a:bodyPr/>
          <a:lstStyle/>
          <a:p>
            <a:fld id="{A58473E4-DEFA-4081-9A15-DF7352AEBC3E}" type="slidenum">
              <a:rPr lang="en-US" smtClean="0"/>
              <a:t>14</a:t>
            </a:fld>
            <a:endParaRPr lang="en-US"/>
          </a:p>
        </p:txBody>
      </p:sp>
    </p:spTree>
    <p:extLst>
      <p:ext uri="{BB962C8B-B14F-4D97-AF65-F5344CB8AC3E}">
        <p14:creationId xmlns:p14="http://schemas.microsoft.com/office/powerpoint/2010/main" val="2831149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(Adrienne) In this “before anonymization” screen shot, you see the borrower name and ID. However, once the loan is discharged, it’s not visible in the user’s record anymore. </a:t>
            </a:r>
          </a:p>
          <a:p>
            <a:endParaRPr lang="en-US" dirty="0"/>
          </a:p>
          <a:p>
            <a:r>
              <a:rPr lang="en-US" dirty="0"/>
              <a:t>Information for the item changes radio button will not change with anonymization because it does not display user information.</a:t>
            </a:r>
          </a:p>
        </p:txBody>
      </p:sp>
      <p:sp>
        <p:nvSpPr>
          <p:cNvPr id="4" name="Slide Number Placeholder 3"/>
          <p:cNvSpPr>
            <a:spLocks noGrp="1"/>
          </p:cNvSpPr>
          <p:nvPr>
            <p:ph type="sldNum" sz="quarter" idx="5"/>
          </p:nvPr>
        </p:nvSpPr>
        <p:spPr/>
        <p:txBody>
          <a:bodyPr/>
          <a:lstStyle/>
          <a:p>
            <a:fld id="{A58473E4-DEFA-4081-9A15-DF7352AEBC3E}" type="slidenum">
              <a:rPr lang="en-US" smtClean="0"/>
              <a:t>15</a:t>
            </a:fld>
            <a:endParaRPr lang="en-US"/>
          </a:p>
        </p:txBody>
      </p:sp>
    </p:spTree>
    <p:extLst>
      <p:ext uri="{BB962C8B-B14F-4D97-AF65-F5344CB8AC3E}">
        <p14:creationId xmlns:p14="http://schemas.microsoft.com/office/powerpoint/2010/main" val="3462479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(Adrienne) In this “after anonymization” screenshot, the borrower name and ID are blank. When any of these records is anonymized, the link between the relevant record and the borrowing patron is permanently removed from the system—that is, it is not restorable in any way. Consequently, any interface that shows information about the loan borrower will have no history information to display.</a:t>
            </a:r>
          </a:p>
          <a:p>
            <a:endParaRPr lang="en-US" dirty="0"/>
          </a:p>
        </p:txBody>
      </p:sp>
      <p:sp>
        <p:nvSpPr>
          <p:cNvPr id="4" name="Slide Number Placeholder 3"/>
          <p:cNvSpPr>
            <a:spLocks noGrp="1"/>
          </p:cNvSpPr>
          <p:nvPr>
            <p:ph type="sldNum" sz="quarter" idx="5"/>
          </p:nvPr>
        </p:nvSpPr>
        <p:spPr/>
        <p:txBody>
          <a:bodyPr/>
          <a:lstStyle/>
          <a:p>
            <a:fld id="{A58473E4-DEFA-4081-9A15-DF7352AEBC3E}" type="slidenum">
              <a:rPr lang="en-US" smtClean="0"/>
              <a:t>16</a:t>
            </a:fld>
            <a:endParaRPr lang="en-US"/>
          </a:p>
        </p:txBody>
      </p:sp>
    </p:spTree>
    <p:extLst>
      <p:ext uri="{BB962C8B-B14F-4D97-AF65-F5344CB8AC3E}">
        <p14:creationId xmlns:p14="http://schemas.microsoft.com/office/powerpoint/2010/main" val="2877880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(Adrienne)</a:t>
            </a:r>
            <a:r>
              <a:rPr lang="en-US" sz="1200" dirty="0">
                <a:latin typeface="+mj-lt"/>
              </a:rPr>
              <a:t> Items that had “in house use” will not have a borrower associated with it, so the borrower will be blank there as well.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rPr>
              <a:t>Anonymization will not affect these transactions, since they were not associated with a borrower.</a:t>
            </a:r>
            <a:endParaRPr lang="en-US" dirty="0"/>
          </a:p>
          <a:p>
            <a:endParaRPr lang="en-US" dirty="0"/>
          </a:p>
        </p:txBody>
      </p:sp>
      <p:sp>
        <p:nvSpPr>
          <p:cNvPr id="4" name="Slide Number Placeholder 3"/>
          <p:cNvSpPr>
            <a:spLocks noGrp="1"/>
          </p:cNvSpPr>
          <p:nvPr>
            <p:ph type="sldNum" sz="quarter" idx="5"/>
          </p:nvPr>
        </p:nvSpPr>
        <p:spPr/>
        <p:txBody>
          <a:bodyPr/>
          <a:lstStyle/>
          <a:p>
            <a:fld id="{A58473E4-DEFA-4081-9A15-DF7352AEBC3E}" type="slidenum">
              <a:rPr lang="en-US" smtClean="0"/>
              <a:t>17</a:t>
            </a:fld>
            <a:endParaRPr lang="en-US"/>
          </a:p>
        </p:txBody>
      </p:sp>
    </p:spTree>
    <p:extLst>
      <p:ext uri="{BB962C8B-B14F-4D97-AF65-F5344CB8AC3E}">
        <p14:creationId xmlns:p14="http://schemas.microsoft.com/office/powerpoint/2010/main" val="1032983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(Adrienne) In this screen capture, an old fines transaction is visible.</a:t>
            </a:r>
          </a:p>
          <a:p>
            <a:endParaRPr lang="en-US" dirty="0"/>
          </a:p>
        </p:txBody>
      </p:sp>
      <p:sp>
        <p:nvSpPr>
          <p:cNvPr id="4" name="Slide Number Placeholder 3"/>
          <p:cNvSpPr>
            <a:spLocks noGrp="1"/>
          </p:cNvSpPr>
          <p:nvPr>
            <p:ph type="sldNum" sz="quarter" idx="5"/>
          </p:nvPr>
        </p:nvSpPr>
        <p:spPr/>
        <p:txBody>
          <a:bodyPr/>
          <a:lstStyle/>
          <a:p>
            <a:fld id="{A58473E4-DEFA-4081-9A15-DF7352AEBC3E}" type="slidenum">
              <a:rPr lang="en-US" smtClean="0"/>
              <a:t>18</a:t>
            </a:fld>
            <a:endParaRPr lang="en-US"/>
          </a:p>
        </p:txBody>
      </p:sp>
    </p:spTree>
    <p:extLst>
      <p:ext uri="{BB962C8B-B14F-4D97-AF65-F5344CB8AC3E}">
        <p14:creationId xmlns:p14="http://schemas.microsoft.com/office/powerpoint/2010/main" val="2239651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(Adrienne)</a:t>
            </a:r>
          </a:p>
          <a:p>
            <a:r>
              <a:rPr lang="en-US" dirty="0"/>
              <a:t>In the “after” screen capture, the fine is not visible. When a fine/fee record is anonymized, the link between the loan record and the patron is permanently removed from the system—that is, it is not restorable in any way. Consequently, any interface that shows information about the patron owing the fine/fee has no history information to display.</a:t>
            </a:r>
          </a:p>
        </p:txBody>
      </p:sp>
      <p:sp>
        <p:nvSpPr>
          <p:cNvPr id="4" name="Slide Number Placeholder 3"/>
          <p:cNvSpPr>
            <a:spLocks noGrp="1"/>
          </p:cNvSpPr>
          <p:nvPr>
            <p:ph type="sldNum" sz="quarter" idx="5"/>
          </p:nvPr>
        </p:nvSpPr>
        <p:spPr/>
        <p:txBody>
          <a:bodyPr/>
          <a:lstStyle/>
          <a:p>
            <a:fld id="{A58473E4-DEFA-4081-9A15-DF7352AEBC3E}" type="slidenum">
              <a:rPr lang="en-US" smtClean="0"/>
              <a:t>19</a:t>
            </a:fld>
            <a:endParaRPr lang="en-US"/>
          </a:p>
        </p:txBody>
      </p:sp>
    </p:spTree>
    <p:extLst>
      <p:ext uri="{BB962C8B-B14F-4D97-AF65-F5344CB8AC3E}">
        <p14:creationId xmlns:p14="http://schemas.microsoft.com/office/powerpoint/2010/main" val="2859339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(Jessica)</a:t>
            </a:r>
          </a:p>
          <a:p>
            <a:r>
              <a:rPr lang="en-US" dirty="0"/>
              <a:t>Our agenda for today’s session includes providing you with an overview of how Anonymization in Alma works, the timeline for implementation, details about the </a:t>
            </a:r>
            <a:r>
              <a:rPr lang="en-US" dirty="0" err="1"/>
              <a:t>consortial</a:t>
            </a:r>
            <a:r>
              <a:rPr lang="en-US" dirty="0"/>
              <a:t> configuration settings for I-Share, considerations that I-Share library staff will need to be aware of, and information about future webinar sessions that we’ll be having to help your library adjust to these changes. Let’s get started.</a:t>
            </a:r>
          </a:p>
          <a:p>
            <a:endParaRPr lang="en-US" dirty="0"/>
          </a:p>
        </p:txBody>
      </p:sp>
      <p:sp>
        <p:nvSpPr>
          <p:cNvPr id="4" name="Slide Number Placeholder 3"/>
          <p:cNvSpPr>
            <a:spLocks noGrp="1"/>
          </p:cNvSpPr>
          <p:nvPr>
            <p:ph type="sldNum" sz="quarter" idx="5"/>
          </p:nvPr>
        </p:nvSpPr>
        <p:spPr/>
        <p:txBody>
          <a:bodyPr/>
          <a:lstStyle/>
          <a:p>
            <a:fld id="{A58473E4-DEFA-4081-9A15-DF7352AEBC3E}" type="slidenum">
              <a:rPr lang="en-US" smtClean="0"/>
              <a:t>2</a:t>
            </a:fld>
            <a:endParaRPr lang="en-US"/>
          </a:p>
        </p:txBody>
      </p:sp>
    </p:spTree>
    <p:extLst>
      <p:ext uri="{BB962C8B-B14F-4D97-AF65-F5344CB8AC3E}">
        <p14:creationId xmlns:p14="http://schemas.microsoft.com/office/powerpoint/2010/main" val="40395814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(Adrienne) In this screenshot of a local request before anonymization, the borrower name and ID are visible.</a:t>
            </a:r>
          </a:p>
          <a:p>
            <a:endParaRPr lang="en-US" dirty="0"/>
          </a:p>
        </p:txBody>
      </p:sp>
      <p:sp>
        <p:nvSpPr>
          <p:cNvPr id="4" name="Slide Number Placeholder 3"/>
          <p:cNvSpPr>
            <a:spLocks noGrp="1"/>
          </p:cNvSpPr>
          <p:nvPr>
            <p:ph type="sldNum" sz="quarter" idx="5"/>
          </p:nvPr>
        </p:nvSpPr>
        <p:spPr/>
        <p:txBody>
          <a:bodyPr/>
          <a:lstStyle/>
          <a:p>
            <a:fld id="{A58473E4-DEFA-4081-9A15-DF7352AEBC3E}" type="slidenum">
              <a:rPr lang="en-US" smtClean="0"/>
              <a:t>20</a:t>
            </a:fld>
            <a:endParaRPr lang="en-US"/>
          </a:p>
        </p:txBody>
      </p:sp>
    </p:spTree>
    <p:extLst>
      <p:ext uri="{BB962C8B-B14F-4D97-AF65-F5344CB8AC3E}">
        <p14:creationId xmlns:p14="http://schemas.microsoft.com/office/powerpoint/2010/main" val="4073093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(Adrienne) In this screenshot of the same transaction after anonymization, the borrower name and ID are blank.</a:t>
            </a:r>
          </a:p>
          <a:p>
            <a:endParaRPr lang="en-US" dirty="0"/>
          </a:p>
        </p:txBody>
      </p:sp>
      <p:sp>
        <p:nvSpPr>
          <p:cNvPr id="4" name="Slide Number Placeholder 3"/>
          <p:cNvSpPr>
            <a:spLocks noGrp="1"/>
          </p:cNvSpPr>
          <p:nvPr>
            <p:ph type="sldNum" sz="quarter" idx="5"/>
          </p:nvPr>
        </p:nvSpPr>
        <p:spPr/>
        <p:txBody>
          <a:bodyPr/>
          <a:lstStyle/>
          <a:p>
            <a:fld id="{A58473E4-DEFA-4081-9A15-DF7352AEBC3E}" type="slidenum">
              <a:rPr lang="en-US" smtClean="0"/>
              <a:t>21</a:t>
            </a:fld>
            <a:endParaRPr lang="en-US"/>
          </a:p>
        </p:txBody>
      </p:sp>
    </p:spTree>
    <p:extLst>
      <p:ext uri="{BB962C8B-B14F-4D97-AF65-F5344CB8AC3E}">
        <p14:creationId xmlns:p14="http://schemas.microsoft.com/office/powerpoint/2010/main" val="11855998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(Adrienne) In this “before” screenshot of I-Share requests in the Borrowing Requests list, you can see the requester for both these transactions.</a:t>
            </a:r>
          </a:p>
          <a:p>
            <a:endParaRPr lang="en-US" dirty="0"/>
          </a:p>
        </p:txBody>
      </p:sp>
      <p:sp>
        <p:nvSpPr>
          <p:cNvPr id="4" name="Slide Number Placeholder 3"/>
          <p:cNvSpPr>
            <a:spLocks noGrp="1"/>
          </p:cNvSpPr>
          <p:nvPr>
            <p:ph type="sldNum" sz="quarter" idx="5"/>
          </p:nvPr>
        </p:nvSpPr>
        <p:spPr/>
        <p:txBody>
          <a:bodyPr/>
          <a:lstStyle/>
          <a:p>
            <a:fld id="{A58473E4-DEFA-4081-9A15-DF7352AEBC3E}" type="slidenum">
              <a:rPr lang="en-US" smtClean="0"/>
              <a:t>22</a:t>
            </a:fld>
            <a:endParaRPr lang="en-US"/>
          </a:p>
        </p:txBody>
      </p:sp>
    </p:spTree>
    <p:extLst>
      <p:ext uri="{BB962C8B-B14F-4D97-AF65-F5344CB8AC3E}">
        <p14:creationId xmlns:p14="http://schemas.microsoft.com/office/powerpoint/2010/main" val="33232991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(Adrienne) In the screenshot, you can see that the requester for “Doing it” is now gone. The borrower for “</a:t>
            </a:r>
            <a:r>
              <a:rPr lang="en-US" dirty="0" err="1"/>
              <a:t>Poorcraft</a:t>
            </a:r>
            <a:r>
              <a:rPr lang="en-US" dirty="0"/>
              <a:t>” is still there because that transaction is not yet complete, while the first one is complete because it was canceled.</a:t>
            </a:r>
          </a:p>
          <a:p>
            <a:endParaRPr lang="en-US" dirty="0"/>
          </a:p>
        </p:txBody>
      </p:sp>
      <p:sp>
        <p:nvSpPr>
          <p:cNvPr id="4" name="Slide Number Placeholder 3"/>
          <p:cNvSpPr>
            <a:spLocks noGrp="1"/>
          </p:cNvSpPr>
          <p:nvPr>
            <p:ph type="sldNum" sz="quarter" idx="5"/>
          </p:nvPr>
        </p:nvSpPr>
        <p:spPr/>
        <p:txBody>
          <a:bodyPr/>
          <a:lstStyle/>
          <a:p>
            <a:fld id="{A58473E4-DEFA-4081-9A15-DF7352AEBC3E}" type="slidenum">
              <a:rPr lang="en-US" smtClean="0"/>
              <a:t>23</a:t>
            </a:fld>
            <a:endParaRPr lang="en-US"/>
          </a:p>
        </p:txBody>
      </p:sp>
    </p:spTree>
    <p:extLst>
      <p:ext uri="{BB962C8B-B14F-4D97-AF65-F5344CB8AC3E}">
        <p14:creationId xmlns:p14="http://schemas.microsoft.com/office/powerpoint/2010/main" val="40189644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(Adrienne) This is an I-Share request before anonymization in the history for an item: The borrower name and ID are visible.</a:t>
            </a:r>
          </a:p>
          <a:p>
            <a:endParaRPr lang="en-US" dirty="0"/>
          </a:p>
        </p:txBody>
      </p:sp>
      <p:sp>
        <p:nvSpPr>
          <p:cNvPr id="4" name="Slide Number Placeholder 3"/>
          <p:cNvSpPr>
            <a:spLocks noGrp="1"/>
          </p:cNvSpPr>
          <p:nvPr>
            <p:ph type="sldNum" sz="quarter" idx="5"/>
          </p:nvPr>
        </p:nvSpPr>
        <p:spPr/>
        <p:txBody>
          <a:bodyPr/>
          <a:lstStyle/>
          <a:p>
            <a:fld id="{A58473E4-DEFA-4081-9A15-DF7352AEBC3E}" type="slidenum">
              <a:rPr lang="en-US" smtClean="0"/>
              <a:t>24</a:t>
            </a:fld>
            <a:endParaRPr lang="en-US"/>
          </a:p>
        </p:txBody>
      </p:sp>
    </p:spTree>
    <p:extLst>
      <p:ext uri="{BB962C8B-B14F-4D97-AF65-F5344CB8AC3E}">
        <p14:creationId xmlns:p14="http://schemas.microsoft.com/office/powerpoint/2010/main" val="30957016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(Adrienne) After anonymization, the borrower name and ID aren’t visible.</a:t>
            </a:r>
          </a:p>
          <a:p>
            <a:endParaRPr lang="en-US" dirty="0"/>
          </a:p>
        </p:txBody>
      </p:sp>
      <p:sp>
        <p:nvSpPr>
          <p:cNvPr id="4" name="Slide Number Placeholder 3"/>
          <p:cNvSpPr>
            <a:spLocks noGrp="1"/>
          </p:cNvSpPr>
          <p:nvPr>
            <p:ph type="sldNum" sz="quarter" idx="5"/>
          </p:nvPr>
        </p:nvSpPr>
        <p:spPr/>
        <p:txBody>
          <a:bodyPr/>
          <a:lstStyle/>
          <a:p>
            <a:fld id="{A58473E4-DEFA-4081-9A15-DF7352AEBC3E}" type="slidenum">
              <a:rPr lang="en-US" smtClean="0"/>
              <a:t>25</a:t>
            </a:fld>
            <a:endParaRPr lang="en-US"/>
          </a:p>
        </p:txBody>
      </p:sp>
    </p:spTree>
    <p:extLst>
      <p:ext uri="{BB962C8B-B14F-4D97-AF65-F5344CB8AC3E}">
        <p14:creationId xmlns:p14="http://schemas.microsoft.com/office/powerpoint/2010/main" val="20626028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(Adrienne) Before: Letters are attached to the patron’s account and can be viewed within the Attachments tab. They are retained for 60 days, and are not affected by anonymization.</a:t>
            </a:r>
          </a:p>
        </p:txBody>
      </p:sp>
      <p:sp>
        <p:nvSpPr>
          <p:cNvPr id="4" name="Slide Number Placeholder 3"/>
          <p:cNvSpPr>
            <a:spLocks noGrp="1"/>
          </p:cNvSpPr>
          <p:nvPr>
            <p:ph type="sldNum" sz="quarter" idx="5"/>
          </p:nvPr>
        </p:nvSpPr>
        <p:spPr/>
        <p:txBody>
          <a:bodyPr/>
          <a:lstStyle/>
          <a:p>
            <a:fld id="{A58473E4-DEFA-4081-9A15-DF7352AEBC3E}" type="slidenum">
              <a:rPr lang="en-US" smtClean="0"/>
              <a:t>26</a:t>
            </a:fld>
            <a:endParaRPr lang="en-US"/>
          </a:p>
        </p:txBody>
      </p:sp>
    </p:spTree>
    <p:extLst>
      <p:ext uri="{BB962C8B-B14F-4D97-AF65-F5344CB8AC3E}">
        <p14:creationId xmlns:p14="http://schemas.microsoft.com/office/powerpoint/2010/main" val="35092532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(Martin)</a:t>
            </a:r>
          </a:p>
          <a:p>
            <a:endParaRPr lang="en-US" dirty="0"/>
          </a:p>
          <a:p>
            <a:r>
              <a:rPr lang="en-US" dirty="0"/>
              <a:t>Here are some of the reporting changes that library staff should take into consideration.</a:t>
            </a:r>
          </a:p>
          <a:p>
            <a:endParaRPr lang="en-US" dirty="0"/>
          </a:p>
          <a:p>
            <a:pPr marL="0" indent="0">
              <a:buFont typeface="Arial" panose="020B0604020202020204" pitchFamily="34" charset="0"/>
              <a:buNone/>
            </a:pPr>
            <a:r>
              <a:rPr lang="en-US" sz="2800" dirty="0">
                <a:latin typeface="+mj-lt"/>
              </a:rPr>
              <a:t>Note that some of your local practices regarding the use of fulfillment data may not be known by CARLI staff, therefore you will need to review the following:</a:t>
            </a:r>
          </a:p>
          <a:p>
            <a:pPr marL="0" indent="0">
              <a:buFont typeface="Arial" panose="020B0604020202020204" pitchFamily="34" charset="0"/>
              <a:buNone/>
            </a:pPr>
            <a:endParaRPr lang="en-US" sz="2800" dirty="0">
              <a:latin typeface="+mj-lt"/>
            </a:endParaRPr>
          </a:p>
          <a:p>
            <a:pPr marL="0" indent="0">
              <a:buFont typeface="Arial" panose="020B0604020202020204" pitchFamily="34" charset="0"/>
              <a:buNone/>
            </a:pPr>
            <a:r>
              <a:rPr lang="en-US" sz="2500" dirty="0">
                <a:latin typeface="+mj-lt"/>
              </a:rPr>
              <a:t>Look at your existing Alma Analytics reports that obtain fulfillment data</a:t>
            </a:r>
          </a:p>
          <a:p>
            <a:pPr marL="0" indent="0">
              <a:buFont typeface="Arial" panose="020B0604020202020204" pitchFamily="34" charset="0"/>
              <a:buNone/>
            </a:pPr>
            <a:endParaRPr lang="en-US" sz="2500" dirty="0">
              <a:latin typeface="+mj-lt"/>
            </a:endParaRPr>
          </a:p>
          <a:p>
            <a:pPr marL="0" indent="0">
              <a:buFont typeface="Arial" panose="020B0604020202020204" pitchFamily="34" charset="0"/>
              <a:buNone/>
            </a:pPr>
            <a:r>
              <a:rPr lang="en-US" sz="2500" dirty="0">
                <a:latin typeface="+mj-lt"/>
              </a:rPr>
              <a:t>Think about the fulfillment data that you obtain directly from Alma that will be anonymized going forward.  </a:t>
            </a:r>
          </a:p>
          <a:p>
            <a:pPr marL="228600" lvl="0" indent="0">
              <a:buFont typeface="Arial" panose="020B0604020202020204" pitchFamily="34" charset="0"/>
              <a:buNone/>
            </a:pPr>
            <a:r>
              <a:rPr lang="en-US" sz="2200" dirty="0">
                <a:latin typeface="+mj-lt"/>
              </a:rPr>
              <a:t>APIs</a:t>
            </a:r>
          </a:p>
          <a:p>
            <a:pPr marL="228600" lvl="0" indent="0">
              <a:buFont typeface="Arial" panose="020B0604020202020204" pitchFamily="34" charset="0"/>
              <a:buNone/>
            </a:pPr>
            <a:r>
              <a:rPr lang="en-US" sz="2200" dirty="0">
                <a:latin typeface="+mj-lt"/>
              </a:rPr>
              <a:t>Webhooks</a:t>
            </a:r>
            <a:endParaRPr lang="en-US" dirty="0"/>
          </a:p>
          <a:p>
            <a:endParaRPr lang="en-US" dirty="0"/>
          </a:p>
        </p:txBody>
      </p:sp>
      <p:sp>
        <p:nvSpPr>
          <p:cNvPr id="4" name="Slide Number Placeholder 3"/>
          <p:cNvSpPr>
            <a:spLocks noGrp="1"/>
          </p:cNvSpPr>
          <p:nvPr>
            <p:ph type="sldNum" sz="quarter" idx="5"/>
          </p:nvPr>
        </p:nvSpPr>
        <p:spPr/>
        <p:txBody>
          <a:bodyPr/>
          <a:lstStyle/>
          <a:p>
            <a:fld id="{A58473E4-DEFA-4081-9A15-DF7352AEBC3E}" type="slidenum">
              <a:rPr lang="en-US" smtClean="0"/>
              <a:t>27</a:t>
            </a:fld>
            <a:endParaRPr lang="en-US"/>
          </a:p>
        </p:txBody>
      </p:sp>
    </p:spTree>
    <p:extLst>
      <p:ext uri="{BB962C8B-B14F-4D97-AF65-F5344CB8AC3E}">
        <p14:creationId xmlns:p14="http://schemas.microsoft.com/office/powerpoint/2010/main" val="35115426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(Martin)</a:t>
            </a:r>
          </a:p>
          <a:p>
            <a:endParaRPr lang="en-US" dirty="0"/>
          </a:p>
          <a:p>
            <a:r>
              <a:rPr lang="en-US" dirty="0"/>
              <a:t>A CARLI webpage is forthcoming that will provide a list of fields in Analytics that are affected by Alma Anonymization.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rPr>
              <a:t>An Ex Libris support ticket was opened by CARLI at the end of March asking for a complete list of fields affected by Alma anonymization. We are currently still waiting for a response.</a:t>
            </a:r>
          </a:p>
          <a:p>
            <a:endParaRPr lang="en-US" dirty="0"/>
          </a:p>
        </p:txBody>
      </p:sp>
      <p:sp>
        <p:nvSpPr>
          <p:cNvPr id="4" name="Slide Number Placeholder 3"/>
          <p:cNvSpPr>
            <a:spLocks noGrp="1"/>
          </p:cNvSpPr>
          <p:nvPr>
            <p:ph type="sldNum" sz="quarter" idx="5"/>
          </p:nvPr>
        </p:nvSpPr>
        <p:spPr/>
        <p:txBody>
          <a:bodyPr/>
          <a:lstStyle/>
          <a:p>
            <a:fld id="{A58473E4-DEFA-4081-9A15-DF7352AEBC3E}" type="slidenum">
              <a:rPr lang="en-US" smtClean="0"/>
              <a:t>28</a:t>
            </a:fld>
            <a:endParaRPr lang="en-US"/>
          </a:p>
        </p:txBody>
      </p:sp>
    </p:spTree>
    <p:extLst>
      <p:ext uri="{BB962C8B-B14F-4D97-AF65-F5344CB8AC3E}">
        <p14:creationId xmlns:p14="http://schemas.microsoft.com/office/powerpoint/2010/main" val="19146900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(Martin)</a:t>
            </a:r>
          </a:p>
          <a:p>
            <a:endParaRPr lang="en-US" dirty="0"/>
          </a:p>
          <a:p>
            <a:r>
              <a:rPr lang="en-US" dirty="0"/>
              <a:t>This is one example of how Alma fulfillment data may be used at your local institution.</a:t>
            </a:r>
          </a:p>
          <a:p>
            <a:endParaRPr lang="en-US" dirty="0"/>
          </a:p>
          <a:p>
            <a:r>
              <a:rPr lang="en-US" dirty="0"/>
              <a:t>Your institution lends laptops to patrons.  </a:t>
            </a:r>
          </a:p>
          <a:p>
            <a:endParaRPr lang="en-US" sz="2500" dirty="0">
              <a:latin typeface="+mj-lt"/>
            </a:endParaRPr>
          </a:p>
          <a:p>
            <a:r>
              <a:rPr lang="en-US" sz="2500" dirty="0">
                <a:latin typeface="+mj-lt"/>
              </a:rPr>
              <a:t>A damaged laptop was returned more than 7 days ago but you realize that it is damaged now.</a:t>
            </a:r>
          </a:p>
          <a:p>
            <a:endParaRPr lang="en-US" sz="2500" dirty="0">
              <a:latin typeface="+mj-lt"/>
            </a:endParaRPr>
          </a:p>
          <a:p>
            <a:r>
              <a:rPr lang="en-US" sz="2200" dirty="0">
                <a:latin typeface="+mj-lt"/>
              </a:rPr>
              <a:t>Since anonymization occurs 7 days after the item is returned, the patron’s identifier will no longer be connected to the item that was loaned.  Within Alma and/or Alma Analytics, you will not be able to determine who damaged the laptop. </a:t>
            </a:r>
          </a:p>
          <a:p>
            <a:endParaRPr lang="en-US" dirty="0"/>
          </a:p>
        </p:txBody>
      </p:sp>
      <p:sp>
        <p:nvSpPr>
          <p:cNvPr id="4" name="Slide Number Placeholder 3"/>
          <p:cNvSpPr>
            <a:spLocks noGrp="1"/>
          </p:cNvSpPr>
          <p:nvPr>
            <p:ph type="sldNum" sz="quarter" idx="5"/>
          </p:nvPr>
        </p:nvSpPr>
        <p:spPr/>
        <p:txBody>
          <a:bodyPr/>
          <a:lstStyle/>
          <a:p>
            <a:fld id="{A58473E4-DEFA-4081-9A15-DF7352AEBC3E}" type="slidenum">
              <a:rPr lang="en-US" smtClean="0"/>
              <a:t>29</a:t>
            </a:fld>
            <a:endParaRPr lang="en-US"/>
          </a:p>
        </p:txBody>
      </p:sp>
    </p:spTree>
    <p:extLst>
      <p:ext uri="{BB962C8B-B14F-4D97-AF65-F5344CB8AC3E}">
        <p14:creationId xmlns:p14="http://schemas.microsoft.com/office/powerpoint/2010/main" val="608374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Times New Roman" panose="02020603050405020304" pitchFamily="18" charset="0"/>
                <a:cs typeface="Aptos" panose="020B0004020202020204" pitchFamily="34" charset="0"/>
              </a:rPr>
              <a:t>(Jessica)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Times New Roman" panose="02020603050405020304" pitchFamily="18" charset="0"/>
                <a:cs typeface="Aptos" panose="020B0004020202020204" pitchFamily="34" charset="0"/>
              </a:rPr>
              <a:t>Anonymization in Alma removes personal user information from fulfillment transactions--specifically loans, fines/fees, and requests--after that information is no longer required for a current transaction and is considered “complete” in the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ptos" panose="020B0004020202020204" pitchFamily="34" charset="0"/>
              <a:ea typeface="Times New Roman" panose="02020603050405020304" pitchFamily="18"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ea typeface="Times New Roman" panose="02020603050405020304" pitchFamily="18" charset="0"/>
                <a:cs typeface="Aptos" panose="020B0004020202020204" pitchFamily="34" charset="0"/>
              </a:rPr>
              <a:t>However, Anonymization in Alma</a:t>
            </a:r>
            <a:r>
              <a:rPr lang="en-US" sz="1200" dirty="0">
                <a:effectLst/>
                <a:latin typeface="+mj-lt"/>
                <a:ea typeface="Times New Roman" panose="02020603050405020304" pitchFamily="18" charset="0"/>
                <a:cs typeface="Aptos" panose="020B0004020202020204" pitchFamily="34" charset="0"/>
              </a:rPr>
              <a:t> leaves non-patron-identifiable information, such as user group and affiliated I-Share institution, reportable through Alma Analytics for generating statistics, which we know are </a:t>
            </a:r>
            <a:r>
              <a:rPr lang="en-US" sz="1800" dirty="0"/>
              <a:t>essential for our member libraries to report to their institutions and other bodies.</a:t>
            </a:r>
            <a:endParaRPr lang="en-US" sz="1200" dirty="0">
              <a:effectLst/>
              <a:latin typeface="+mj-lt"/>
              <a:ea typeface="Times New Roman" panose="02020603050405020304" pitchFamily="18"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ptos" panose="020B0004020202020204" pitchFamily="34" charset="0"/>
              <a:ea typeface="Times New Roman" panose="02020603050405020304" pitchFamily="18"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ptos" panose="020B0004020202020204" pitchFamily="34" charset="0"/>
                <a:ea typeface="Times New Roman" panose="02020603050405020304" pitchFamily="18" charset="0"/>
                <a:cs typeface="Aptos" panose="020B0004020202020204" pitchFamily="34" charset="0"/>
              </a:rPr>
              <a:t>Once we turn it on, user loan and request data in Alma will be anonymized after a retention period of seven days; while fine and fee data will be retained for seven years. We’ll get into more details in a moment.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ptos" panose="020B0004020202020204" pitchFamily="34" charset="0"/>
              <a:ea typeface="Times New Roman" panose="02020603050405020304" pitchFamily="18"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ptos" panose="020B0004020202020204" pitchFamily="34" charset="0"/>
                <a:ea typeface="Times New Roman" panose="02020603050405020304" pitchFamily="18" charset="0"/>
                <a:cs typeface="Aptos" panose="020B0004020202020204" pitchFamily="34" charset="0"/>
              </a:rPr>
              <a:t>For </a:t>
            </a:r>
            <a:r>
              <a:rPr lang="en-US" sz="1200" dirty="0">
                <a:effectLst/>
                <a:latin typeface="Aptos" panose="020B0004020202020204" pitchFamily="34" charset="0"/>
                <a:ea typeface="Aptos" panose="020B0004020202020204" pitchFamily="34" charset="0"/>
                <a:cs typeface="Aptos" panose="020B0004020202020204" pitchFamily="34" charset="0"/>
              </a:rPr>
              <a:t>those of you who have been in an I-Share library since our Voyager days, back before we were using Alma, you may remember that loan and request transactions in Voyager were anonymized immediately, sometimes making it difficult to track down issues!</a:t>
            </a:r>
          </a:p>
          <a:p>
            <a:endParaRPr lang="en-US" dirty="0"/>
          </a:p>
          <a:p>
            <a:endParaRPr lang="en-US" dirty="0"/>
          </a:p>
        </p:txBody>
      </p:sp>
      <p:sp>
        <p:nvSpPr>
          <p:cNvPr id="4" name="Slide Number Placeholder 3"/>
          <p:cNvSpPr>
            <a:spLocks noGrp="1"/>
          </p:cNvSpPr>
          <p:nvPr>
            <p:ph type="sldNum" sz="quarter" idx="5"/>
          </p:nvPr>
        </p:nvSpPr>
        <p:spPr/>
        <p:txBody>
          <a:bodyPr/>
          <a:lstStyle/>
          <a:p>
            <a:fld id="{A58473E4-DEFA-4081-9A15-DF7352AEBC3E}" type="slidenum">
              <a:rPr lang="en-US" smtClean="0"/>
              <a:t>3</a:t>
            </a:fld>
            <a:endParaRPr lang="en-US"/>
          </a:p>
        </p:txBody>
      </p:sp>
    </p:spTree>
    <p:extLst>
      <p:ext uri="{BB962C8B-B14F-4D97-AF65-F5344CB8AC3E}">
        <p14:creationId xmlns:p14="http://schemas.microsoft.com/office/powerpoint/2010/main" val="34536770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(Martin)</a:t>
            </a:r>
          </a:p>
          <a:p>
            <a:br>
              <a:rPr lang="en-US" dirty="0"/>
            </a:br>
            <a:r>
              <a:rPr lang="en-US" dirty="0"/>
              <a:t>This is a second example of how Alma fulfillment data may be used at your local institution.</a:t>
            </a:r>
          </a:p>
          <a:p>
            <a:endParaRPr lang="en-US" dirty="0"/>
          </a:p>
          <a:p>
            <a:r>
              <a:rPr lang="en-US" dirty="0"/>
              <a:t>Your library helps the institution gather academic performance data tied to library resource use. </a:t>
            </a:r>
          </a:p>
          <a:p>
            <a:endParaRPr lang="en-US" dirty="0"/>
          </a:p>
          <a:p>
            <a:r>
              <a:rPr lang="en-US" dirty="0"/>
              <a:t>An Alma Analytics Object emails monthly reports of aggregate numbers of items checked out by a patron for reporting purposes.  </a:t>
            </a:r>
          </a:p>
          <a:p>
            <a:endParaRPr lang="en-US" dirty="0"/>
          </a:p>
          <a:p>
            <a:r>
              <a:rPr lang="en-US" dirty="0"/>
              <a:t>Since anonymization occurs 7 days after the item is returned, the current report could return inaccurate data.  The patron’s identifier will no longer be connected to items that were returned more than 7 days ago.  Items returned less than 7 days ago will still be reported.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We are not asking you to change the reports at this moment.  We are asking you to think about the processes.  Talk with your colleagues and make note of things that you do at your institution that use this Alma / Analytics information that will be anonymized in the future.   At future sessions, we will discuss how to change your analytics reports that will be affected and how to create scheduled reports to obtain necessary data before it is anonymized.  </a:t>
            </a:r>
          </a:p>
          <a:p>
            <a:endParaRPr lang="en-US" dirty="0"/>
          </a:p>
        </p:txBody>
      </p:sp>
      <p:sp>
        <p:nvSpPr>
          <p:cNvPr id="4" name="Slide Number Placeholder 3"/>
          <p:cNvSpPr>
            <a:spLocks noGrp="1"/>
          </p:cNvSpPr>
          <p:nvPr>
            <p:ph type="sldNum" sz="quarter" idx="5"/>
          </p:nvPr>
        </p:nvSpPr>
        <p:spPr/>
        <p:txBody>
          <a:bodyPr/>
          <a:lstStyle/>
          <a:p>
            <a:fld id="{A58473E4-DEFA-4081-9A15-DF7352AEBC3E}" type="slidenum">
              <a:rPr lang="en-US" smtClean="0"/>
              <a:t>30</a:t>
            </a:fld>
            <a:endParaRPr lang="en-US"/>
          </a:p>
        </p:txBody>
      </p:sp>
    </p:spTree>
    <p:extLst>
      <p:ext uri="{BB962C8B-B14F-4D97-AF65-F5344CB8AC3E}">
        <p14:creationId xmlns:p14="http://schemas.microsoft.com/office/powerpoint/2010/main" val="11614783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(Martin)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rPr>
              <a:t>The reports from the I-Share Annual Statistical Package for Alma Data will be updated by CARLI staff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rPr>
              <a:t>The fiscal year 2023-2024 reports will not be affected by anonymization </a:t>
            </a:r>
            <a:r>
              <a:rPr lang="en-US" sz="1200" i="1" dirty="0">
                <a:highlight>
                  <a:srgbClr val="FFFF00"/>
                </a:highlight>
                <a:latin typeface="+mj-lt"/>
              </a:rPr>
              <a:t>(because anonymization will be enabled after that fiscal year has ended).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rPr>
              <a:t>CARLI staff will modify the Annual Statistics Package reports as needed to ensure continuity of data in forthcoming fiscal years once anonymization is enabled. </a:t>
            </a:r>
          </a:p>
        </p:txBody>
      </p:sp>
      <p:sp>
        <p:nvSpPr>
          <p:cNvPr id="4" name="Slide Number Placeholder 3"/>
          <p:cNvSpPr>
            <a:spLocks noGrp="1"/>
          </p:cNvSpPr>
          <p:nvPr>
            <p:ph type="sldNum" sz="quarter" idx="5"/>
          </p:nvPr>
        </p:nvSpPr>
        <p:spPr/>
        <p:txBody>
          <a:bodyPr/>
          <a:lstStyle/>
          <a:p>
            <a:fld id="{A58473E4-DEFA-4081-9A15-DF7352AEBC3E}" type="slidenum">
              <a:rPr lang="en-US" smtClean="0"/>
              <a:t>31</a:t>
            </a:fld>
            <a:endParaRPr lang="en-US"/>
          </a:p>
        </p:txBody>
      </p:sp>
    </p:spTree>
    <p:extLst>
      <p:ext uri="{BB962C8B-B14F-4D97-AF65-F5344CB8AC3E}">
        <p14:creationId xmlns:p14="http://schemas.microsoft.com/office/powerpoint/2010/main" val="5764439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(Martin)</a:t>
            </a:r>
          </a:p>
          <a:p>
            <a:endParaRPr lang="en-US" dirty="0"/>
          </a:p>
          <a:p>
            <a:r>
              <a:rPr lang="en-US" dirty="0"/>
              <a:t>This whole presentation has been an overview of forthcoming Alma anonymization changes. </a:t>
            </a:r>
          </a:p>
          <a:p>
            <a:endParaRPr lang="en-US" dirty="0"/>
          </a:p>
          <a:p>
            <a:r>
              <a:rPr lang="en-US" dirty="0"/>
              <a:t>Here is a reminder that we will have two upcoming in-depth sessions. </a:t>
            </a:r>
          </a:p>
        </p:txBody>
      </p:sp>
      <p:sp>
        <p:nvSpPr>
          <p:cNvPr id="4" name="Slide Number Placeholder 3"/>
          <p:cNvSpPr>
            <a:spLocks noGrp="1"/>
          </p:cNvSpPr>
          <p:nvPr>
            <p:ph type="sldNum" sz="quarter" idx="5"/>
          </p:nvPr>
        </p:nvSpPr>
        <p:spPr/>
        <p:txBody>
          <a:bodyPr/>
          <a:lstStyle/>
          <a:p>
            <a:fld id="{A58473E4-DEFA-4081-9A15-DF7352AEBC3E}" type="slidenum">
              <a:rPr lang="en-US" smtClean="0"/>
              <a:t>32</a:t>
            </a:fld>
            <a:endParaRPr lang="en-US"/>
          </a:p>
        </p:txBody>
      </p:sp>
    </p:spTree>
    <p:extLst>
      <p:ext uri="{BB962C8B-B14F-4D97-AF65-F5344CB8AC3E}">
        <p14:creationId xmlns:p14="http://schemas.microsoft.com/office/powerpoint/2010/main" val="3603298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(Martin)</a:t>
            </a:r>
            <a:endParaRPr lang="en-US" dirty="0"/>
          </a:p>
        </p:txBody>
      </p:sp>
      <p:sp>
        <p:nvSpPr>
          <p:cNvPr id="4" name="Slide Number Placeholder 3"/>
          <p:cNvSpPr>
            <a:spLocks noGrp="1"/>
          </p:cNvSpPr>
          <p:nvPr>
            <p:ph type="sldNum" sz="quarter" idx="5"/>
          </p:nvPr>
        </p:nvSpPr>
        <p:spPr/>
        <p:txBody>
          <a:bodyPr/>
          <a:lstStyle/>
          <a:p>
            <a:fld id="{A58473E4-DEFA-4081-9A15-DF7352AEBC3E}" type="slidenum">
              <a:rPr lang="en-US" smtClean="0"/>
              <a:t>33</a:t>
            </a:fld>
            <a:endParaRPr lang="en-US"/>
          </a:p>
        </p:txBody>
      </p:sp>
    </p:spTree>
    <p:extLst>
      <p:ext uri="{BB962C8B-B14F-4D97-AF65-F5344CB8AC3E}">
        <p14:creationId xmlns:p14="http://schemas.microsoft.com/office/powerpoint/2010/main" val="3214571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Symbol" panose="05050102010706020507" pitchFamily="18" charset="2"/>
              <a:buNone/>
            </a:pPr>
            <a:r>
              <a:rPr lang="en-US" sz="1200" dirty="0">
                <a:effectLst/>
                <a:latin typeface="+mj-lt"/>
                <a:ea typeface="Times New Roman" panose="02020603050405020304" pitchFamily="18" charset="0"/>
                <a:cs typeface="Aptos" panose="020B0004020202020204" pitchFamily="34" charset="0"/>
              </a:rPr>
              <a:t>(Jessica)</a:t>
            </a:r>
          </a:p>
          <a:p>
            <a:pPr marL="0" marR="0" lvl="0" indent="0">
              <a:spcBef>
                <a:spcPts val="0"/>
              </a:spcBef>
              <a:spcAft>
                <a:spcPts val="0"/>
              </a:spcAft>
              <a:buFont typeface="Symbol" panose="05050102010706020507" pitchFamily="18" charset="2"/>
              <a:buNone/>
            </a:pPr>
            <a:r>
              <a:rPr lang="en-US" sz="1200" dirty="0">
                <a:effectLst/>
                <a:latin typeface="+mj-lt"/>
                <a:ea typeface="Times New Roman" panose="02020603050405020304" pitchFamily="18" charset="0"/>
                <a:cs typeface="Aptos" panose="020B0004020202020204" pitchFamily="34" charset="0"/>
              </a:rPr>
              <a:t>In contrast to Voyager, Alma supports the anonymization of patron data and fulfillment transactions with a wide range of options. To determine how best to configure things for I-Share, </a:t>
            </a:r>
            <a:r>
              <a:rPr lang="en-US" sz="1800" dirty="0">
                <a:effectLst/>
                <a:latin typeface="+mj-lt"/>
                <a:ea typeface="Times New Roman" panose="02020603050405020304" pitchFamily="18" charset="0"/>
                <a:cs typeface="Aptos" panose="020B0004020202020204" pitchFamily="34" charset="0"/>
              </a:rPr>
              <a:t>CARLI staff and the CARLI Resource Sharing Committee have tested and decided upon several </a:t>
            </a:r>
            <a:r>
              <a:rPr lang="en-US" sz="1800" u="sng" dirty="0">
                <a:solidFill>
                  <a:srgbClr val="467886"/>
                </a:solidFill>
                <a:effectLst/>
                <a:latin typeface="+mj-lt"/>
                <a:ea typeface="Times New Roman" panose="02020603050405020304" pitchFamily="18" charset="0"/>
                <a:cs typeface="Aptos" panose="020B0004020202020204" pitchFamily="34" charset="0"/>
                <a:hlinkClick r:id="rId3"/>
              </a:rPr>
              <a:t>consortial policies for I-Share</a:t>
            </a:r>
            <a:r>
              <a:rPr lang="en-US" sz="1800" dirty="0">
                <a:effectLst/>
                <a:latin typeface="+mj-lt"/>
                <a:ea typeface="Times New Roman" panose="02020603050405020304" pitchFamily="18" charset="0"/>
                <a:cs typeface="Aptos" panose="020B0004020202020204" pitchFamily="34" charset="0"/>
              </a:rPr>
              <a:t> that optimize the privacy of patron data while balancing the needs of library staff to access these data for different purposes. These configurations have been approved by the CARLI Governance Board.</a:t>
            </a:r>
            <a:endParaRPr lang="en-US" sz="1800" dirty="0">
              <a:effectLst/>
              <a:latin typeface="+mj-lt"/>
              <a:ea typeface="Aptos" panose="020B0004020202020204" pitchFamily="34" charset="0"/>
              <a:cs typeface="Aptos" panose="020B0004020202020204" pitchFamily="34" charset="0"/>
            </a:endParaRPr>
          </a:p>
          <a:p>
            <a:pPr marL="0" marR="0" lvl="0" indent="0">
              <a:spcBef>
                <a:spcPts val="0"/>
              </a:spcBef>
              <a:spcAft>
                <a:spcPts val="0"/>
              </a:spcAft>
              <a:buFont typeface="Symbol" panose="05050102010706020507" pitchFamily="18" charset="2"/>
              <a:buNone/>
            </a:pPr>
            <a:endParaRPr lang="en-US" sz="1200" dirty="0">
              <a:effectLst/>
              <a:latin typeface="+mj-lt"/>
              <a:ea typeface="Times New Roman" panose="02020603050405020304" pitchFamily="18" charset="0"/>
              <a:cs typeface="Aptos" panose="020B0004020202020204" pitchFamily="34" charset="0"/>
            </a:endParaRPr>
          </a:p>
          <a:p>
            <a:pPr marL="0" marR="0" lvl="0" indent="0">
              <a:spcBef>
                <a:spcPts val="0"/>
              </a:spcBef>
              <a:spcAft>
                <a:spcPts val="0"/>
              </a:spcAft>
              <a:buFont typeface="Symbol" panose="05050102010706020507" pitchFamily="18" charset="2"/>
              <a:buNone/>
            </a:pPr>
            <a:r>
              <a:rPr lang="en-US" sz="1200" dirty="0">
                <a:effectLst/>
                <a:latin typeface="Aptos" panose="020B0004020202020204" pitchFamily="34" charset="0"/>
                <a:ea typeface="Times New Roman" panose="02020603050405020304" pitchFamily="18" charset="0"/>
                <a:cs typeface="Aptos" panose="020B0004020202020204" pitchFamily="34" charset="0"/>
              </a:rPr>
              <a:t>There will be no changes to the day-to-day tasks within Alma such as loaning materials or returning materials, both from a local or I-Share perspective. </a:t>
            </a:r>
            <a:endParaRPr lang="en-US" sz="1200" dirty="0">
              <a:effectLst/>
              <a:latin typeface="Aptos" panose="020B0004020202020204" pitchFamily="34" charset="0"/>
              <a:ea typeface="Aptos" panose="020B0004020202020204" pitchFamily="34" charset="0"/>
              <a:cs typeface="Aptos" panose="020B0004020202020204" pitchFamily="34" charset="0"/>
            </a:endParaRPr>
          </a:p>
          <a:p>
            <a:pPr marL="0" marR="0" indent="0">
              <a:spcBef>
                <a:spcPts val="0"/>
              </a:spcBef>
              <a:spcAft>
                <a:spcPts val="0"/>
              </a:spcAft>
              <a:buFont typeface="Arial" panose="020B0604020202020204" pitchFamily="34" charset="0"/>
              <a:buNone/>
            </a:pPr>
            <a:r>
              <a:rPr lang="en-US" sz="1200" dirty="0">
                <a:effectLst/>
                <a:latin typeface="Aptos" panose="020B0004020202020204" pitchFamily="34" charset="0"/>
                <a:ea typeface="Aptos" panose="020B0004020202020204" pitchFamily="34" charset="0"/>
                <a:cs typeface="Aptos" panose="020B0004020202020204" pitchFamily="34" charset="0"/>
              </a:rPr>
              <a:t> </a:t>
            </a:r>
          </a:p>
          <a:p>
            <a:pPr marL="0" marR="0" lvl="0" indent="0">
              <a:spcBef>
                <a:spcPts val="0"/>
              </a:spcBef>
              <a:spcAft>
                <a:spcPts val="0"/>
              </a:spcAft>
              <a:buFont typeface="Symbol" panose="05050102010706020507" pitchFamily="18" charset="2"/>
              <a:buNone/>
            </a:pPr>
            <a:r>
              <a:rPr lang="en-US" sz="1200" u="sng" dirty="0">
                <a:solidFill>
                  <a:srgbClr val="467886"/>
                </a:solidFill>
                <a:effectLst/>
                <a:latin typeface="Aptos" panose="020B0004020202020204" pitchFamily="34" charset="0"/>
                <a:ea typeface="Times New Roman" panose="02020603050405020304" pitchFamily="18" charset="0"/>
                <a:cs typeface="Aptos" panose="020B0004020202020204" pitchFamily="34" charset="0"/>
                <a:hlinkClick r:id="rId4"/>
              </a:rPr>
              <a:t>There will be changes to Alma Analytics reporting</a:t>
            </a:r>
            <a:r>
              <a:rPr lang="en-US" sz="1200" dirty="0">
                <a:effectLst/>
                <a:latin typeface="Aptos" panose="020B0004020202020204" pitchFamily="34" charset="0"/>
                <a:ea typeface="Times New Roman" panose="02020603050405020304" pitchFamily="18" charset="0"/>
                <a:cs typeface="Aptos" panose="020B0004020202020204" pitchFamily="34" charset="0"/>
              </a:rPr>
              <a:t> as certain data fields will be anonymized going forward. Two future Webinars and documentation will be provided by to help guide libraries to determine their data needs before and after anonymization is enabled, and to demonstrate how and which fields to modify on existing reports to maintain similar reporting capability as is presently available. </a:t>
            </a:r>
            <a:endParaRPr lang="en-US" dirty="0"/>
          </a:p>
          <a:p>
            <a:endParaRPr lang="en-US" dirty="0"/>
          </a:p>
        </p:txBody>
      </p:sp>
      <p:sp>
        <p:nvSpPr>
          <p:cNvPr id="4" name="Slide Number Placeholder 3"/>
          <p:cNvSpPr>
            <a:spLocks noGrp="1"/>
          </p:cNvSpPr>
          <p:nvPr>
            <p:ph type="sldNum" sz="quarter" idx="5"/>
          </p:nvPr>
        </p:nvSpPr>
        <p:spPr/>
        <p:txBody>
          <a:bodyPr/>
          <a:lstStyle/>
          <a:p>
            <a:fld id="{A58473E4-DEFA-4081-9A15-DF7352AEBC3E}" type="slidenum">
              <a:rPr lang="en-US" smtClean="0"/>
              <a:t>4</a:t>
            </a:fld>
            <a:endParaRPr lang="en-US"/>
          </a:p>
        </p:txBody>
      </p:sp>
    </p:spTree>
    <p:extLst>
      <p:ext uri="{BB962C8B-B14F-4D97-AF65-F5344CB8AC3E}">
        <p14:creationId xmlns:p14="http://schemas.microsoft.com/office/powerpoint/2010/main" val="783699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(Jessica)</a:t>
            </a:r>
          </a:p>
          <a:p>
            <a:r>
              <a:rPr lang="en-US" dirty="0"/>
              <a:t>CARLI will enable Alma’s anonymization of user data feature for all I-Share libraries on July 29, 2024.  CARLI staff will set and maintain these configurations in all I-Share IZs. There is no action required on the part of I-Share libraries to configure Anonymization.</a:t>
            </a:r>
          </a:p>
          <a:p>
            <a:endParaRPr lang="en-US" dirty="0"/>
          </a:p>
          <a:p>
            <a:r>
              <a:rPr lang="en-US" dirty="0"/>
              <a:t>Your library can prepare for these changes in several ways:</a:t>
            </a:r>
          </a:p>
          <a:p>
            <a:pPr marL="228600" indent="-228600">
              <a:buAutoNum type="arabicPeriod"/>
            </a:pPr>
            <a:r>
              <a:rPr lang="en-US" dirty="0"/>
              <a:t>By attending CARLI webinars like this session and reviewing CARLI documentation</a:t>
            </a:r>
          </a:p>
          <a:p>
            <a:pPr marL="228600" indent="-228600">
              <a:buAutoNum type="arabicPeriod"/>
            </a:pPr>
            <a:r>
              <a:rPr lang="en-US" dirty="0"/>
              <a:t>Review best practices for handling Personally Identifiable Information, or “PII”</a:t>
            </a:r>
          </a:p>
          <a:p>
            <a:pPr marL="228600" indent="-228600">
              <a:buAutoNum type="arabicPeriod"/>
            </a:pPr>
            <a:r>
              <a:rPr lang="en-US" dirty="0"/>
              <a:t>Considering your institution’s data needs, and</a:t>
            </a:r>
          </a:p>
          <a:p>
            <a:pPr marL="228600" indent="-228600">
              <a:buAutoNum type="arabicPeriod"/>
            </a:pPr>
            <a:r>
              <a:rPr lang="en-US" dirty="0"/>
              <a:t>Reviewing any Alma Analytics reports that your library uses so that you can modify them to adjust for fields that will be anonymized, and/or prepare to export data for analysis outside of Alma.</a:t>
            </a:r>
          </a:p>
          <a:p>
            <a:endParaRPr lang="en-US" dirty="0"/>
          </a:p>
        </p:txBody>
      </p:sp>
      <p:sp>
        <p:nvSpPr>
          <p:cNvPr id="4" name="Slide Number Placeholder 3"/>
          <p:cNvSpPr>
            <a:spLocks noGrp="1"/>
          </p:cNvSpPr>
          <p:nvPr>
            <p:ph type="sldNum" sz="quarter" idx="5"/>
          </p:nvPr>
        </p:nvSpPr>
        <p:spPr/>
        <p:txBody>
          <a:bodyPr/>
          <a:lstStyle/>
          <a:p>
            <a:fld id="{A58473E4-DEFA-4081-9A15-DF7352AEBC3E}" type="slidenum">
              <a:rPr lang="en-US" smtClean="0"/>
              <a:t>5</a:t>
            </a:fld>
            <a:endParaRPr lang="en-US"/>
          </a:p>
        </p:txBody>
      </p:sp>
    </p:spTree>
    <p:extLst>
      <p:ext uri="{BB962C8B-B14F-4D97-AF65-F5344CB8AC3E}">
        <p14:creationId xmlns:p14="http://schemas.microsoft.com/office/powerpoint/2010/main" val="2402798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(Jessica)</a:t>
            </a:r>
          </a:p>
          <a:p>
            <a:r>
              <a:rPr lang="en-US" dirty="0"/>
              <a:t>Two future webinars are scheduled to help I-Share libraries prepare.  Registration is required, and the sessions will be recorded and posted to the CARLI website.</a:t>
            </a:r>
          </a:p>
          <a:p>
            <a:endParaRPr lang="en-US" dirty="0"/>
          </a:p>
          <a:p>
            <a:r>
              <a:rPr lang="en-US" dirty="0"/>
              <a:t>On June 6</a:t>
            </a:r>
            <a:r>
              <a:rPr lang="en-US" baseline="30000" dirty="0"/>
              <a:t>th</a:t>
            </a:r>
            <a:r>
              <a:rPr lang="en-US" dirty="0"/>
              <a:t> we will cover how to determine if an existing report your library uses will be affected by anonymization and how to adjust such reports, and highlight built-in Alma features to configure report results to be auto-run or auto-exported.</a:t>
            </a:r>
          </a:p>
          <a:p>
            <a:endParaRPr lang="en-US" dirty="0"/>
          </a:p>
          <a:p>
            <a:r>
              <a:rPr lang="en-US" dirty="0"/>
              <a:t>On June 10</a:t>
            </a:r>
            <a:r>
              <a:rPr lang="en-US" baseline="30000" dirty="0"/>
              <a:t>th</a:t>
            </a:r>
            <a:r>
              <a:rPr lang="en-US" dirty="0"/>
              <a:t>, CARLI staff and Dennis </a:t>
            </a:r>
            <a:r>
              <a:rPr lang="en-US" dirty="0" err="1"/>
              <a:t>Krieb</a:t>
            </a:r>
            <a:r>
              <a:rPr lang="en-US" dirty="0"/>
              <a:t>, Director of Library Services at Lewis and Clark Community College, will discuss using reported data from Alma for institutional purposes, and how this can be accomplished with Alma Anonymization in place.</a:t>
            </a:r>
          </a:p>
          <a:p>
            <a:endParaRPr lang="en-US" dirty="0"/>
          </a:p>
          <a:p>
            <a:r>
              <a:rPr lang="en-US" dirty="0"/>
              <a:t>Next, let’s dive into some specifics on the </a:t>
            </a:r>
            <a:r>
              <a:rPr lang="en-US" dirty="0" err="1"/>
              <a:t>consortial</a:t>
            </a:r>
            <a:r>
              <a:rPr lang="en-US" dirty="0"/>
              <a:t> configuration settings for anonymization with my colleague, Debbie.</a:t>
            </a:r>
          </a:p>
          <a:p>
            <a:endParaRPr lang="en-US" dirty="0"/>
          </a:p>
        </p:txBody>
      </p:sp>
      <p:sp>
        <p:nvSpPr>
          <p:cNvPr id="4" name="Slide Number Placeholder 3"/>
          <p:cNvSpPr>
            <a:spLocks noGrp="1"/>
          </p:cNvSpPr>
          <p:nvPr>
            <p:ph type="sldNum" sz="quarter" idx="5"/>
          </p:nvPr>
        </p:nvSpPr>
        <p:spPr/>
        <p:txBody>
          <a:bodyPr/>
          <a:lstStyle/>
          <a:p>
            <a:fld id="{A58473E4-DEFA-4081-9A15-DF7352AEBC3E}" type="slidenum">
              <a:rPr lang="en-US" smtClean="0"/>
              <a:t>6</a:t>
            </a:fld>
            <a:endParaRPr lang="en-US"/>
          </a:p>
        </p:txBody>
      </p:sp>
    </p:spTree>
    <p:extLst>
      <p:ext uri="{BB962C8B-B14F-4D97-AF65-F5344CB8AC3E}">
        <p14:creationId xmlns:p14="http://schemas.microsoft.com/office/powerpoint/2010/main" val="1270757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(Debbie)</a:t>
            </a:r>
          </a:p>
          <a:p>
            <a:r>
              <a:rPr lang="en-US" dirty="0"/>
              <a:t>Thank you, Jessica! </a:t>
            </a:r>
          </a:p>
          <a:p>
            <a:endParaRPr lang="en-US" dirty="0"/>
          </a:p>
          <a:p>
            <a:r>
              <a:rPr lang="en-US" dirty="0"/>
              <a:t>As we talk about the configuration settings behind the scenes in Alma that will enable the Anonymization process, I’ll start with a reminder that you have hopefully heard me say several times over the years we’ve been on Alma- remember that I-Share library staff should NOT make any edits to the Alma Configurations under the Fulfillment&gt; General&gt; Fulfillment Jobs Configuration.</a:t>
            </a:r>
          </a:p>
          <a:p>
            <a:br>
              <a:rPr lang="en-US" dirty="0"/>
            </a:br>
            <a:r>
              <a:rPr lang="en-US" dirty="0"/>
              <a:t>These settings are </a:t>
            </a:r>
            <a:r>
              <a:rPr lang="en-US" dirty="0" err="1"/>
              <a:t>consortially</a:t>
            </a:r>
            <a:r>
              <a:rPr lang="en-US" dirty="0"/>
              <a:t> determined and managed by CARLI Offices Staff. We need these settings to stay set consistently across the consortium.</a:t>
            </a:r>
          </a:p>
        </p:txBody>
      </p:sp>
      <p:sp>
        <p:nvSpPr>
          <p:cNvPr id="4" name="Slide Number Placeholder 3"/>
          <p:cNvSpPr>
            <a:spLocks noGrp="1"/>
          </p:cNvSpPr>
          <p:nvPr>
            <p:ph type="sldNum" sz="quarter" idx="5"/>
          </p:nvPr>
        </p:nvSpPr>
        <p:spPr/>
        <p:txBody>
          <a:bodyPr/>
          <a:lstStyle/>
          <a:p>
            <a:fld id="{A58473E4-DEFA-4081-9A15-DF7352AEBC3E}" type="slidenum">
              <a:rPr lang="en-US" smtClean="0"/>
              <a:t>7</a:t>
            </a:fld>
            <a:endParaRPr lang="en-US"/>
          </a:p>
        </p:txBody>
      </p:sp>
    </p:spTree>
    <p:extLst>
      <p:ext uri="{BB962C8B-B14F-4D97-AF65-F5344CB8AC3E}">
        <p14:creationId xmlns:p14="http://schemas.microsoft.com/office/powerpoint/2010/main" val="1801114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(Debbie)</a:t>
            </a:r>
          </a:p>
          <a:p>
            <a:r>
              <a:rPr lang="en-US" dirty="0"/>
              <a:t>Now that I’ve reminded you to not edit these settings, and now that I’m showing you a classic example of my cat’s definition of something else that you can look at, but should not touch, let’s talk about the configuration settings in a little more detail.</a:t>
            </a:r>
          </a:p>
        </p:txBody>
      </p:sp>
      <p:sp>
        <p:nvSpPr>
          <p:cNvPr id="4" name="Slide Number Placeholder 3"/>
          <p:cNvSpPr>
            <a:spLocks noGrp="1"/>
          </p:cNvSpPr>
          <p:nvPr>
            <p:ph type="sldNum" sz="quarter" idx="5"/>
          </p:nvPr>
        </p:nvSpPr>
        <p:spPr/>
        <p:txBody>
          <a:bodyPr/>
          <a:lstStyle/>
          <a:p>
            <a:fld id="{A58473E4-DEFA-4081-9A15-DF7352AEBC3E}" type="slidenum">
              <a:rPr lang="en-US" smtClean="0"/>
              <a:t>8</a:t>
            </a:fld>
            <a:endParaRPr lang="en-US"/>
          </a:p>
        </p:txBody>
      </p:sp>
    </p:spTree>
    <p:extLst>
      <p:ext uri="{BB962C8B-B14F-4D97-AF65-F5344CB8AC3E}">
        <p14:creationId xmlns:p14="http://schemas.microsoft.com/office/powerpoint/2010/main" val="1926382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(Debbie)</a:t>
            </a:r>
          </a:p>
          <a:p>
            <a:r>
              <a:rPr lang="en-US" dirty="0"/>
              <a:t>The fulfillment job that enables Anonymization in Alma is aptly called the “Anonymization Job.”</a:t>
            </a:r>
          </a:p>
          <a:p>
            <a:r>
              <a:rPr lang="en-US" dirty="0"/>
              <a:t>When enabled by CARLI staff in July, as a consortium we will be anonymizing: completed loans and loan notes; fines and fees, and fines and fee notes; local requests and local request notes; and finally local I-Share/resource sharing requests, and those associated notes. </a:t>
            </a:r>
          </a:p>
          <a:p>
            <a:endParaRPr lang="en-US" dirty="0"/>
          </a:p>
          <a:p>
            <a:r>
              <a:rPr lang="en-US" dirty="0"/>
              <a:t>The job will be scheduled to </a:t>
            </a:r>
            <a:r>
              <a:rPr lang="en-US" sz="1200" dirty="0">
                <a:latin typeface="+mj-lt"/>
              </a:rPr>
              <a:t>run every day at 1:00 am.</a:t>
            </a:r>
          </a:p>
          <a:p>
            <a:endParaRPr lang="en-US" sz="1200" dirty="0">
              <a:latin typeface="+mj-lt"/>
            </a:endParaRPr>
          </a:p>
          <a:p>
            <a:r>
              <a:rPr lang="en-US" sz="1200" dirty="0">
                <a:latin typeface="+mj-lt"/>
              </a:rPr>
              <a:t>Each of these sub-sections of the job points to a set of Rules, linked on the right side of the screenshot. It is these rules that inform Alma which transactions to anonymize.</a:t>
            </a:r>
          </a:p>
          <a:p>
            <a:endParaRPr lang="en-US" dirty="0"/>
          </a:p>
        </p:txBody>
      </p:sp>
      <p:sp>
        <p:nvSpPr>
          <p:cNvPr id="4" name="Slide Number Placeholder 3"/>
          <p:cNvSpPr>
            <a:spLocks noGrp="1"/>
          </p:cNvSpPr>
          <p:nvPr>
            <p:ph type="sldNum" sz="quarter" idx="5"/>
          </p:nvPr>
        </p:nvSpPr>
        <p:spPr/>
        <p:txBody>
          <a:bodyPr/>
          <a:lstStyle/>
          <a:p>
            <a:fld id="{A58473E4-DEFA-4081-9A15-DF7352AEBC3E}" type="slidenum">
              <a:rPr lang="en-US" smtClean="0"/>
              <a:t>9</a:t>
            </a:fld>
            <a:endParaRPr lang="en-US"/>
          </a:p>
        </p:txBody>
      </p:sp>
    </p:spTree>
    <p:extLst>
      <p:ext uri="{BB962C8B-B14F-4D97-AF65-F5344CB8AC3E}">
        <p14:creationId xmlns:p14="http://schemas.microsoft.com/office/powerpoint/2010/main" val="40686180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a:p>
        </p:txBody>
      </p:sp>
      <p:pic>
        <p:nvPicPr>
          <p:cNvPr id="5" name="Picture 17" descr="largepurplelogo-transpare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5367" y="1358901"/>
            <a:ext cx="3092451" cy="2322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477001"/>
            <a:ext cx="12192000" cy="16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9" descr="CARLI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51351" y="3906838"/>
            <a:ext cx="298450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4919196"/>
            <a:ext cx="10363200" cy="1079293"/>
          </a:xfrm>
        </p:spPr>
        <p:txBody>
          <a:bodyPr>
            <a:normAutofit/>
          </a:bodyPr>
          <a:lstStyle>
            <a:lvl1pPr>
              <a:defRPr sz="3200" cap="all">
                <a:solidFill>
                  <a:schemeClr val="bg2"/>
                </a:solidFill>
              </a:defRPr>
            </a:lvl1pPr>
          </a:lstStyle>
          <a:p>
            <a:r>
              <a:rPr lang="en-US"/>
              <a:t>Click to edit Master title style</a:t>
            </a:r>
          </a:p>
        </p:txBody>
      </p:sp>
      <p:sp>
        <p:nvSpPr>
          <p:cNvPr id="3" name="Subtitle 2"/>
          <p:cNvSpPr>
            <a:spLocks noGrp="1"/>
          </p:cNvSpPr>
          <p:nvPr>
            <p:ph type="subTitle" idx="1"/>
          </p:nvPr>
        </p:nvSpPr>
        <p:spPr>
          <a:xfrm>
            <a:off x="1828800" y="5740694"/>
            <a:ext cx="8534400" cy="987225"/>
          </a:xfrm>
        </p:spPr>
        <p:txBody>
          <a:bodyPr>
            <a:normAutofit/>
          </a:bodyPr>
          <a:lstStyle>
            <a:lvl1pPr marL="0" indent="0" algn="ctr">
              <a:buNone/>
              <a:defRPr sz="24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90767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7" name="Rectangle 6"/>
          <p:cNvSpPr/>
          <p:nvPr/>
        </p:nvSpPr>
        <p:spPr>
          <a:xfrm>
            <a:off x="0" y="4895850"/>
            <a:ext cx="12192000" cy="15128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a:t> </a:t>
            </a:r>
          </a:p>
        </p:txBody>
      </p:sp>
      <p:sp>
        <p:nvSpPr>
          <p:cNvPr id="2" name="Picture Placeholder 8"/>
          <p:cNvSpPr>
            <a:spLocks noGrp="1"/>
          </p:cNvSpPr>
          <p:nvPr>
            <p:ph type="pic" sz="quarter" idx="10"/>
          </p:nvPr>
        </p:nvSpPr>
        <p:spPr>
          <a:xfrm>
            <a:off x="0" y="1"/>
            <a:ext cx="12192000" cy="4895272"/>
          </a:xfrm>
        </p:spPr>
        <p:txBody>
          <a:bodyPr rtlCol="0">
            <a:normAutofit/>
          </a:bodyPr>
          <a:lstStyle/>
          <a:p>
            <a:pPr lvl="0"/>
            <a:r>
              <a:rPr lang="en-US" noProof="0"/>
              <a:t>Click icon to add picture</a:t>
            </a:r>
          </a:p>
        </p:txBody>
      </p:sp>
      <p:sp>
        <p:nvSpPr>
          <p:cNvPr id="5" name="Title 1"/>
          <p:cNvSpPr>
            <a:spLocks noGrp="1"/>
          </p:cNvSpPr>
          <p:nvPr>
            <p:ph type="title"/>
          </p:nvPr>
        </p:nvSpPr>
        <p:spPr>
          <a:xfrm>
            <a:off x="1339274" y="5323455"/>
            <a:ext cx="9698181" cy="1362075"/>
          </a:xfrm>
        </p:spPr>
        <p:txBody>
          <a:bodyPr anchor="t">
            <a:normAutofit/>
          </a:bodyPr>
          <a:lstStyle>
            <a:lvl1pPr algn="l">
              <a:defRPr sz="2800" b="1" cap="all">
                <a:solidFill>
                  <a:schemeClr val="bg2"/>
                </a:solidFill>
              </a:defRPr>
            </a:lvl1pPr>
          </a:lstStyle>
          <a:p>
            <a:r>
              <a:rPr lang="en-US"/>
              <a:t>Click to edit Master title style</a:t>
            </a:r>
          </a:p>
        </p:txBody>
      </p:sp>
      <p:sp>
        <p:nvSpPr>
          <p:cNvPr id="6" name="Text Placeholder 2"/>
          <p:cNvSpPr>
            <a:spLocks noGrp="1"/>
          </p:cNvSpPr>
          <p:nvPr>
            <p:ph type="body" idx="1"/>
          </p:nvPr>
        </p:nvSpPr>
        <p:spPr>
          <a:xfrm>
            <a:off x="1339273" y="4504306"/>
            <a:ext cx="9987011" cy="819148"/>
          </a:xfrm>
        </p:spPr>
        <p:txBody>
          <a:bodyPr anchor="b">
            <a:normAutofit/>
          </a:bodyPr>
          <a:lstStyle>
            <a:lvl1pPr marL="0" indent="0">
              <a:buNone/>
              <a:defRPr sz="1600">
                <a:solidFill>
                  <a:schemeClr val="bg1">
                    <a:lumMod val="8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3283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7" name="Rectangle 6"/>
          <p:cNvSpPr/>
          <p:nvPr/>
        </p:nvSpPr>
        <p:spPr>
          <a:xfrm>
            <a:off x="6307667" y="0"/>
            <a:ext cx="5884333" cy="641508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a:t> </a:t>
            </a:r>
          </a:p>
        </p:txBody>
      </p:sp>
      <p:sp>
        <p:nvSpPr>
          <p:cNvPr id="3" name="Title 1"/>
          <p:cNvSpPr>
            <a:spLocks noGrp="1"/>
          </p:cNvSpPr>
          <p:nvPr>
            <p:ph type="ctrTitle"/>
          </p:nvPr>
        </p:nvSpPr>
        <p:spPr>
          <a:xfrm>
            <a:off x="6581541" y="349638"/>
            <a:ext cx="5289673" cy="800046"/>
          </a:xfrm>
        </p:spPr>
        <p:txBody>
          <a:bodyPr>
            <a:normAutofit/>
          </a:bodyPr>
          <a:lstStyle>
            <a:lvl1pPr algn="l">
              <a:defRPr sz="2400">
                <a:solidFill>
                  <a:schemeClr val="bg2"/>
                </a:solidFill>
              </a:defRPr>
            </a:lvl1pPr>
          </a:lstStyle>
          <a:p>
            <a:r>
              <a:rPr lang="en-US"/>
              <a:t>Click to edit Master title style</a:t>
            </a:r>
          </a:p>
        </p:txBody>
      </p:sp>
      <p:sp>
        <p:nvSpPr>
          <p:cNvPr id="4" name="Content Placeholder 10"/>
          <p:cNvSpPr>
            <a:spLocks noGrp="1"/>
          </p:cNvSpPr>
          <p:nvPr>
            <p:ph sz="quarter" idx="10"/>
          </p:nvPr>
        </p:nvSpPr>
        <p:spPr>
          <a:xfrm>
            <a:off x="6580718" y="1243263"/>
            <a:ext cx="5289549" cy="5013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12"/>
          <p:cNvSpPr>
            <a:spLocks noGrp="1"/>
          </p:cNvSpPr>
          <p:nvPr>
            <p:ph type="pic" sz="quarter" idx="11"/>
          </p:nvPr>
        </p:nvSpPr>
        <p:spPr>
          <a:xfrm>
            <a:off x="0" y="0"/>
            <a:ext cx="6231467" cy="3247320"/>
          </a:xfrm>
        </p:spPr>
        <p:txBody>
          <a:bodyPr rtlCol="0">
            <a:normAutofit/>
          </a:bodyPr>
          <a:lstStyle/>
          <a:p>
            <a:pPr lvl="0"/>
            <a:r>
              <a:rPr lang="en-US" noProof="0"/>
              <a:t>Click icon to add picture</a:t>
            </a:r>
          </a:p>
        </p:txBody>
      </p:sp>
      <p:sp>
        <p:nvSpPr>
          <p:cNvPr id="6" name="Picture Placeholder 14"/>
          <p:cNvSpPr>
            <a:spLocks noGrp="1"/>
          </p:cNvSpPr>
          <p:nvPr>
            <p:ph type="pic" sz="quarter" idx="12"/>
          </p:nvPr>
        </p:nvSpPr>
        <p:spPr>
          <a:xfrm>
            <a:off x="0" y="3313124"/>
            <a:ext cx="6231467" cy="3100388"/>
          </a:xfrm>
        </p:spPr>
        <p:txBody>
          <a:bodyPr rtlCol="0">
            <a:normAutofit/>
          </a:bodyPr>
          <a:lstStyle/>
          <a:p>
            <a:pPr lvl="0"/>
            <a:r>
              <a:rPr lang="en-US" noProof="0"/>
              <a:t>Click icon to add picture</a:t>
            </a:r>
          </a:p>
        </p:txBody>
      </p:sp>
    </p:spTree>
    <p:extLst>
      <p:ext uri="{BB962C8B-B14F-4D97-AF65-F5344CB8AC3E}">
        <p14:creationId xmlns:p14="http://schemas.microsoft.com/office/powerpoint/2010/main" val="1807162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7" name="Rectangle 6"/>
          <p:cNvSpPr/>
          <p:nvPr/>
        </p:nvSpPr>
        <p:spPr>
          <a:xfrm>
            <a:off x="6307667" y="0"/>
            <a:ext cx="5884333" cy="64150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a:t> </a:t>
            </a:r>
          </a:p>
        </p:txBody>
      </p:sp>
      <p:sp>
        <p:nvSpPr>
          <p:cNvPr id="3" name="Title 1"/>
          <p:cNvSpPr>
            <a:spLocks noGrp="1"/>
          </p:cNvSpPr>
          <p:nvPr>
            <p:ph type="ctrTitle"/>
          </p:nvPr>
        </p:nvSpPr>
        <p:spPr>
          <a:xfrm>
            <a:off x="6581541" y="349638"/>
            <a:ext cx="5289673" cy="800046"/>
          </a:xfrm>
        </p:spPr>
        <p:txBody>
          <a:bodyPr>
            <a:normAutofit/>
          </a:bodyPr>
          <a:lstStyle>
            <a:lvl1pPr algn="l">
              <a:defRPr sz="2400">
                <a:solidFill>
                  <a:schemeClr val="bg2"/>
                </a:solidFill>
              </a:defRPr>
            </a:lvl1pPr>
          </a:lstStyle>
          <a:p>
            <a:r>
              <a:rPr lang="en-US"/>
              <a:t>Click to edit Master title style</a:t>
            </a:r>
          </a:p>
        </p:txBody>
      </p:sp>
      <p:sp>
        <p:nvSpPr>
          <p:cNvPr id="4" name="Content Placeholder 10"/>
          <p:cNvSpPr>
            <a:spLocks noGrp="1"/>
          </p:cNvSpPr>
          <p:nvPr>
            <p:ph sz="quarter" idx="10"/>
          </p:nvPr>
        </p:nvSpPr>
        <p:spPr>
          <a:xfrm>
            <a:off x="6580718" y="1243263"/>
            <a:ext cx="5289549" cy="5013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12"/>
          <p:cNvSpPr>
            <a:spLocks noGrp="1"/>
          </p:cNvSpPr>
          <p:nvPr>
            <p:ph type="pic" sz="quarter" idx="11"/>
          </p:nvPr>
        </p:nvSpPr>
        <p:spPr>
          <a:xfrm>
            <a:off x="0" y="0"/>
            <a:ext cx="6231467" cy="3247320"/>
          </a:xfrm>
        </p:spPr>
        <p:txBody>
          <a:bodyPr rtlCol="0">
            <a:normAutofit/>
          </a:bodyPr>
          <a:lstStyle/>
          <a:p>
            <a:pPr lvl="0"/>
            <a:r>
              <a:rPr lang="en-US" noProof="0"/>
              <a:t>Click icon to add picture</a:t>
            </a:r>
          </a:p>
        </p:txBody>
      </p:sp>
      <p:sp>
        <p:nvSpPr>
          <p:cNvPr id="6" name="Picture Placeholder 14"/>
          <p:cNvSpPr>
            <a:spLocks noGrp="1"/>
          </p:cNvSpPr>
          <p:nvPr>
            <p:ph type="pic" sz="quarter" idx="12"/>
          </p:nvPr>
        </p:nvSpPr>
        <p:spPr>
          <a:xfrm>
            <a:off x="0" y="3313124"/>
            <a:ext cx="6231467" cy="3100388"/>
          </a:xfrm>
        </p:spPr>
        <p:txBody>
          <a:bodyPr rtlCol="0">
            <a:normAutofit/>
          </a:bodyPr>
          <a:lstStyle/>
          <a:p>
            <a:pPr lvl="0"/>
            <a:r>
              <a:rPr lang="en-US" noProof="0"/>
              <a:t>Click icon to add picture</a:t>
            </a:r>
          </a:p>
        </p:txBody>
      </p:sp>
    </p:spTree>
    <p:extLst>
      <p:ext uri="{BB962C8B-B14F-4D97-AF65-F5344CB8AC3E}">
        <p14:creationId xmlns:p14="http://schemas.microsoft.com/office/powerpoint/2010/main" val="1691807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2_Custom Layout">
    <p:spTree>
      <p:nvGrpSpPr>
        <p:cNvPr id="1" name=""/>
        <p:cNvGrpSpPr/>
        <p:nvPr/>
      </p:nvGrpSpPr>
      <p:grpSpPr>
        <a:xfrm>
          <a:off x="0" y="0"/>
          <a:ext cx="0" cy="0"/>
          <a:chOff x="0" y="0"/>
          <a:chExt cx="0" cy="0"/>
        </a:xfrm>
      </p:grpSpPr>
      <p:sp>
        <p:nvSpPr>
          <p:cNvPr id="7" name="Rectangle 6"/>
          <p:cNvSpPr/>
          <p:nvPr/>
        </p:nvSpPr>
        <p:spPr>
          <a:xfrm>
            <a:off x="6307667" y="0"/>
            <a:ext cx="5884333" cy="641508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a:t> </a:t>
            </a:r>
          </a:p>
        </p:txBody>
      </p:sp>
      <p:sp>
        <p:nvSpPr>
          <p:cNvPr id="3" name="Title 1"/>
          <p:cNvSpPr>
            <a:spLocks noGrp="1"/>
          </p:cNvSpPr>
          <p:nvPr>
            <p:ph type="ctrTitle"/>
          </p:nvPr>
        </p:nvSpPr>
        <p:spPr>
          <a:xfrm>
            <a:off x="6581541" y="349638"/>
            <a:ext cx="5289673" cy="800046"/>
          </a:xfrm>
        </p:spPr>
        <p:txBody>
          <a:bodyPr>
            <a:normAutofit/>
          </a:bodyPr>
          <a:lstStyle>
            <a:lvl1pPr algn="l">
              <a:defRPr sz="2400">
                <a:solidFill>
                  <a:schemeClr val="bg2"/>
                </a:solidFill>
              </a:defRPr>
            </a:lvl1pPr>
          </a:lstStyle>
          <a:p>
            <a:r>
              <a:rPr lang="en-US"/>
              <a:t>Click to edit Master title style</a:t>
            </a:r>
          </a:p>
        </p:txBody>
      </p:sp>
      <p:sp>
        <p:nvSpPr>
          <p:cNvPr id="4" name="Content Placeholder 10"/>
          <p:cNvSpPr>
            <a:spLocks noGrp="1"/>
          </p:cNvSpPr>
          <p:nvPr>
            <p:ph sz="quarter" idx="10"/>
          </p:nvPr>
        </p:nvSpPr>
        <p:spPr>
          <a:xfrm>
            <a:off x="6580718" y="1243263"/>
            <a:ext cx="5289549" cy="5013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12"/>
          <p:cNvSpPr>
            <a:spLocks noGrp="1"/>
          </p:cNvSpPr>
          <p:nvPr>
            <p:ph type="pic" sz="quarter" idx="11"/>
          </p:nvPr>
        </p:nvSpPr>
        <p:spPr>
          <a:xfrm>
            <a:off x="0" y="0"/>
            <a:ext cx="6231467" cy="3247320"/>
          </a:xfrm>
        </p:spPr>
        <p:txBody>
          <a:bodyPr rtlCol="0">
            <a:normAutofit/>
          </a:bodyPr>
          <a:lstStyle/>
          <a:p>
            <a:pPr lvl="0"/>
            <a:r>
              <a:rPr lang="en-US" noProof="0"/>
              <a:t>Click icon to add picture</a:t>
            </a:r>
          </a:p>
        </p:txBody>
      </p:sp>
      <p:sp>
        <p:nvSpPr>
          <p:cNvPr id="6" name="Picture Placeholder 14"/>
          <p:cNvSpPr>
            <a:spLocks noGrp="1"/>
          </p:cNvSpPr>
          <p:nvPr>
            <p:ph type="pic" sz="quarter" idx="12"/>
          </p:nvPr>
        </p:nvSpPr>
        <p:spPr>
          <a:xfrm>
            <a:off x="0" y="3313124"/>
            <a:ext cx="6231467" cy="3100388"/>
          </a:xfrm>
        </p:spPr>
        <p:txBody>
          <a:bodyPr rtlCol="0">
            <a:normAutofit/>
          </a:bodyPr>
          <a:lstStyle/>
          <a:p>
            <a:pPr lvl="0"/>
            <a:r>
              <a:rPr lang="en-US" noProof="0"/>
              <a:t>Click icon to add picture</a:t>
            </a:r>
          </a:p>
        </p:txBody>
      </p:sp>
    </p:spTree>
    <p:extLst>
      <p:ext uri="{BB962C8B-B14F-4D97-AF65-F5344CB8AC3E}">
        <p14:creationId xmlns:p14="http://schemas.microsoft.com/office/powerpoint/2010/main" val="434314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sp>
        <p:nvSpPr>
          <p:cNvPr id="7" name="Rectangle 6"/>
          <p:cNvSpPr/>
          <p:nvPr/>
        </p:nvSpPr>
        <p:spPr>
          <a:xfrm>
            <a:off x="6307667" y="0"/>
            <a:ext cx="5884333" cy="64150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a:t> </a:t>
            </a:r>
          </a:p>
        </p:txBody>
      </p:sp>
      <p:sp>
        <p:nvSpPr>
          <p:cNvPr id="3" name="Title 1"/>
          <p:cNvSpPr>
            <a:spLocks noGrp="1"/>
          </p:cNvSpPr>
          <p:nvPr>
            <p:ph type="ctrTitle"/>
          </p:nvPr>
        </p:nvSpPr>
        <p:spPr>
          <a:xfrm>
            <a:off x="6581541" y="349638"/>
            <a:ext cx="5289673" cy="800046"/>
          </a:xfrm>
        </p:spPr>
        <p:txBody>
          <a:bodyPr>
            <a:normAutofit/>
          </a:bodyPr>
          <a:lstStyle>
            <a:lvl1pPr algn="l">
              <a:defRPr sz="2400">
                <a:solidFill>
                  <a:schemeClr val="bg2"/>
                </a:solidFill>
              </a:defRPr>
            </a:lvl1pPr>
          </a:lstStyle>
          <a:p>
            <a:r>
              <a:rPr lang="en-US"/>
              <a:t>Click to edit Master title style</a:t>
            </a:r>
          </a:p>
        </p:txBody>
      </p:sp>
      <p:sp>
        <p:nvSpPr>
          <p:cNvPr id="4" name="Content Placeholder 10"/>
          <p:cNvSpPr>
            <a:spLocks noGrp="1"/>
          </p:cNvSpPr>
          <p:nvPr>
            <p:ph sz="quarter" idx="10"/>
          </p:nvPr>
        </p:nvSpPr>
        <p:spPr>
          <a:xfrm>
            <a:off x="6580718" y="1243263"/>
            <a:ext cx="5289549" cy="5013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12"/>
          <p:cNvSpPr>
            <a:spLocks noGrp="1"/>
          </p:cNvSpPr>
          <p:nvPr>
            <p:ph type="pic" sz="quarter" idx="11"/>
          </p:nvPr>
        </p:nvSpPr>
        <p:spPr>
          <a:xfrm>
            <a:off x="0" y="0"/>
            <a:ext cx="6231467" cy="3247320"/>
          </a:xfrm>
        </p:spPr>
        <p:txBody>
          <a:bodyPr rtlCol="0">
            <a:normAutofit/>
          </a:bodyPr>
          <a:lstStyle/>
          <a:p>
            <a:pPr lvl="0"/>
            <a:r>
              <a:rPr lang="en-US" noProof="0"/>
              <a:t>Click icon to add picture</a:t>
            </a:r>
          </a:p>
        </p:txBody>
      </p:sp>
      <p:sp>
        <p:nvSpPr>
          <p:cNvPr id="6" name="Picture Placeholder 14"/>
          <p:cNvSpPr>
            <a:spLocks noGrp="1"/>
          </p:cNvSpPr>
          <p:nvPr>
            <p:ph type="pic" sz="quarter" idx="12"/>
          </p:nvPr>
        </p:nvSpPr>
        <p:spPr>
          <a:xfrm>
            <a:off x="0" y="3313124"/>
            <a:ext cx="6231467" cy="3100388"/>
          </a:xfrm>
        </p:spPr>
        <p:txBody>
          <a:bodyPr rtlCol="0">
            <a:normAutofit/>
          </a:bodyPr>
          <a:lstStyle/>
          <a:p>
            <a:pPr lvl="0"/>
            <a:r>
              <a:rPr lang="en-US" noProof="0"/>
              <a:t>Click icon to add picture</a:t>
            </a:r>
          </a:p>
        </p:txBody>
      </p:sp>
    </p:spTree>
    <p:extLst>
      <p:ext uri="{BB962C8B-B14F-4D97-AF65-F5344CB8AC3E}">
        <p14:creationId xmlns:p14="http://schemas.microsoft.com/office/powerpoint/2010/main" val="1676840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7" name="Rectangle 6"/>
          <p:cNvSpPr/>
          <p:nvPr/>
        </p:nvSpPr>
        <p:spPr>
          <a:xfrm>
            <a:off x="6307667" y="0"/>
            <a:ext cx="5884333" cy="64150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a:t> </a:t>
            </a:r>
          </a:p>
        </p:txBody>
      </p:sp>
      <p:sp>
        <p:nvSpPr>
          <p:cNvPr id="3" name="Title 1"/>
          <p:cNvSpPr>
            <a:spLocks noGrp="1"/>
          </p:cNvSpPr>
          <p:nvPr>
            <p:ph type="ctrTitle"/>
          </p:nvPr>
        </p:nvSpPr>
        <p:spPr>
          <a:xfrm>
            <a:off x="6581541" y="349638"/>
            <a:ext cx="5289673" cy="800046"/>
          </a:xfrm>
        </p:spPr>
        <p:txBody>
          <a:bodyPr>
            <a:normAutofit/>
          </a:bodyPr>
          <a:lstStyle>
            <a:lvl1pPr algn="l">
              <a:defRPr sz="2400">
                <a:solidFill>
                  <a:schemeClr val="bg2"/>
                </a:solidFill>
              </a:defRPr>
            </a:lvl1pPr>
          </a:lstStyle>
          <a:p>
            <a:r>
              <a:rPr lang="en-US"/>
              <a:t>Click to edit Master title style</a:t>
            </a:r>
          </a:p>
        </p:txBody>
      </p:sp>
      <p:sp>
        <p:nvSpPr>
          <p:cNvPr id="4" name="Content Placeholder 10"/>
          <p:cNvSpPr>
            <a:spLocks noGrp="1"/>
          </p:cNvSpPr>
          <p:nvPr>
            <p:ph sz="quarter" idx="10"/>
          </p:nvPr>
        </p:nvSpPr>
        <p:spPr>
          <a:xfrm>
            <a:off x="6580718" y="1243263"/>
            <a:ext cx="5289549" cy="5013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12"/>
          <p:cNvSpPr>
            <a:spLocks noGrp="1"/>
          </p:cNvSpPr>
          <p:nvPr>
            <p:ph type="pic" sz="quarter" idx="11"/>
          </p:nvPr>
        </p:nvSpPr>
        <p:spPr>
          <a:xfrm>
            <a:off x="0" y="0"/>
            <a:ext cx="6231467" cy="3247320"/>
          </a:xfrm>
        </p:spPr>
        <p:txBody>
          <a:bodyPr rtlCol="0">
            <a:normAutofit/>
          </a:bodyPr>
          <a:lstStyle/>
          <a:p>
            <a:pPr lvl="0"/>
            <a:r>
              <a:rPr lang="en-US" noProof="0"/>
              <a:t>Click icon to add picture</a:t>
            </a:r>
          </a:p>
        </p:txBody>
      </p:sp>
      <p:sp>
        <p:nvSpPr>
          <p:cNvPr id="6" name="Picture Placeholder 14"/>
          <p:cNvSpPr>
            <a:spLocks noGrp="1"/>
          </p:cNvSpPr>
          <p:nvPr>
            <p:ph type="pic" sz="quarter" idx="12"/>
          </p:nvPr>
        </p:nvSpPr>
        <p:spPr>
          <a:xfrm>
            <a:off x="0" y="3313124"/>
            <a:ext cx="6231467" cy="3100388"/>
          </a:xfrm>
        </p:spPr>
        <p:txBody>
          <a:bodyPr rtlCol="0">
            <a:normAutofit/>
          </a:bodyPr>
          <a:lstStyle/>
          <a:p>
            <a:pPr lvl="0"/>
            <a:r>
              <a:rPr lang="en-US" noProof="0"/>
              <a:t>Click icon to add picture</a:t>
            </a:r>
          </a:p>
        </p:txBody>
      </p:sp>
    </p:spTree>
    <p:extLst>
      <p:ext uri="{BB962C8B-B14F-4D97-AF65-F5344CB8AC3E}">
        <p14:creationId xmlns:p14="http://schemas.microsoft.com/office/powerpoint/2010/main" val="1724121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7" name="Rectangle 6"/>
          <p:cNvSpPr/>
          <p:nvPr/>
        </p:nvSpPr>
        <p:spPr>
          <a:xfrm>
            <a:off x="0" y="-9525"/>
            <a:ext cx="12192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a:t> </a:t>
            </a:r>
          </a:p>
        </p:txBody>
      </p:sp>
      <p:sp>
        <p:nvSpPr>
          <p:cNvPr id="2" name="Content Placeholder 2"/>
          <p:cNvSpPr>
            <a:spLocks noGrp="1"/>
          </p:cNvSpPr>
          <p:nvPr>
            <p:ph idx="1"/>
          </p:nvPr>
        </p:nvSpPr>
        <p:spPr>
          <a:xfrm>
            <a:off x="416077" y="759030"/>
            <a:ext cx="6311076" cy="54408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p:nvPr>
        </p:nvSpPr>
        <p:spPr>
          <a:xfrm>
            <a:off x="307220" y="-94785"/>
            <a:ext cx="10972800" cy="602796"/>
          </a:xfrm>
        </p:spPr>
        <p:txBody>
          <a:bodyPr>
            <a:normAutofit/>
          </a:bodyPr>
          <a:lstStyle>
            <a:lvl1pPr>
              <a:defRPr sz="1600" cap="all">
                <a:solidFill>
                  <a:schemeClr val="bg2"/>
                </a:solidFill>
              </a:defRPr>
            </a:lvl1pPr>
          </a:lstStyle>
          <a:p>
            <a:r>
              <a:rPr lang="en-US"/>
              <a:t>Click to edit Master title style</a:t>
            </a:r>
          </a:p>
        </p:txBody>
      </p:sp>
      <p:sp>
        <p:nvSpPr>
          <p:cNvPr id="5" name="Chart Placeholder 9"/>
          <p:cNvSpPr>
            <a:spLocks noGrp="1"/>
          </p:cNvSpPr>
          <p:nvPr>
            <p:ph type="chart" sz="quarter" idx="10"/>
          </p:nvPr>
        </p:nvSpPr>
        <p:spPr>
          <a:xfrm>
            <a:off x="6881284" y="758826"/>
            <a:ext cx="5018616" cy="2473325"/>
          </a:xfrm>
        </p:spPr>
        <p:txBody>
          <a:bodyPr rtlCol="0">
            <a:normAutofit/>
          </a:bodyPr>
          <a:lstStyle/>
          <a:p>
            <a:pPr lvl="0"/>
            <a:r>
              <a:rPr lang="en-US" noProof="0"/>
              <a:t>Click icon to add chart</a:t>
            </a:r>
          </a:p>
        </p:txBody>
      </p:sp>
      <p:sp>
        <p:nvSpPr>
          <p:cNvPr id="6" name="Picture Placeholder 11"/>
          <p:cNvSpPr>
            <a:spLocks noGrp="1"/>
          </p:cNvSpPr>
          <p:nvPr>
            <p:ph type="pic" sz="quarter" idx="11"/>
          </p:nvPr>
        </p:nvSpPr>
        <p:spPr>
          <a:xfrm>
            <a:off x="6881284" y="3394076"/>
            <a:ext cx="5018616" cy="2805113"/>
          </a:xfrm>
        </p:spPr>
        <p:txBody>
          <a:bodyPr rtlCol="0">
            <a:normAutofit/>
          </a:bodyPr>
          <a:lstStyle/>
          <a:p>
            <a:pPr lvl="0"/>
            <a:r>
              <a:rPr lang="en-US" noProof="0"/>
              <a:t>Click icon to add picture</a:t>
            </a:r>
          </a:p>
        </p:txBody>
      </p:sp>
    </p:spTree>
    <p:extLst>
      <p:ext uri="{BB962C8B-B14F-4D97-AF65-F5344CB8AC3E}">
        <p14:creationId xmlns:p14="http://schemas.microsoft.com/office/powerpoint/2010/main" val="14846649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5" name="Rectangle 4"/>
          <p:cNvSpPr/>
          <p:nvPr/>
        </p:nvSpPr>
        <p:spPr>
          <a:xfrm>
            <a:off x="0" y="-9525"/>
            <a:ext cx="12192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a:t> </a:t>
            </a:r>
          </a:p>
        </p:txBody>
      </p:sp>
      <p:sp>
        <p:nvSpPr>
          <p:cNvPr id="2" name="Content Placeholder 2"/>
          <p:cNvSpPr>
            <a:spLocks noGrp="1"/>
          </p:cNvSpPr>
          <p:nvPr>
            <p:ph idx="1"/>
          </p:nvPr>
        </p:nvSpPr>
        <p:spPr>
          <a:xfrm>
            <a:off x="416077" y="1397001"/>
            <a:ext cx="11329500" cy="37638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p:nvPr>
        </p:nvSpPr>
        <p:spPr>
          <a:xfrm>
            <a:off x="307220" y="-94785"/>
            <a:ext cx="10972800" cy="602796"/>
          </a:xfrm>
        </p:spPr>
        <p:txBody>
          <a:bodyPr>
            <a:normAutofit/>
          </a:bodyPr>
          <a:lstStyle>
            <a:lvl1pPr>
              <a:defRPr sz="1600" cap="all">
                <a:solidFill>
                  <a:schemeClr val="bg2"/>
                </a:solidFill>
              </a:defRPr>
            </a:lvl1pPr>
          </a:lstStyle>
          <a:p>
            <a:r>
              <a:rPr lang="en-US"/>
              <a:t>Click to edit Master title style</a:t>
            </a:r>
          </a:p>
        </p:txBody>
      </p:sp>
    </p:spTree>
    <p:extLst>
      <p:ext uri="{BB962C8B-B14F-4D97-AF65-F5344CB8AC3E}">
        <p14:creationId xmlns:p14="http://schemas.microsoft.com/office/powerpoint/2010/main" val="25779909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5" name="Rectangle 4"/>
          <p:cNvSpPr/>
          <p:nvPr/>
        </p:nvSpPr>
        <p:spPr>
          <a:xfrm>
            <a:off x="0" y="-9525"/>
            <a:ext cx="12192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a:t> </a:t>
            </a:r>
          </a:p>
        </p:txBody>
      </p:sp>
      <p:sp>
        <p:nvSpPr>
          <p:cNvPr id="2" name="Content Placeholder 2"/>
          <p:cNvSpPr>
            <a:spLocks noGrp="1"/>
          </p:cNvSpPr>
          <p:nvPr>
            <p:ph idx="1"/>
          </p:nvPr>
        </p:nvSpPr>
        <p:spPr>
          <a:xfrm>
            <a:off x="416077" y="5369701"/>
            <a:ext cx="11329500" cy="864845"/>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p:nvPr>
        </p:nvSpPr>
        <p:spPr>
          <a:xfrm>
            <a:off x="307220" y="-94785"/>
            <a:ext cx="10972800" cy="602796"/>
          </a:xfrm>
        </p:spPr>
        <p:txBody>
          <a:bodyPr>
            <a:normAutofit/>
          </a:bodyPr>
          <a:lstStyle>
            <a:lvl1pPr>
              <a:defRPr sz="1600" cap="all">
                <a:solidFill>
                  <a:schemeClr val="bg2"/>
                </a:solidFill>
              </a:defRPr>
            </a:lvl1pPr>
          </a:lstStyle>
          <a:p>
            <a:r>
              <a:rPr lang="en-US"/>
              <a:t>Click to edit Master title style</a:t>
            </a:r>
          </a:p>
        </p:txBody>
      </p:sp>
      <p:sp>
        <p:nvSpPr>
          <p:cNvPr id="6" name="Chart Placeholder 4"/>
          <p:cNvSpPr>
            <a:spLocks noGrp="1"/>
          </p:cNvSpPr>
          <p:nvPr>
            <p:ph type="chart" sz="quarter" idx="10"/>
          </p:nvPr>
        </p:nvSpPr>
        <p:spPr>
          <a:xfrm>
            <a:off x="416077" y="1004888"/>
            <a:ext cx="11329308" cy="4144962"/>
          </a:xfrm>
        </p:spPr>
        <p:txBody>
          <a:bodyPr rtlCol="0">
            <a:normAutofit/>
          </a:bodyPr>
          <a:lstStyle/>
          <a:p>
            <a:pPr lvl="0"/>
            <a:r>
              <a:rPr lang="en-US" noProof="0"/>
              <a:t>Click icon to add chart</a:t>
            </a:r>
          </a:p>
        </p:txBody>
      </p:sp>
    </p:spTree>
    <p:extLst>
      <p:ext uri="{BB962C8B-B14F-4D97-AF65-F5344CB8AC3E}">
        <p14:creationId xmlns:p14="http://schemas.microsoft.com/office/powerpoint/2010/main" val="1862504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2" name="Picture Placeholder 5"/>
          <p:cNvSpPr>
            <a:spLocks noGrp="1"/>
          </p:cNvSpPr>
          <p:nvPr>
            <p:ph type="pic" sz="quarter" idx="10"/>
          </p:nvPr>
        </p:nvSpPr>
        <p:spPr>
          <a:xfrm>
            <a:off x="0" y="1"/>
            <a:ext cx="5988051" cy="6384925"/>
          </a:xfrm>
        </p:spPr>
        <p:txBody>
          <a:bodyPr rtlCol="0">
            <a:normAutofit/>
          </a:bodyPr>
          <a:lstStyle/>
          <a:p>
            <a:pPr lvl="0"/>
            <a:r>
              <a:rPr lang="en-US" noProof="0"/>
              <a:t>Click icon to add picture</a:t>
            </a:r>
          </a:p>
        </p:txBody>
      </p:sp>
      <p:sp>
        <p:nvSpPr>
          <p:cNvPr id="3" name="Picture Placeholder 9"/>
          <p:cNvSpPr>
            <a:spLocks noGrp="1"/>
          </p:cNvSpPr>
          <p:nvPr>
            <p:ph type="pic" sz="quarter" idx="11"/>
          </p:nvPr>
        </p:nvSpPr>
        <p:spPr>
          <a:xfrm>
            <a:off x="6096001" y="0"/>
            <a:ext cx="6096000" cy="3290888"/>
          </a:xfrm>
        </p:spPr>
        <p:txBody>
          <a:bodyPr rtlCol="0">
            <a:normAutofit/>
          </a:bodyPr>
          <a:lstStyle/>
          <a:p>
            <a:pPr lvl="0"/>
            <a:r>
              <a:rPr lang="en-US" noProof="0"/>
              <a:t>Click icon to add picture</a:t>
            </a:r>
          </a:p>
        </p:txBody>
      </p:sp>
      <p:sp>
        <p:nvSpPr>
          <p:cNvPr id="4" name="Picture Placeholder 11"/>
          <p:cNvSpPr>
            <a:spLocks noGrp="1"/>
          </p:cNvSpPr>
          <p:nvPr>
            <p:ph type="pic" sz="quarter" idx="12"/>
          </p:nvPr>
        </p:nvSpPr>
        <p:spPr>
          <a:xfrm>
            <a:off x="6096000" y="3371998"/>
            <a:ext cx="6096000" cy="3012927"/>
          </a:xfrm>
        </p:spPr>
        <p:txBody>
          <a:bodyPr rtlCol="0">
            <a:normAutofit/>
          </a:bodyPr>
          <a:lstStyle/>
          <a:p>
            <a:pPr lvl="0"/>
            <a:r>
              <a:rPr lang="en-US" noProof="0"/>
              <a:t>Click icon to add picture</a:t>
            </a:r>
          </a:p>
        </p:txBody>
      </p:sp>
    </p:spTree>
    <p:extLst>
      <p:ext uri="{BB962C8B-B14F-4D97-AF65-F5344CB8AC3E}">
        <p14:creationId xmlns:p14="http://schemas.microsoft.com/office/powerpoint/2010/main" val="2449435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a:p>
        </p:txBody>
      </p:sp>
      <p:pic>
        <p:nvPicPr>
          <p:cNvPr id="5" name="Picture 17" descr="largepurplelogo-transpare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026" y="9770"/>
            <a:ext cx="7810500" cy="5868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8" descr="eResources-stacked-whi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13567" y="2741614"/>
            <a:ext cx="6741584" cy="955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p:nvPr/>
        </p:nvSpPr>
        <p:spPr>
          <a:xfrm>
            <a:off x="0" y="6646864"/>
            <a:ext cx="12192000" cy="211137"/>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a:p>
        </p:txBody>
      </p:sp>
      <p:sp>
        <p:nvSpPr>
          <p:cNvPr id="2" name="Title 1"/>
          <p:cNvSpPr>
            <a:spLocks noGrp="1"/>
          </p:cNvSpPr>
          <p:nvPr>
            <p:ph type="ctrTitle"/>
          </p:nvPr>
        </p:nvSpPr>
        <p:spPr>
          <a:xfrm>
            <a:off x="914400" y="4919196"/>
            <a:ext cx="10363200" cy="1079293"/>
          </a:xfrm>
        </p:spPr>
        <p:txBody>
          <a:bodyPr>
            <a:normAutofit/>
          </a:bodyPr>
          <a:lstStyle>
            <a:lvl1pPr>
              <a:defRPr sz="3200" cap="all">
                <a:solidFill>
                  <a:schemeClr val="bg2"/>
                </a:solidFill>
              </a:defRPr>
            </a:lvl1pPr>
          </a:lstStyle>
          <a:p>
            <a:r>
              <a:rPr lang="en-US"/>
              <a:t>Click to edit Master title style</a:t>
            </a:r>
          </a:p>
        </p:txBody>
      </p:sp>
      <p:sp>
        <p:nvSpPr>
          <p:cNvPr id="3" name="Subtitle 2"/>
          <p:cNvSpPr>
            <a:spLocks noGrp="1"/>
          </p:cNvSpPr>
          <p:nvPr>
            <p:ph type="subTitle" idx="1"/>
          </p:nvPr>
        </p:nvSpPr>
        <p:spPr>
          <a:xfrm>
            <a:off x="1828800" y="5740694"/>
            <a:ext cx="8534400" cy="987225"/>
          </a:xfrm>
        </p:spPr>
        <p:txBody>
          <a:bodyPr>
            <a:normAutofit/>
          </a:bodyPr>
          <a:lstStyle>
            <a:lvl1pPr marL="0" indent="0" algn="ctr">
              <a:buNone/>
              <a:defRPr sz="24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8945895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7" name="Rectangle 6"/>
          <p:cNvSpPr/>
          <p:nvPr/>
        </p:nvSpPr>
        <p:spPr>
          <a:xfrm>
            <a:off x="0" y="-9525"/>
            <a:ext cx="12192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a:t> </a:t>
            </a:r>
          </a:p>
        </p:txBody>
      </p:sp>
      <p:sp>
        <p:nvSpPr>
          <p:cNvPr id="3" name="Title 1"/>
          <p:cNvSpPr>
            <a:spLocks noGrp="1"/>
          </p:cNvSpPr>
          <p:nvPr>
            <p:ph type="title"/>
          </p:nvPr>
        </p:nvSpPr>
        <p:spPr>
          <a:xfrm>
            <a:off x="307220" y="-94785"/>
            <a:ext cx="10972800" cy="602796"/>
          </a:xfrm>
        </p:spPr>
        <p:txBody>
          <a:bodyPr>
            <a:normAutofit/>
          </a:bodyPr>
          <a:lstStyle>
            <a:lvl1pPr>
              <a:defRPr sz="1600" cap="all">
                <a:solidFill>
                  <a:schemeClr val="bg2"/>
                </a:solidFill>
              </a:defRPr>
            </a:lvl1pPr>
          </a:lstStyle>
          <a:p>
            <a:r>
              <a:rPr lang="en-US"/>
              <a:t>Click to edit Master title style</a:t>
            </a:r>
          </a:p>
        </p:txBody>
      </p:sp>
      <p:sp>
        <p:nvSpPr>
          <p:cNvPr id="4" name="Content Placeholder 5"/>
          <p:cNvSpPr>
            <a:spLocks noGrp="1"/>
          </p:cNvSpPr>
          <p:nvPr>
            <p:ph sz="quarter" idx="10"/>
          </p:nvPr>
        </p:nvSpPr>
        <p:spPr>
          <a:xfrm>
            <a:off x="306917" y="634996"/>
            <a:ext cx="5635143" cy="4860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9"/>
          <p:cNvSpPr>
            <a:spLocks noGrp="1"/>
          </p:cNvSpPr>
          <p:nvPr>
            <p:ph sz="quarter" idx="11"/>
          </p:nvPr>
        </p:nvSpPr>
        <p:spPr>
          <a:xfrm>
            <a:off x="6096001" y="634996"/>
            <a:ext cx="5710767" cy="4860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4"/>
          <p:cNvSpPr>
            <a:spLocks noGrp="1"/>
          </p:cNvSpPr>
          <p:nvPr>
            <p:ph type="body" sz="quarter" idx="13"/>
          </p:nvPr>
        </p:nvSpPr>
        <p:spPr>
          <a:xfrm>
            <a:off x="306918" y="5599113"/>
            <a:ext cx="11499849" cy="635000"/>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4833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fld id="{149B238E-37E6-41D5-A6B9-9FD370FD8B0E}" type="datetimeFigureOut">
              <a:rPr lang="en-US" smtClean="0"/>
              <a:t>5/29/24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fld id="{3EA968E5-6236-4AFC-B7C0-989340786675}" type="slidenum">
              <a:rPr lang="en-US" smtClean="0"/>
              <a:t>‹#›</a:t>
            </a:fld>
            <a:endParaRPr lang="en-US"/>
          </a:p>
        </p:txBody>
      </p:sp>
    </p:spTree>
    <p:extLst>
      <p:ext uri="{BB962C8B-B14F-4D97-AF65-F5344CB8AC3E}">
        <p14:creationId xmlns:p14="http://schemas.microsoft.com/office/powerpoint/2010/main" val="3140984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a:p>
        </p:txBody>
      </p:sp>
      <p:pic>
        <p:nvPicPr>
          <p:cNvPr id="5" name="Picture 17" descr="largepurplelogo-transpare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34" y="12274"/>
            <a:ext cx="7810500" cy="5868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0" y="6646864"/>
            <a:ext cx="12192000" cy="211137"/>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a:p>
        </p:txBody>
      </p:sp>
      <p:pic>
        <p:nvPicPr>
          <p:cNvPr id="7" name="Picture 19" descr="iShare-stacked-whi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94101" y="2725738"/>
            <a:ext cx="4567767" cy="971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4919196"/>
            <a:ext cx="10363200" cy="1079293"/>
          </a:xfrm>
        </p:spPr>
        <p:txBody>
          <a:bodyPr>
            <a:normAutofit/>
          </a:bodyPr>
          <a:lstStyle>
            <a:lvl1pPr>
              <a:defRPr sz="3200" cap="all">
                <a:solidFill>
                  <a:schemeClr val="bg2"/>
                </a:solidFill>
              </a:defRPr>
            </a:lvl1pPr>
          </a:lstStyle>
          <a:p>
            <a:r>
              <a:rPr lang="en-US"/>
              <a:t>Click to edit Master title style</a:t>
            </a:r>
          </a:p>
        </p:txBody>
      </p:sp>
      <p:sp>
        <p:nvSpPr>
          <p:cNvPr id="3" name="Subtitle 2"/>
          <p:cNvSpPr>
            <a:spLocks noGrp="1"/>
          </p:cNvSpPr>
          <p:nvPr>
            <p:ph type="subTitle" idx="1"/>
          </p:nvPr>
        </p:nvSpPr>
        <p:spPr>
          <a:xfrm>
            <a:off x="1828800" y="5740694"/>
            <a:ext cx="8534400" cy="987225"/>
          </a:xfrm>
        </p:spPr>
        <p:txBody>
          <a:bodyPr>
            <a:normAutofit/>
          </a:bodyPr>
          <a:lstStyle>
            <a:lvl1pPr marL="0" indent="0" algn="ctr">
              <a:buNone/>
              <a:defRPr sz="24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501766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a:p>
        </p:txBody>
      </p:sp>
      <p:pic>
        <p:nvPicPr>
          <p:cNvPr id="5" name="Picture 17" descr="largepurplelogo-transpare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19" y="-19538"/>
            <a:ext cx="7810500" cy="5868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0" y="6646864"/>
            <a:ext cx="12192000" cy="211137"/>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a:p>
        </p:txBody>
      </p:sp>
      <p:pic>
        <p:nvPicPr>
          <p:cNvPr id="7" name="Picture 19" descr="CollectionsManagement-stacked-whi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2534" y="2882901"/>
            <a:ext cx="11345333" cy="930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4919196"/>
            <a:ext cx="10363200" cy="1079293"/>
          </a:xfrm>
        </p:spPr>
        <p:txBody>
          <a:bodyPr>
            <a:normAutofit/>
          </a:bodyPr>
          <a:lstStyle>
            <a:lvl1pPr>
              <a:defRPr sz="3200" cap="all">
                <a:solidFill>
                  <a:schemeClr val="bg2"/>
                </a:solidFill>
              </a:defRPr>
            </a:lvl1pPr>
          </a:lstStyle>
          <a:p>
            <a:r>
              <a:rPr lang="en-US"/>
              <a:t>Click to edit Master title style</a:t>
            </a:r>
          </a:p>
        </p:txBody>
      </p:sp>
      <p:sp>
        <p:nvSpPr>
          <p:cNvPr id="3" name="Subtitle 2"/>
          <p:cNvSpPr>
            <a:spLocks noGrp="1"/>
          </p:cNvSpPr>
          <p:nvPr>
            <p:ph type="subTitle" idx="1"/>
          </p:nvPr>
        </p:nvSpPr>
        <p:spPr>
          <a:xfrm>
            <a:off x="1828800" y="5740694"/>
            <a:ext cx="8534400" cy="987225"/>
          </a:xfrm>
        </p:spPr>
        <p:txBody>
          <a:bodyPr>
            <a:normAutofit/>
          </a:bodyPr>
          <a:lstStyle>
            <a:lvl1pPr marL="0" indent="0" algn="ctr">
              <a:buNone/>
              <a:defRPr sz="24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842067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a:p>
        </p:txBody>
      </p:sp>
      <p:pic>
        <p:nvPicPr>
          <p:cNvPr id="5" name="Picture 17" descr="largepurplelogo-transpare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26" y="12992"/>
            <a:ext cx="7810500" cy="5868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0" y="6646864"/>
            <a:ext cx="12192000" cy="211137"/>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a:p>
        </p:txBody>
      </p:sp>
      <p:pic>
        <p:nvPicPr>
          <p:cNvPr id="7" name="Picture 19" descr="DigitalCollections-stacked-whi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0800" y="2792414"/>
            <a:ext cx="955040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4919196"/>
            <a:ext cx="10363200" cy="1079293"/>
          </a:xfrm>
        </p:spPr>
        <p:txBody>
          <a:bodyPr>
            <a:normAutofit/>
          </a:bodyPr>
          <a:lstStyle>
            <a:lvl1pPr>
              <a:defRPr sz="3200" cap="all">
                <a:solidFill>
                  <a:schemeClr val="bg2"/>
                </a:solidFill>
              </a:defRPr>
            </a:lvl1pPr>
          </a:lstStyle>
          <a:p>
            <a:r>
              <a:rPr lang="en-US"/>
              <a:t>Click to edit Master title style</a:t>
            </a:r>
          </a:p>
        </p:txBody>
      </p:sp>
      <p:sp>
        <p:nvSpPr>
          <p:cNvPr id="3" name="Subtitle 2"/>
          <p:cNvSpPr>
            <a:spLocks noGrp="1"/>
          </p:cNvSpPr>
          <p:nvPr>
            <p:ph type="subTitle" idx="1"/>
          </p:nvPr>
        </p:nvSpPr>
        <p:spPr>
          <a:xfrm>
            <a:off x="1828800" y="5740694"/>
            <a:ext cx="8534400" cy="987225"/>
          </a:xfrm>
        </p:spPr>
        <p:txBody>
          <a:bodyPr>
            <a:normAutofit/>
          </a:bodyPr>
          <a:lstStyle>
            <a:lvl1pPr marL="0" indent="0" algn="ctr">
              <a:buNone/>
              <a:defRPr sz="24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22747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a:p>
        </p:txBody>
      </p:sp>
      <p:pic>
        <p:nvPicPr>
          <p:cNvPr id="5" name="Picture 17" descr="largepurplelogo-transpare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15" y="22043"/>
            <a:ext cx="7810500" cy="5868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0" y="6646864"/>
            <a:ext cx="12192000" cy="211137"/>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a:p>
        </p:txBody>
      </p:sp>
      <p:sp>
        <p:nvSpPr>
          <p:cNvPr id="2" name="Title 1"/>
          <p:cNvSpPr>
            <a:spLocks noGrp="1"/>
          </p:cNvSpPr>
          <p:nvPr>
            <p:ph type="ctrTitle"/>
          </p:nvPr>
        </p:nvSpPr>
        <p:spPr>
          <a:xfrm>
            <a:off x="914400" y="4919196"/>
            <a:ext cx="10363200" cy="1079293"/>
          </a:xfrm>
        </p:spPr>
        <p:txBody>
          <a:bodyPr>
            <a:normAutofit/>
          </a:bodyPr>
          <a:lstStyle>
            <a:lvl1pPr>
              <a:defRPr sz="3200" cap="all">
                <a:solidFill>
                  <a:schemeClr val="bg2"/>
                </a:solidFill>
              </a:defRPr>
            </a:lvl1pPr>
          </a:lstStyle>
          <a:p>
            <a:r>
              <a:rPr lang="en-US"/>
              <a:t>Click to edit Master title style</a:t>
            </a:r>
          </a:p>
        </p:txBody>
      </p:sp>
      <p:sp>
        <p:nvSpPr>
          <p:cNvPr id="3" name="Subtitle 2"/>
          <p:cNvSpPr>
            <a:spLocks noGrp="1"/>
          </p:cNvSpPr>
          <p:nvPr>
            <p:ph type="subTitle" idx="1"/>
          </p:nvPr>
        </p:nvSpPr>
        <p:spPr>
          <a:xfrm>
            <a:off x="1828800" y="5740694"/>
            <a:ext cx="8534400" cy="987225"/>
          </a:xfrm>
        </p:spPr>
        <p:txBody>
          <a:bodyPr>
            <a:normAutofit/>
          </a:bodyPr>
          <a:lstStyle>
            <a:lvl1pPr marL="0" indent="0" algn="ctr">
              <a:buNone/>
              <a:defRPr sz="24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011351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7" name="Rectangle 6"/>
          <p:cNvSpPr/>
          <p:nvPr/>
        </p:nvSpPr>
        <p:spPr>
          <a:xfrm>
            <a:off x="0" y="-9525"/>
            <a:ext cx="12192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a:t> </a:t>
            </a:r>
          </a:p>
        </p:txBody>
      </p:sp>
      <p:sp>
        <p:nvSpPr>
          <p:cNvPr id="3" name="Title 1"/>
          <p:cNvSpPr>
            <a:spLocks noGrp="1"/>
          </p:cNvSpPr>
          <p:nvPr>
            <p:ph type="title"/>
          </p:nvPr>
        </p:nvSpPr>
        <p:spPr>
          <a:xfrm>
            <a:off x="307220" y="-94785"/>
            <a:ext cx="10972800" cy="602796"/>
          </a:xfrm>
        </p:spPr>
        <p:txBody>
          <a:bodyPr>
            <a:normAutofit/>
          </a:bodyPr>
          <a:lstStyle>
            <a:lvl1pPr>
              <a:defRPr sz="1600" cap="all">
                <a:solidFill>
                  <a:schemeClr val="bg2"/>
                </a:solidFill>
              </a:defRPr>
            </a:lvl1pPr>
          </a:lstStyle>
          <a:p>
            <a:r>
              <a:rPr lang="en-US"/>
              <a:t>Click to edit Master title style</a:t>
            </a:r>
          </a:p>
        </p:txBody>
      </p:sp>
      <p:sp>
        <p:nvSpPr>
          <p:cNvPr id="4" name="Content Placeholder 5"/>
          <p:cNvSpPr>
            <a:spLocks noGrp="1"/>
          </p:cNvSpPr>
          <p:nvPr>
            <p:ph sz="quarter" idx="10"/>
          </p:nvPr>
        </p:nvSpPr>
        <p:spPr>
          <a:xfrm>
            <a:off x="306917" y="634996"/>
            <a:ext cx="5635143" cy="4860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9"/>
          <p:cNvSpPr>
            <a:spLocks noGrp="1"/>
          </p:cNvSpPr>
          <p:nvPr>
            <p:ph sz="quarter" idx="11"/>
          </p:nvPr>
        </p:nvSpPr>
        <p:spPr>
          <a:xfrm>
            <a:off x="6096001" y="634996"/>
            <a:ext cx="5710767" cy="4860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4"/>
          <p:cNvSpPr>
            <a:spLocks noGrp="1"/>
          </p:cNvSpPr>
          <p:nvPr>
            <p:ph type="body" sz="quarter" idx="13"/>
          </p:nvPr>
        </p:nvSpPr>
        <p:spPr>
          <a:xfrm>
            <a:off x="306918" y="5599113"/>
            <a:ext cx="11499849" cy="635000"/>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3244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0" y="0"/>
            <a:ext cx="7495117" cy="64150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a:t> </a:t>
            </a:r>
          </a:p>
        </p:txBody>
      </p:sp>
      <p:sp>
        <p:nvSpPr>
          <p:cNvPr id="6" name="Title 1"/>
          <p:cNvSpPr>
            <a:spLocks noGrp="1"/>
          </p:cNvSpPr>
          <p:nvPr>
            <p:ph type="title"/>
          </p:nvPr>
        </p:nvSpPr>
        <p:spPr>
          <a:xfrm>
            <a:off x="7798570" y="273051"/>
            <a:ext cx="4011084" cy="673677"/>
          </a:xfrm>
        </p:spPr>
        <p:txBody>
          <a:bodyPr anchor="b"/>
          <a:lstStyle>
            <a:lvl1pPr algn="l">
              <a:defRPr sz="2000" b="1"/>
            </a:lvl1pPr>
          </a:lstStyle>
          <a:p>
            <a:r>
              <a:rPr lang="en-US"/>
              <a:t>Click to edit Master title style</a:t>
            </a:r>
          </a:p>
        </p:txBody>
      </p:sp>
      <p:sp>
        <p:nvSpPr>
          <p:cNvPr id="7" name="Content Placeholder 2"/>
          <p:cNvSpPr>
            <a:spLocks noGrp="1"/>
          </p:cNvSpPr>
          <p:nvPr>
            <p:ph idx="1"/>
          </p:nvPr>
        </p:nvSpPr>
        <p:spPr>
          <a:xfrm>
            <a:off x="366956" y="273051"/>
            <a:ext cx="6517793" cy="5853113"/>
          </a:xfrm>
        </p:spPr>
        <p:txBody>
          <a:bodyPr/>
          <a:lstStyle>
            <a:lvl1pPr>
              <a:defRPr sz="2600" b="0" i="0" cap="all">
                <a:solidFill>
                  <a:schemeClr val="bg2"/>
                </a:solidFill>
                <a:latin typeface="+mj-lt"/>
              </a:defRPr>
            </a:lvl1pPr>
            <a:lvl2pPr marL="0" indent="0">
              <a:buFontTx/>
              <a:buNone/>
              <a:defRPr sz="1600" b="0" i="0">
                <a:solidFill>
                  <a:schemeClr val="bg2"/>
                </a:solidFill>
                <a:latin typeface="+mj-lt"/>
              </a:defRPr>
            </a:lvl2pPr>
            <a:lvl3pPr marL="228600" indent="0">
              <a:spcBef>
                <a:spcPts val="500"/>
              </a:spcBef>
              <a:buFontTx/>
              <a:buNone/>
              <a:defRPr sz="1200" b="0" i="0">
                <a:solidFill>
                  <a:schemeClr val="bg2"/>
                </a:solidFill>
                <a:latin typeface="+mj-lt"/>
              </a:defRPr>
            </a:lvl3pPr>
            <a:lvl4pPr>
              <a:defRPr sz="2000" b="0" i="0">
                <a:latin typeface="+mj-lt"/>
              </a:defRPr>
            </a:lvl4pPr>
            <a:lvl5pPr>
              <a:defRPr sz="2000" b="0" i="0">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p:cNvSpPr>
            <a:spLocks noGrp="1"/>
          </p:cNvSpPr>
          <p:nvPr>
            <p:ph type="body" sz="half" idx="2"/>
          </p:nvPr>
        </p:nvSpPr>
        <p:spPr>
          <a:xfrm>
            <a:off x="7798570" y="1054105"/>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71488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9" name="Rectangle 8"/>
          <p:cNvSpPr/>
          <p:nvPr/>
        </p:nvSpPr>
        <p:spPr>
          <a:xfrm>
            <a:off x="1" y="0"/>
            <a:ext cx="9666817" cy="64150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a:t> </a:t>
            </a:r>
          </a:p>
        </p:txBody>
      </p:sp>
      <p:sp>
        <p:nvSpPr>
          <p:cNvPr id="4" name="Title 1"/>
          <p:cNvSpPr>
            <a:spLocks noGrp="1"/>
          </p:cNvSpPr>
          <p:nvPr>
            <p:ph type="title"/>
          </p:nvPr>
        </p:nvSpPr>
        <p:spPr>
          <a:xfrm>
            <a:off x="609600" y="274639"/>
            <a:ext cx="8657552" cy="683635"/>
          </a:xfrm>
        </p:spPr>
        <p:txBody>
          <a:bodyPr>
            <a:normAutofit/>
          </a:bodyPr>
          <a:lstStyle>
            <a:lvl1pPr algn="l">
              <a:defRPr sz="2400" b="0" i="0" cap="all">
                <a:solidFill>
                  <a:schemeClr val="bg2"/>
                </a:solidFill>
              </a:defRPr>
            </a:lvl1pPr>
          </a:lstStyle>
          <a:p>
            <a:r>
              <a:rPr lang="en-US"/>
              <a:t>Click to edit Master title style</a:t>
            </a:r>
          </a:p>
        </p:txBody>
      </p:sp>
      <p:sp>
        <p:nvSpPr>
          <p:cNvPr id="5" name="Text Placeholder 10"/>
          <p:cNvSpPr>
            <a:spLocks noGrp="1"/>
          </p:cNvSpPr>
          <p:nvPr>
            <p:ph type="body" sz="quarter" idx="10"/>
          </p:nvPr>
        </p:nvSpPr>
        <p:spPr>
          <a:xfrm>
            <a:off x="609601" y="1154546"/>
            <a:ext cx="8657167" cy="490653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12"/>
          <p:cNvSpPr>
            <a:spLocks noGrp="1"/>
          </p:cNvSpPr>
          <p:nvPr>
            <p:ph type="pic" sz="quarter" idx="11"/>
          </p:nvPr>
        </p:nvSpPr>
        <p:spPr>
          <a:xfrm>
            <a:off x="9774768" y="0"/>
            <a:ext cx="2417233" cy="1639888"/>
          </a:xfrm>
        </p:spPr>
        <p:txBody>
          <a:bodyPr rtlCol="0">
            <a:normAutofit/>
          </a:bodyPr>
          <a:lstStyle/>
          <a:p>
            <a:pPr lvl="0"/>
            <a:r>
              <a:rPr lang="en-US" noProof="0"/>
              <a:t>Click icon to add picture</a:t>
            </a:r>
          </a:p>
        </p:txBody>
      </p:sp>
      <p:sp>
        <p:nvSpPr>
          <p:cNvPr id="7" name="Picture Placeholder 14"/>
          <p:cNvSpPr>
            <a:spLocks noGrp="1"/>
          </p:cNvSpPr>
          <p:nvPr>
            <p:ph type="pic" sz="quarter" idx="12"/>
          </p:nvPr>
        </p:nvSpPr>
        <p:spPr>
          <a:xfrm>
            <a:off x="9774768" y="1708440"/>
            <a:ext cx="2417233" cy="2332038"/>
          </a:xfrm>
        </p:spPr>
        <p:txBody>
          <a:bodyPr rtlCol="0">
            <a:normAutofit/>
          </a:bodyPr>
          <a:lstStyle/>
          <a:p>
            <a:pPr lvl="0"/>
            <a:r>
              <a:rPr lang="en-US" noProof="0"/>
              <a:t>Click icon to add picture</a:t>
            </a:r>
          </a:p>
        </p:txBody>
      </p:sp>
      <p:sp>
        <p:nvSpPr>
          <p:cNvPr id="8" name="Picture Placeholder 16"/>
          <p:cNvSpPr>
            <a:spLocks noGrp="1"/>
          </p:cNvSpPr>
          <p:nvPr>
            <p:ph type="pic" sz="quarter" idx="13"/>
          </p:nvPr>
        </p:nvSpPr>
        <p:spPr>
          <a:xfrm>
            <a:off x="9774768" y="4122305"/>
            <a:ext cx="2417233" cy="2281238"/>
          </a:xfrm>
        </p:spPr>
        <p:txBody>
          <a:bodyPr rtlCol="0">
            <a:normAutofit/>
          </a:bodyPr>
          <a:lstStyle/>
          <a:p>
            <a:pPr lvl="0"/>
            <a:r>
              <a:rPr lang="en-US" noProof="0"/>
              <a:t>Click icon to add picture</a:t>
            </a:r>
          </a:p>
        </p:txBody>
      </p:sp>
    </p:spTree>
    <p:extLst>
      <p:ext uri="{BB962C8B-B14F-4D97-AF65-F5344CB8AC3E}">
        <p14:creationId xmlns:p14="http://schemas.microsoft.com/office/powerpoint/2010/main" val="2144122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28" name="Group 7"/>
          <p:cNvGrpSpPr>
            <a:grpSpLocks/>
          </p:cNvGrpSpPr>
          <p:nvPr/>
        </p:nvGrpSpPr>
        <p:grpSpPr bwMode="auto">
          <a:xfrm>
            <a:off x="1" y="6450776"/>
            <a:ext cx="12203936" cy="415057"/>
            <a:chOff x="126124" y="6360379"/>
            <a:chExt cx="9091992" cy="504457"/>
          </a:xfrm>
        </p:grpSpPr>
        <p:sp>
          <p:nvSpPr>
            <p:cNvPr id="9" name="Rectangle 8"/>
            <p:cNvSpPr/>
            <p:nvPr/>
          </p:nvSpPr>
          <p:spPr>
            <a:xfrm>
              <a:off x="126124" y="6363184"/>
              <a:ext cx="8680743" cy="501652"/>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a:p>
          </p:txBody>
        </p:sp>
        <p:grpSp>
          <p:nvGrpSpPr>
            <p:cNvPr id="1031" name="Group 9"/>
            <p:cNvGrpSpPr>
              <a:grpSpLocks/>
            </p:cNvGrpSpPr>
            <p:nvPr/>
          </p:nvGrpSpPr>
          <p:grpSpPr bwMode="auto">
            <a:xfrm>
              <a:off x="8817821" y="6360379"/>
              <a:ext cx="400295" cy="501650"/>
              <a:chOff x="-682839" y="6360379"/>
              <a:chExt cx="8484472" cy="501650"/>
            </a:xfrm>
          </p:grpSpPr>
          <p:sp>
            <p:nvSpPr>
              <p:cNvPr id="11" name="Rectangle 10"/>
              <p:cNvSpPr/>
              <p:nvPr/>
            </p:nvSpPr>
            <p:spPr>
              <a:xfrm>
                <a:off x="6321173" y="6360379"/>
                <a:ext cx="1480460" cy="501650"/>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a:p>
            </p:txBody>
          </p:sp>
          <p:sp>
            <p:nvSpPr>
              <p:cNvPr id="12" name="Rectangle 11"/>
              <p:cNvSpPr/>
              <p:nvPr/>
            </p:nvSpPr>
            <p:spPr>
              <a:xfrm>
                <a:off x="4572123" y="6360379"/>
                <a:ext cx="1480439" cy="501650"/>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a:p>
            </p:txBody>
          </p:sp>
          <p:sp>
            <p:nvSpPr>
              <p:cNvPr id="13" name="Rectangle 12"/>
              <p:cNvSpPr/>
              <p:nvPr/>
            </p:nvSpPr>
            <p:spPr>
              <a:xfrm>
                <a:off x="2789407" y="6360379"/>
                <a:ext cx="1514105" cy="501650"/>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a:p>
            </p:txBody>
          </p:sp>
          <p:sp>
            <p:nvSpPr>
              <p:cNvPr id="14" name="Rectangle 13"/>
              <p:cNvSpPr/>
              <p:nvPr/>
            </p:nvSpPr>
            <p:spPr>
              <a:xfrm>
                <a:off x="1040335" y="6360379"/>
                <a:ext cx="1480460" cy="501650"/>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a:p>
            </p:txBody>
          </p:sp>
          <p:sp>
            <p:nvSpPr>
              <p:cNvPr id="15" name="Rectangle 14"/>
              <p:cNvSpPr/>
              <p:nvPr/>
            </p:nvSpPr>
            <p:spPr>
              <a:xfrm>
                <a:off x="-682839" y="6360379"/>
                <a:ext cx="1480439" cy="501650"/>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800"/>
              </a:p>
            </p:txBody>
          </p:sp>
        </p:grpSp>
      </p:grpSp>
    </p:spTree>
    <p:extLst>
      <p:ext uri="{BB962C8B-B14F-4D97-AF65-F5344CB8AC3E}">
        <p14:creationId xmlns:p14="http://schemas.microsoft.com/office/powerpoint/2010/main" val="156384621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60" r:id="rId20"/>
    <p:sldLayoutId id="2147483702" r:id="rId21"/>
  </p:sldLayoutIdLst>
  <p:txStyles>
    <p:titleStyle>
      <a:lvl1pPr algn="l" defTabSz="457200" rtl="0" eaLnBrk="1" fontAlgn="base" hangingPunct="1">
        <a:spcBef>
          <a:spcPct val="0"/>
        </a:spcBef>
        <a:spcAft>
          <a:spcPct val="0"/>
        </a:spcAft>
        <a:defRPr sz="3600" kern="1200">
          <a:solidFill>
            <a:schemeClr val="tx1"/>
          </a:solidFill>
          <a:latin typeface="+mj-lt"/>
          <a:ea typeface="ＭＳ Ｐゴシック" charset="0"/>
          <a:cs typeface="ＭＳ Ｐゴシック" charset="0"/>
        </a:defRPr>
      </a:lvl1pPr>
      <a:lvl2pPr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2pPr>
      <a:lvl3pPr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3pPr>
      <a:lvl4pPr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4pPr>
      <a:lvl5pPr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5pPr>
      <a:lvl6pPr marL="457200"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9pPr>
    </p:titleStyle>
    <p:bodyStyle>
      <a:lvl1pPr algn="l" defTabSz="457200" rtl="0" eaLnBrk="1" fontAlgn="base" hangingPunct="1">
        <a:spcBef>
          <a:spcPct val="20000"/>
        </a:spcBef>
        <a:spcAft>
          <a:spcPct val="0"/>
        </a:spcAft>
        <a:defRPr sz="25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9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hyperlink" Target="https://www.carli.illinois.edu/Alma20240606" TargetMode="External"/><Relationship Id="rId2" Type="http://schemas.openxmlformats.org/officeDocument/2006/relationships/notesSlide" Target="../notesSlides/notesSlide32.xml"/><Relationship Id="rId1" Type="http://schemas.openxmlformats.org/officeDocument/2006/relationships/slideLayout" Target="../slideLayouts/slideLayout21.xml"/><Relationship Id="rId4" Type="http://schemas.openxmlformats.org/officeDocument/2006/relationships/hyperlink" Target="https://www.carli.illinois.edu/Alma20240610"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hyperlink" Target="https://www.carli.illinois.edu/products-services/i-share/alma-fulfillment/anonymization" TargetMode="External"/><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hyperlink" Target="https://www.carli.illinois.edu/Alma20240606" TargetMode="External"/><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hyperlink" Target="https://www.carli.illinois.edu/Alma20240610"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FE02E-1AA8-B935-9E7E-8300C2B4F541}"/>
              </a:ext>
            </a:extLst>
          </p:cNvPr>
          <p:cNvSpPr>
            <a:spLocks noGrp="1"/>
          </p:cNvSpPr>
          <p:nvPr>
            <p:ph type="ctrTitle"/>
          </p:nvPr>
        </p:nvSpPr>
        <p:spPr>
          <a:xfrm>
            <a:off x="0" y="4547791"/>
            <a:ext cx="12192000" cy="1079293"/>
          </a:xfrm>
        </p:spPr>
        <p:txBody>
          <a:bodyPr>
            <a:normAutofit/>
          </a:bodyPr>
          <a:lstStyle/>
          <a:p>
            <a:pPr algn="ctr"/>
            <a:r>
              <a:rPr lang="en-US" sz="4000" dirty="0"/>
              <a:t>Alma: Overview of Alma Anonymization</a:t>
            </a:r>
          </a:p>
        </p:txBody>
      </p:sp>
      <p:sp>
        <p:nvSpPr>
          <p:cNvPr id="3" name="Subtitle 2">
            <a:extLst>
              <a:ext uri="{FF2B5EF4-FFF2-40B4-BE49-F238E27FC236}">
                <a16:creationId xmlns:a16="http://schemas.microsoft.com/office/drawing/2014/main" id="{6CCA28F8-9411-8924-0719-F49E3492B1D8}"/>
              </a:ext>
            </a:extLst>
          </p:cNvPr>
          <p:cNvSpPr>
            <a:spLocks noGrp="1"/>
          </p:cNvSpPr>
          <p:nvPr>
            <p:ph type="subTitle" idx="1"/>
          </p:nvPr>
        </p:nvSpPr>
        <p:spPr>
          <a:xfrm>
            <a:off x="76200" y="5769429"/>
            <a:ext cx="12115800" cy="752812"/>
          </a:xfrm>
        </p:spPr>
        <p:txBody>
          <a:bodyPr/>
          <a:lstStyle/>
          <a:p>
            <a:r>
              <a:rPr lang="en-US" dirty="0">
                <a:latin typeface="+mj-lt"/>
              </a:rPr>
              <a:t>May 29, 2024</a:t>
            </a:r>
          </a:p>
        </p:txBody>
      </p:sp>
    </p:spTree>
    <p:extLst>
      <p:ext uri="{BB962C8B-B14F-4D97-AF65-F5344CB8AC3E}">
        <p14:creationId xmlns:p14="http://schemas.microsoft.com/office/powerpoint/2010/main" val="2456257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3BD05-67CF-2795-7CF5-1BD983F80463}"/>
              </a:ext>
            </a:extLst>
          </p:cNvPr>
          <p:cNvSpPr>
            <a:spLocks noGrp="1"/>
          </p:cNvSpPr>
          <p:nvPr>
            <p:ph type="title"/>
          </p:nvPr>
        </p:nvSpPr>
        <p:spPr/>
        <p:txBody>
          <a:bodyPr/>
          <a:lstStyle/>
          <a:p>
            <a:r>
              <a:rPr lang="en-US" sz="3600" dirty="0">
                <a:latin typeface="+mj-lt"/>
              </a:rPr>
              <a:t>Alma Configurations</a:t>
            </a:r>
            <a:endParaRPr lang="en-US" dirty="0"/>
          </a:p>
        </p:txBody>
      </p:sp>
      <p:sp>
        <p:nvSpPr>
          <p:cNvPr id="3" name="Content Placeholder 2">
            <a:extLst>
              <a:ext uri="{FF2B5EF4-FFF2-40B4-BE49-F238E27FC236}">
                <a16:creationId xmlns:a16="http://schemas.microsoft.com/office/drawing/2014/main" id="{23E24B1F-EC4D-3917-C250-5F032F2953AA}"/>
              </a:ext>
            </a:extLst>
          </p:cNvPr>
          <p:cNvSpPr>
            <a:spLocks noGrp="1"/>
          </p:cNvSpPr>
          <p:nvPr>
            <p:ph idx="1"/>
          </p:nvPr>
        </p:nvSpPr>
        <p:spPr>
          <a:xfrm>
            <a:off x="469900" y="1166018"/>
            <a:ext cx="10972800" cy="5234782"/>
          </a:xfrm>
        </p:spPr>
        <p:txBody>
          <a:bodyPr/>
          <a:lstStyle/>
          <a:p>
            <a:pPr marL="342900" indent="-342900">
              <a:buFont typeface="Arial" panose="020B0604020202020204" pitchFamily="34" charset="0"/>
              <a:buChar char="•"/>
            </a:pPr>
            <a:r>
              <a:rPr lang="en-US" sz="2800" dirty="0">
                <a:latin typeface="+mj-lt"/>
              </a:rPr>
              <a:t>The decision to retain most data for seven days after the transaction ends rather than implementing immediate anonymization allows for the ability to identify problematic transactions (e.g. damage to items, routing/printing errors) and the ability for I-Share libraries to tie patron activities to assessment goals and outcomes when needed.</a:t>
            </a:r>
          </a:p>
          <a:p>
            <a:pPr marL="342900" indent="-342900">
              <a:buFont typeface="Arial" panose="020B0604020202020204" pitchFamily="34" charset="0"/>
              <a:buChar char="•"/>
            </a:pPr>
            <a:r>
              <a:rPr lang="en-US" sz="2800" dirty="0">
                <a:latin typeface="+mj-lt"/>
              </a:rPr>
              <a:t>Except for I-Share libraries using one-way Bursar transfer with Alma, the Anonymization configurations will be standardized across all I-Share IZs for consistency of application and predictability.</a:t>
            </a:r>
          </a:p>
          <a:p>
            <a:pPr marL="342900" indent="-342900">
              <a:buFont typeface="Arial" panose="020B0604020202020204" pitchFamily="34" charset="0"/>
              <a:buChar char="•"/>
            </a:pPr>
            <a:endParaRPr lang="en-US" sz="2800" dirty="0">
              <a:latin typeface="+mj-lt"/>
            </a:endParaRPr>
          </a:p>
        </p:txBody>
      </p:sp>
    </p:spTree>
    <p:extLst>
      <p:ext uri="{BB962C8B-B14F-4D97-AF65-F5344CB8AC3E}">
        <p14:creationId xmlns:p14="http://schemas.microsoft.com/office/powerpoint/2010/main" val="2135408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3BD05-67CF-2795-7CF5-1BD983F80463}"/>
              </a:ext>
            </a:extLst>
          </p:cNvPr>
          <p:cNvSpPr>
            <a:spLocks noGrp="1"/>
          </p:cNvSpPr>
          <p:nvPr>
            <p:ph type="title"/>
          </p:nvPr>
        </p:nvSpPr>
        <p:spPr>
          <a:xfrm>
            <a:off x="591519" y="290136"/>
            <a:ext cx="7227375" cy="1143000"/>
          </a:xfrm>
        </p:spPr>
        <p:txBody>
          <a:bodyPr/>
          <a:lstStyle/>
          <a:p>
            <a:r>
              <a:rPr lang="en-US" sz="3600" dirty="0">
                <a:latin typeface="+mj-lt"/>
              </a:rPr>
              <a:t>Alma Configurations</a:t>
            </a:r>
            <a:endParaRPr lang="en-US" dirty="0"/>
          </a:p>
        </p:txBody>
      </p:sp>
      <p:sp>
        <p:nvSpPr>
          <p:cNvPr id="3" name="Content Placeholder 2">
            <a:extLst>
              <a:ext uri="{FF2B5EF4-FFF2-40B4-BE49-F238E27FC236}">
                <a16:creationId xmlns:a16="http://schemas.microsoft.com/office/drawing/2014/main" id="{23E24B1F-EC4D-3917-C250-5F032F2953AA}"/>
              </a:ext>
            </a:extLst>
          </p:cNvPr>
          <p:cNvSpPr>
            <a:spLocks noGrp="1"/>
          </p:cNvSpPr>
          <p:nvPr>
            <p:ph idx="1"/>
          </p:nvPr>
        </p:nvSpPr>
        <p:spPr>
          <a:xfrm>
            <a:off x="929899" y="1649197"/>
            <a:ext cx="11205276" cy="4525963"/>
          </a:xfrm>
        </p:spPr>
        <p:txBody>
          <a:bodyPr/>
          <a:lstStyle/>
          <a:p>
            <a:pPr marL="342900" indent="-342900">
              <a:buFont typeface="Arial" panose="020B0604020202020204" pitchFamily="34" charset="0"/>
              <a:buChar char="•"/>
            </a:pPr>
            <a:r>
              <a:rPr lang="en-US" sz="2800" dirty="0">
                <a:latin typeface="+mj-lt"/>
              </a:rPr>
              <a:t>Anonymize item loans</a:t>
            </a:r>
          </a:p>
          <a:p>
            <a:pPr marL="1085850" lvl="1" indent="-342900">
              <a:buFont typeface="Arial" panose="020B0604020202020204" pitchFamily="34" charset="0"/>
              <a:buChar char="•"/>
            </a:pPr>
            <a:r>
              <a:rPr lang="en-US" sz="2800" dirty="0">
                <a:latin typeface="+mj-lt"/>
              </a:rPr>
              <a:t>Parameter set: Days Since Loan Ended: 7</a:t>
            </a:r>
          </a:p>
          <a:p>
            <a:pPr marL="342900" indent="-342900">
              <a:buFont typeface="Arial" panose="020B0604020202020204" pitchFamily="34" charset="0"/>
              <a:buChar char="•"/>
            </a:pPr>
            <a:r>
              <a:rPr lang="en-US" sz="2800" dirty="0">
                <a:latin typeface="+mj-lt"/>
              </a:rPr>
              <a:t>Anonymize item loans Notes</a:t>
            </a:r>
          </a:p>
          <a:p>
            <a:pPr marL="1085850" lvl="1" indent="-342900">
              <a:buFont typeface="Arial" panose="020B0604020202020204" pitchFamily="34" charset="0"/>
              <a:buChar char="•"/>
            </a:pPr>
            <a:r>
              <a:rPr lang="en-US" sz="2800" dirty="0">
                <a:latin typeface="+mj-lt"/>
              </a:rPr>
              <a:t>Parameter set: Days Since Loan Ended: 7</a:t>
            </a:r>
          </a:p>
        </p:txBody>
      </p:sp>
    </p:spTree>
    <p:extLst>
      <p:ext uri="{BB962C8B-B14F-4D97-AF65-F5344CB8AC3E}">
        <p14:creationId xmlns:p14="http://schemas.microsoft.com/office/powerpoint/2010/main" val="670949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3BD05-67CF-2795-7CF5-1BD983F80463}"/>
              </a:ext>
            </a:extLst>
          </p:cNvPr>
          <p:cNvSpPr>
            <a:spLocks noGrp="1"/>
          </p:cNvSpPr>
          <p:nvPr>
            <p:ph type="title"/>
          </p:nvPr>
        </p:nvSpPr>
        <p:spPr/>
        <p:txBody>
          <a:bodyPr/>
          <a:lstStyle/>
          <a:p>
            <a:r>
              <a:rPr lang="en-US" sz="3600" dirty="0">
                <a:latin typeface="+mj-lt"/>
              </a:rPr>
              <a:t>Alma Configurations</a:t>
            </a:r>
            <a:endParaRPr lang="en-US" dirty="0"/>
          </a:p>
        </p:txBody>
      </p:sp>
      <p:sp>
        <p:nvSpPr>
          <p:cNvPr id="3" name="Content Placeholder 2">
            <a:extLst>
              <a:ext uri="{FF2B5EF4-FFF2-40B4-BE49-F238E27FC236}">
                <a16:creationId xmlns:a16="http://schemas.microsoft.com/office/drawing/2014/main" id="{23E24B1F-EC4D-3917-C250-5F032F2953AA}"/>
              </a:ext>
            </a:extLst>
          </p:cNvPr>
          <p:cNvSpPr>
            <a:spLocks noGrp="1"/>
          </p:cNvSpPr>
          <p:nvPr>
            <p:ph idx="1"/>
          </p:nvPr>
        </p:nvSpPr>
        <p:spPr/>
        <p:txBody>
          <a:bodyPr/>
          <a:lstStyle/>
          <a:p>
            <a:pPr marL="342900" indent="-342900">
              <a:buFont typeface="Arial" panose="020B0604020202020204" pitchFamily="34" charset="0"/>
              <a:buChar char="•"/>
            </a:pPr>
            <a:r>
              <a:rPr lang="en-US" sz="2800" dirty="0">
                <a:latin typeface="+mj-lt"/>
              </a:rPr>
              <a:t>Anonymize requests (local)</a:t>
            </a:r>
          </a:p>
          <a:p>
            <a:pPr marL="1085850" lvl="1" indent="-342900">
              <a:buFont typeface="Arial" panose="020B0604020202020204" pitchFamily="34" charset="0"/>
              <a:buChar char="•"/>
            </a:pPr>
            <a:r>
              <a:rPr lang="en-US" sz="2800" dirty="0">
                <a:latin typeface="+mj-lt"/>
              </a:rPr>
              <a:t>Parameter set: Days Since Request Ended: 7</a:t>
            </a:r>
          </a:p>
          <a:p>
            <a:pPr marL="342900" indent="-342900">
              <a:buFont typeface="Arial" panose="020B0604020202020204" pitchFamily="34" charset="0"/>
              <a:buChar char="•"/>
            </a:pPr>
            <a:r>
              <a:rPr lang="en-US" sz="2800" dirty="0">
                <a:latin typeface="+mj-lt"/>
              </a:rPr>
              <a:t>Anonymize request Notes (local)</a:t>
            </a:r>
          </a:p>
          <a:p>
            <a:pPr marL="1085850" lvl="1" indent="-342900">
              <a:buFont typeface="Arial" panose="020B0604020202020204" pitchFamily="34" charset="0"/>
              <a:buChar char="•"/>
            </a:pPr>
            <a:r>
              <a:rPr lang="en-US" sz="2800" dirty="0">
                <a:latin typeface="+mj-lt"/>
              </a:rPr>
              <a:t>Parameter set: Days Since Request Ended: 7</a:t>
            </a:r>
          </a:p>
          <a:p>
            <a:pPr marL="342900" indent="-342900">
              <a:buFont typeface="Arial" panose="020B0604020202020204" pitchFamily="34" charset="0"/>
              <a:buChar char="•"/>
            </a:pPr>
            <a:r>
              <a:rPr lang="en-US" sz="2800" dirty="0">
                <a:latin typeface="+mj-lt"/>
              </a:rPr>
              <a:t>Anonymize resource sharing requests (I-Share)</a:t>
            </a:r>
          </a:p>
          <a:p>
            <a:pPr marL="1085850" lvl="1" indent="-342900">
              <a:buFont typeface="Arial" panose="020B0604020202020204" pitchFamily="34" charset="0"/>
              <a:buChar char="•"/>
            </a:pPr>
            <a:r>
              <a:rPr lang="en-US" sz="2800" dirty="0">
                <a:latin typeface="+mj-lt"/>
              </a:rPr>
              <a:t>Parameter set: Days Since Request Ended: 7</a:t>
            </a:r>
          </a:p>
          <a:p>
            <a:pPr marL="342900" indent="-342900">
              <a:buFont typeface="Arial" panose="020B0604020202020204" pitchFamily="34" charset="0"/>
              <a:buChar char="•"/>
            </a:pPr>
            <a:r>
              <a:rPr lang="en-US" sz="2800" dirty="0">
                <a:latin typeface="+mj-lt"/>
              </a:rPr>
              <a:t>Anonymize resource sharing requests Notes (I-Share)</a:t>
            </a:r>
          </a:p>
          <a:p>
            <a:pPr marL="1085850" lvl="1" indent="-342900">
              <a:buFont typeface="Arial" panose="020B0604020202020204" pitchFamily="34" charset="0"/>
              <a:buChar char="•"/>
            </a:pPr>
            <a:r>
              <a:rPr lang="en-US" sz="2800" dirty="0">
                <a:latin typeface="+mj-lt"/>
              </a:rPr>
              <a:t>Parameter set: Days Since Request Ended: 7</a:t>
            </a:r>
          </a:p>
        </p:txBody>
      </p:sp>
    </p:spTree>
    <p:extLst>
      <p:ext uri="{BB962C8B-B14F-4D97-AF65-F5344CB8AC3E}">
        <p14:creationId xmlns:p14="http://schemas.microsoft.com/office/powerpoint/2010/main" val="3352607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3BD05-67CF-2795-7CF5-1BD983F80463}"/>
              </a:ext>
            </a:extLst>
          </p:cNvPr>
          <p:cNvSpPr>
            <a:spLocks noGrp="1"/>
          </p:cNvSpPr>
          <p:nvPr>
            <p:ph type="title"/>
          </p:nvPr>
        </p:nvSpPr>
        <p:spPr/>
        <p:txBody>
          <a:bodyPr/>
          <a:lstStyle/>
          <a:p>
            <a:r>
              <a:rPr lang="en-US" sz="3600" dirty="0">
                <a:latin typeface="+mj-lt"/>
              </a:rPr>
              <a:t>Alma Configurations</a:t>
            </a:r>
            <a:endParaRPr lang="en-US" dirty="0"/>
          </a:p>
        </p:txBody>
      </p:sp>
      <p:sp>
        <p:nvSpPr>
          <p:cNvPr id="3" name="Content Placeholder 2">
            <a:extLst>
              <a:ext uri="{FF2B5EF4-FFF2-40B4-BE49-F238E27FC236}">
                <a16:creationId xmlns:a16="http://schemas.microsoft.com/office/drawing/2014/main" id="{23E24B1F-EC4D-3917-C250-5F032F2953AA}"/>
              </a:ext>
            </a:extLst>
          </p:cNvPr>
          <p:cNvSpPr>
            <a:spLocks noGrp="1"/>
          </p:cNvSpPr>
          <p:nvPr>
            <p:ph idx="1"/>
          </p:nvPr>
        </p:nvSpPr>
        <p:spPr>
          <a:xfrm>
            <a:off x="609600" y="1282701"/>
            <a:ext cx="10972800" cy="4843464"/>
          </a:xfrm>
        </p:spPr>
        <p:txBody>
          <a:bodyPr/>
          <a:lstStyle/>
          <a:p>
            <a:pPr marL="342900" indent="-342900">
              <a:buFont typeface="Arial" panose="020B0604020202020204" pitchFamily="34" charset="0"/>
              <a:buChar char="•"/>
            </a:pPr>
            <a:r>
              <a:rPr lang="en-US" sz="2800" dirty="0">
                <a:latin typeface="+mj-lt"/>
              </a:rPr>
              <a:t>Anonymize fines and fees</a:t>
            </a:r>
          </a:p>
          <a:p>
            <a:pPr marL="1085850" lvl="1" indent="-342900">
              <a:buFont typeface="Arial" panose="020B0604020202020204" pitchFamily="34" charset="0"/>
              <a:buChar char="•"/>
            </a:pPr>
            <a:r>
              <a:rPr lang="en-US" sz="2800" dirty="0">
                <a:latin typeface="+mj-lt"/>
              </a:rPr>
              <a:t>Parameter set: Days Since Fine/Fee Closed: 2,555 (7 years)</a:t>
            </a:r>
          </a:p>
          <a:p>
            <a:pPr marL="1085850" lvl="1" indent="-342900">
              <a:buFont typeface="Arial" panose="020B0604020202020204" pitchFamily="34" charset="0"/>
              <a:buChar char="•"/>
            </a:pPr>
            <a:r>
              <a:rPr lang="en-US" sz="2800" dirty="0">
                <a:latin typeface="+mj-lt"/>
              </a:rPr>
              <a:t>For I-Share libraries using one-way bursar transfer only: This setting may differ from </a:t>
            </a:r>
            <a:r>
              <a:rPr lang="en-US" sz="2800" dirty="0" err="1">
                <a:latin typeface="+mj-lt"/>
              </a:rPr>
              <a:t>consortial</a:t>
            </a:r>
            <a:r>
              <a:rPr lang="en-US" sz="2800" dirty="0">
                <a:latin typeface="+mj-lt"/>
              </a:rPr>
              <a:t> standard setting pending individual conversations with those libraries.</a:t>
            </a:r>
          </a:p>
          <a:p>
            <a:pPr marL="342900" indent="-342900">
              <a:buFont typeface="Arial" panose="020B0604020202020204" pitchFamily="34" charset="0"/>
              <a:buChar char="•"/>
            </a:pPr>
            <a:r>
              <a:rPr lang="en-US" sz="2800" dirty="0">
                <a:latin typeface="+mj-lt"/>
              </a:rPr>
              <a:t>Anonymize fines and fees Notes</a:t>
            </a:r>
          </a:p>
          <a:p>
            <a:pPr marL="1085850" lvl="1" indent="-342900">
              <a:buFont typeface="Arial" panose="020B0604020202020204" pitchFamily="34" charset="0"/>
              <a:buChar char="•"/>
            </a:pPr>
            <a:r>
              <a:rPr lang="en-US" sz="2800" dirty="0">
                <a:latin typeface="+mj-lt"/>
              </a:rPr>
              <a:t>Parameter set: Days Since Fine/Fee Closed: 2,555 (7 years)</a:t>
            </a:r>
          </a:p>
          <a:p>
            <a:pPr marL="1085850" lvl="1" indent="-342900">
              <a:buFont typeface="Arial" panose="020B0604020202020204" pitchFamily="34" charset="0"/>
              <a:buChar char="•"/>
            </a:pPr>
            <a:r>
              <a:rPr lang="en-US" sz="2800" dirty="0">
                <a:latin typeface="+mj-lt"/>
              </a:rPr>
              <a:t>For I-Share libraries using one-way bursar transfer only: this setting may differ from </a:t>
            </a:r>
            <a:r>
              <a:rPr lang="en-US" sz="2800" dirty="0" err="1">
                <a:latin typeface="+mj-lt"/>
              </a:rPr>
              <a:t>consortial</a:t>
            </a:r>
            <a:r>
              <a:rPr lang="en-US" sz="2800" dirty="0">
                <a:latin typeface="+mj-lt"/>
              </a:rPr>
              <a:t> standard setting pending individual conversations with those libraries.</a:t>
            </a:r>
          </a:p>
        </p:txBody>
      </p:sp>
    </p:spTree>
    <p:extLst>
      <p:ext uri="{BB962C8B-B14F-4D97-AF65-F5344CB8AC3E}">
        <p14:creationId xmlns:p14="http://schemas.microsoft.com/office/powerpoint/2010/main" val="3450817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3BD05-67CF-2795-7CF5-1BD983F80463}"/>
              </a:ext>
            </a:extLst>
          </p:cNvPr>
          <p:cNvSpPr>
            <a:spLocks noGrp="1"/>
          </p:cNvSpPr>
          <p:nvPr>
            <p:ph type="title"/>
          </p:nvPr>
        </p:nvSpPr>
        <p:spPr/>
        <p:txBody>
          <a:bodyPr/>
          <a:lstStyle/>
          <a:p>
            <a:r>
              <a:rPr lang="en-US" sz="3600" dirty="0">
                <a:latin typeface="+mj-lt"/>
              </a:rPr>
              <a:t>Considerations for Library Staff</a:t>
            </a:r>
          </a:p>
        </p:txBody>
      </p:sp>
      <p:sp>
        <p:nvSpPr>
          <p:cNvPr id="3" name="Content Placeholder 2">
            <a:extLst>
              <a:ext uri="{FF2B5EF4-FFF2-40B4-BE49-F238E27FC236}">
                <a16:creationId xmlns:a16="http://schemas.microsoft.com/office/drawing/2014/main" id="{23E24B1F-EC4D-3917-C250-5F032F2953AA}"/>
              </a:ext>
            </a:extLst>
          </p:cNvPr>
          <p:cNvSpPr>
            <a:spLocks noGrp="1"/>
          </p:cNvSpPr>
          <p:nvPr>
            <p:ph idx="1"/>
          </p:nvPr>
        </p:nvSpPr>
        <p:spPr/>
        <p:txBody>
          <a:bodyPr/>
          <a:lstStyle/>
          <a:p>
            <a:pPr marL="342900" indent="-342900">
              <a:buFont typeface="Arial" panose="020B0604020202020204" pitchFamily="34" charset="0"/>
              <a:buChar char="•"/>
            </a:pPr>
            <a:r>
              <a:rPr lang="en-US" sz="2800" dirty="0">
                <a:latin typeface="+mj-lt"/>
              </a:rPr>
              <a:t>Changes within Alma</a:t>
            </a:r>
          </a:p>
        </p:txBody>
      </p:sp>
    </p:spTree>
    <p:extLst>
      <p:ext uri="{BB962C8B-B14F-4D97-AF65-F5344CB8AC3E}">
        <p14:creationId xmlns:p14="http://schemas.microsoft.com/office/powerpoint/2010/main" val="2771373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3BD05-67CF-2795-7CF5-1BD983F80463}"/>
              </a:ext>
            </a:extLst>
          </p:cNvPr>
          <p:cNvSpPr>
            <a:spLocks noGrp="1"/>
          </p:cNvSpPr>
          <p:nvPr>
            <p:ph type="title"/>
          </p:nvPr>
        </p:nvSpPr>
        <p:spPr/>
        <p:txBody>
          <a:bodyPr/>
          <a:lstStyle/>
          <a:p>
            <a:r>
              <a:rPr lang="en-US" sz="3600" dirty="0">
                <a:latin typeface="+mj-lt"/>
              </a:rPr>
              <a:t>Considerations for Library Staff- Alma Views</a:t>
            </a:r>
          </a:p>
        </p:txBody>
      </p:sp>
      <p:sp>
        <p:nvSpPr>
          <p:cNvPr id="3" name="Content Placeholder 2">
            <a:extLst>
              <a:ext uri="{FF2B5EF4-FFF2-40B4-BE49-F238E27FC236}">
                <a16:creationId xmlns:a16="http://schemas.microsoft.com/office/drawing/2014/main" id="{23E24B1F-EC4D-3917-C250-5F032F2953AA}"/>
              </a:ext>
            </a:extLst>
          </p:cNvPr>
          <p:cNvSpPr>
            <a:spLocks noGrp="1"/>
          </p:cNvSpPr>
          <p:nvPr>
            <p:ph idx="1"/>
          </p:nvPr>
        </p:nvSpPr>
        <p:spPr>
          <a:xfrm>
            <a:off x="609600" y="1406237"/>
            <a:ext cx="10972800" cy="4525963"/>
          </a:xfrm>
        </p:spPr>
        <p:txBody>
          <a:bodyPr/>
          <a:lstStyle/>
          <a:p>
            <a:pPr marL="342900" indent="-342900">
              <a:buFont typeface="Arial" panose="020B0604020202020204" pitchFamily="34" charset="0"/>
              <a:buChar char="•"/>
            </a:pPr>
            <a:r>
              <a:rPr lang="en-US" sz="2800" dirty="0">
                <a:latin typeface="+mj-lt"/>
              </a:rPr>
              <a:t>Loans- Screenshot before Anonymization</a:t>
            </a:r>
          </a:p>
        </p:txBody>
      </p:sp>
      <p:pic>
        <p:nvPicPr>
          <p:cNvPr id="5" name="Picture 4">
            <a:extLst>
              <a:ext uri="{FF2B5EF4-FFF2-40B4-BE49-F238E27FC236}">
                <a16:creationId xmlns:a16="http://schemas.microsoft.com/office/drawing/2014/main" id="{6E81BBB0-282D-130A-5B9E-77E08CB6B261}"/>
              </a:ext>
            </a:extLst>
          </p:cNvPr>
          <p:cNvPicPr>
            <a:picLocks noChangeAspect="1"/>
          </p:cNvPicPr>
          <p:nvPr/>
        </p:nvPicPr>
        <p:blipFill>
          <a:blip r:embed="rId3"/>
          <a:stretch>
            <a:fillRect/>
          </a:stretch>
        </p:blipFill>
        <p:spPr>
          <a:xfrm>
            <a:off x="736863" y="1999281"/>
            <a:ext cx="10718273" cy="4234380"/>
          </a:xfrm>
          <a:prstGeom prst="rect">
            <a:avLst/>
          </a:prstGeom>
          <a:ln>
            <a:solidFill>
              <a:schemeClr val="accent1"/>
            </a:solidFill>
          </a:ln>
        </p:spPr>
      </p:pic>
    </p:spTree>
    <p:extLst>
      <p:ext uri="{BB962C8B-B14F-4D97-AF65-F5344CB8AC3E}">
        <p14:creationId xmlns:p14="http://schemas.microsoft.com/office/powerpoint/2010/main" val="231365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3BD05-67CF-2795-7CF5-1BD983F80463}"/>
              </a:ext>
            </a:extLst>
          </p:cNvPr>
          <p:cNvSpPr>
            <a:spLocks noGrp="1"/>
          </p:cNvSpPr>
          <p:nvPr>
            <p:ph type="title"/>
          </p:nvPr>
        </p:nvSpPr>
        <p:spPr/>
        <p:txBody>
          <a:bodyPr/>
          <a:lstStyle/>
          <a:p>
            <a:r>
              <a:rPr lang="en-US" sz="3600" dirty="0">
                <a:latin typeface="+mj-lt"/>
              </a:rPr>
              <a:t>Considerations for Library Staff- Alma Views</a:t>
            </a:r>
          </a:p>
        </p:txBody>
      </p:sp>
      <p:sp>
        <p:nvSpPr>
          <p:cNvPr id="3" name="Content Placeholder 2">
            <a:extLst>
              <a:ext uri="{FF2B5EF4-FFF2-40B4-BE49-F238E27FC236}">
                <a16:creationId xmlns:a16="http://schemas.microsoft.com/office/drawing/2014/main" id="{23E24B1F-EC4D-3917-C250-5F032F2953AA}"/>
              </a:ext>
            </a:extLst>
          </p:cNvPr>
          <p:cNvSpPr>
            <a:spLocks noGrp="1"/>
          </p:cNvSpPr>
          <p:nvPr>
            <p:ph idx="1"/>
          </p:nvPr>
        </p:nvSpPr>
        <p:spPr>
          <a:xfrm>
            <a:off x="609600" y="1286359"/>
            <a:ext cx="10972800" cy="4839805"/>
          </a:xfrm>
        </p:spPr>
        <p:txBody>
          <a:bodyPr/>
          <a:lstStyle/>
          <a:p>
            <a:pPr marL="342900" indent="-342900">
              <a:buFont typeface="Arial" panose="020B0604020202020204" pitchFamily="34" charset="0"/>
              <a:buChar char="•"/>
            </a:pPr>
            <a:r>
              <a:rPr lang="en-US" sz="2800" dirty="0">
                <a:latin typeface="+mj-lt"/>
              </a:rPr>
              <a:t>Loans- Screenshot after Anonymization</a:t>
            </a:r>
          </a:p>
        </p:txBody>
      </p:sp>
      <p:pic>
        <p:nvPicPr>
          <p:cNvPr id="5" name="Picture 4" descr="A screenshot of a computer&#10;&#10;Description automatically generated">
            <a:extLst>
              <a:ext uri="{FF2B5EF4-FFF2-40B4-BE49-F238E27FC236}">
                <a16:creationId xmlns:a16="http://schemas.microsoft.com/office/drawing/2014/main" id="{C09C8BED-241E-9C0D-D6AB-27CEFD7AB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332" y="1906292"/>
            <a:ext cx="11305335" cy="4339525"/>
          </a:xfrm>
          <a:prstGeom prst="rect">
            <a:avLst/>
          </a:prstGeom>
          <a:ln>
            <a:solidFill>
              <a:schemeClr val="accent1"/>
            </a:solidFill>
          </a:ln>
        </p:spPr>
      </p:pic>
    </p:spTree>
    <p:extLst>
      <p:ext uri="{BB962C8B-B14F-4D97-AF65-F5344CB8AC3E}">
        <p14:creationId xmlns:p14="http://schemas.microsoft.com/office/powerpoint/2010/main" val="678814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3BD05-67CF-2795-7CF5-1BD983F80463}"/>
              </a:ext>
            </a:extLst>
          </p:cNvPr>
          <p:cNvSpPr>
            <a:spLocks noGrp="1"/>
          </p:cNvSpPr>
          <p:nvPr>
            <p:ph type="title"/>
          </p:nvPr>
        </p:nvSpPr>
        <p:spPr/>
        <p:txBody>
          <a:bodyPr/>
          <a:lstStyle/>
          <a:p>
            <a:r>
              <a:rPr lang="en-US" sz="3600" dirty="0">
                <a:latin typeface="+mj-lt"/>
              </a:rPr>
              <a:t>Considerations for Library Staff- Alma Views</a:t>
            </a:r>
          </a:p>
        </p:txBody>
      </p:sp>
      <p:sp>
        <p:nvSpPr>
          <p:cNvPr id="3" name="Content Placeholder 2">
            <a:extLst>
              <a:ext uri="{FF2B5EF4-FFF2-40B4-BE49-F238E27FC236}">
                <a16:creationId xmlns:a16="http://schemas.microsoft.com/office/drawing/2014/main" id="{23E24B1F-EC4D-3917-C250-5F032F2953AA}"/>
              </a:ext>
            </a:extLst>
          </p:cNvPr>
          <p:cNvSpPr>
            <a:spLocks noGrp="1"/>
          </p:cNvSpPr>
          <p:nvPr>
            <p:ph idx="1"/>
          </p:nvPr>
        </p:nvSpPr>
        <p:spPr>
          <a:xfrm>
            <a:off x="609600" y="1417639"/>
            <a:ext cx="10972800" cy="4708526"/>
          </a:xfrm>
        </p:spPr>
        <p:txBody>
          <a:bodyPr/>
          <a:lstStyle/>
          <a:p>
            <a:pPr marL="342900" indent="-342900">
              <a:buFont typeface="Arial" panose="020B0604020202020204" pitchFamily="34" charset="0"/>
              <a:buChar char="•"/>
            </a:pPr>
            <a:r>
              <a:rPr lang="en-US" sz="2800" dirty="0">
                <a:latin typeface="+mj-lt"/>
              </a:rPr>
              <a:t>Example of an “In house use” transaction</a:t>
            </a:r>
          </a:p>
        </p:txBody>
      </p:sp>
      <p:pic>
        <p:nvPicPr>
          <p:cNvPr id="5" name="Picture 4">
            <a:extLst>
              <a:ext uri="{FF2B5EF4-FFF2-40B4-BE49-F238E27FC236}">
                <a16:creationId xmlns:a16="http://schemas.microsoft.com/office/drawing/2014/main" id="{6149C55F-3B00-F552-2A7D-5150A04C8776}"/>
              </a:ext>
            </a:extLst>
          </p:cNvPr>
          <p:cNvPicPr>
            <a:picLocks noChangeAspect="1"/>
          </p:cNvPicPr>
          <p:nvPr/>
        </p:nvPicPr>
        <p:blipFill rotWithShape="1">
          <a:blip r:embed="rId3"/>
          <a:srcRect b="3996"/>
          <a:stretch/>
        </p:blipFill>
        <p:spPr>
          <a:xfrm>
            <a:off x="858982" y="1964924"/>
            <a:ext cx="10474036" cy="4161241"/>
          </a:xfrm>
          <a:prstGeom prst="rect">
            <a:avLst/>
          </a:prstGeom>
          <a:ln>
            <a:solidFill>
              <a:schemeClr val="accent1"/>
            </a:solidFill>
          </a:ln>
        </p:spPr>
      </p:pic>
    </p:spTree>
    <p:extLst>
      <p:ext uri="{BB962C8B-B14F-4D97-AF65-F5344CB8AC3E}">
        <p14:creationId xmlns:p14="http://schemas.microsoft.com/office/powerpoint/2010/main" val="2447188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3BD05-67CF-2795-7CF5-1BD983F80463}"/>
              </a:ext>
            </a:extLst>
          </p:cNvPr>
          <p:cNvSpPr>
            <a:spLocks noGrp="1"/>
          </p:cNvSpPr>
          <p:nvPr>
            <p:ph type="title"/>
          </p:nvPr>
        </p:nvSpPr>
        <p:spPr>
          <a:xfrm>
            <a:off x="609600" y="8569"/>
            <a:ext cx="10972800" cy="1143000"/>
          </a:xfrm>
        </p:spPr>
        <p:txBody>
          <a:bodyPr/>
          <a:lstStyle/>
          <a:p>
            <a:r>
              <a:rPr lang="en-US" sz="3600" dirty="0">
                <a:latin typeface="+mj-lt"/>
              </a:rPr>
              <a:t>Considerations for Library Staff- Alma Views</a:t>
            </a:r>
          </a:p>
        </p:txBody>
      </p:sp>
      <p:sp>
        <p:nvSpPr>
          <p:cNvPr id="3" name="Content Placeholder 2">
            <a:extLst>
              <a:ext uri="{FF2B5EF4-FFF2-40B4-BE49-F238E27FC236}">
                <a16:creationId xmlns:a16="http://schemas.microsoft.com/office/drawing/2014/main" id="{23E24B1F-EC4D-3917-C250-5F032F2953AA}"/>
              </a:ext>
            </a:extLst>
          </p:cNvPr>
          <p:cNvSpPr>
            <a:spLocks noGrp="1"/>
          </p:cNvSpPr>
          <p:nvPr>
            <p:ph idx="1"/>
          </p:nvPr>
        </p:nvSpPr>
        <p:spPr>
          <a:xfrm>
            <a:off x="264645" y="1534332"/>
            <a:ext cx="11317755" cy="4157649"/>
          </a:xfrm>
        </p:spPr>
        <p:txBody>
          <a:bodyPr/>
          <a:lstStyle/>
          <a:p>
            <a:pPr marL="342900" indent="-342900">
              <a:buFont typeface="Arial" panose="020B0604020202020204" pitchFamily="34" charset="0"/>
              <a:buChar char="•"/>
            </a:pPr>
            <a:r>
              <a:rPr lang="en-US" sz="2800" dirty="0">
                <a:latin typeface="+mj-lt"/>
              </a:rPr>
              <a:t>Fines/fees- </a:t>
            </a:r>
            <a:br>
              <a:rPr lang="en-US" sz="2800" dirty="0">
                <a:latin typeface="+mj-lt"/>
              </a:rPr>
            </a:br>
            <a:r>
              <a:rPr lang="en-US" sz="2800" dirty="0">
                <a:latin typeface="+mj-lt"/>
              </a:rPr>
              <a:t>Screenshot </a:t>
            </a:r>
            <a:br>
              <a:rPr lang="en-US" sz="2800" dirty="0">
                <a:latin typeface="+mj-lt"/>
              </a:rPr>
            </a:br>
            <a:r>
              <a:rPr lang="en-US" sz="2800" dirty="0">
                <a:latin typeface="+mj-lt"/>
              </a:rPr>
              <a:t>before </a:t>
            </a:r>
            <a:br>
              <a:rPr lang="en-US" sz="2800" dirty="0">
                <a:latin typeface="+mj-lt"/>
              </a:rPr>
            </a:br>
            <a:r>
              <a:rPr lang="en-US" sz="2800" dirty="0">
                <a:latin typeface="+mj-lt"/>
              </a:rPr>
              <a:t>Anonymization</a:t>
            </a:r>
          </a:p>
        </p:txBody>
      </p:sp>
      <p:pic>
        <p:nvPicPr>
          <p:cNvPr id="5" name="Picture 4">
            <a:extLst>
              <a:ext uri="{FF2B5EF4-FFF2-40B4-BE49-F238E27FC236}">
                <a16:creationId xmlns:a16="http://schemas.microsoft.com/office/drawing/2014/main" id="{17F15AE4-B6A3-F143-EA99-371A2905A540}"/>
              </a:ext>
            </a:extLst>
          </p:cNvPr>
          <p:cNvPicPr>
            <a:picLocks noChangeAspect="1"/>
          </p:cNvPicPr>
          <p:nvPr/>
        </p:nvPicPr>
        <p:blipFill>
          <a:blip r:embed="rId3"/>
          <a:stretch>
            <a:fillRect/>
          </a:stretch>
        </p:blipFill>
        <p:spPr>
          <a:xfrm>
            <a:off x="3123412" y="852407"/>
            <a:ext cx="8912431" cy="5640563"/>
          </a:xfrm>
          <a:prstGeom prst="rect">
            <a:avLst/>
          </a:prstGeom>
          <a:ln>
            <a:solidFill>
              <a:schemeClr val="accent1"/>
            </a:solidFill>
          </a:ln>
        </p:spPr>
      </p:pic>
    </p:spTree>
    <p:extLst>
      <p:ext uri="{BB962C8B-B14F-4D97-AF65-F5344CB8AC3E}">
        <p14:creationId xmlns:p14="http://schemas.microsoft.com/office/powerpoint/2010/main" val="1526989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3BD05-67CF-2795-7CF5-1BD983F80463}"/>
              </a:ext>
            </a:extLst>
          </p:cNvPr>
          <p:cNvSpPr>
            <a:spLocks noGrp="1"/>
          </p:cNvSpPr>
          <p:nvPr>
            <p:ph type="title"/>
          </p:nvPr>
        </p:nvSpPr>
        <p:spPr>
          <a:xfrm>
            <a:off x="609600" y="261938"/>
            <a:ext cx="10972800" cy="1143000"/>
          </a:xfrm>
        </p:spPr>
        <p:txBody>
          <a:bodyPr/>
          <a:lstStyle/>
          <a:p>
            <a:r>
              <a:rPr lang="en-US" sz="3600" dirty="0">
                <a:latin typeface="+mj-lt"/>
              </a:rPr>
              <a:t>Considerations for Library Staff- Alma Views</a:t>
            </a:r>
          </a:p>
        </p:txBody>
      </p:sp>
      <p:sp>
        <p:nvSpPr>
          <p:cNvPr id="3" name="Content Placeholder 2">
            <a:extLst>
              <a:ext uri="{FF2B5EF4-FFF2-40B4-BE49-F238E27FC236}">
                <a16:creationId xmlns:a16="http://schemas.microsoft.com/office/drawing/2014/main" id="{23E24B1F-EC4D-3917-C250-5F032F2953AA}"/>
              </a:ext>
            </a:extLst>
          </p:cNvPr>
          <p:cNvSpPr>
            <a:spLocks noGrp="1"/>
          </p:cNvSpPr>
          <p:nvPr>
            <p:ph idx="1"/>
          </p:nvPr>
        </p:nvSpPr>
        <p:spPr>
          <a:xfrm>
            <a:off x="192318" y="1600202"/>
            <a:ext cx="11207994" cy="4361212"/>
          </a:xfrm>
        </p:spPr>
        <p:txBody>
          <a:bodyPr/>
          <a:lstStyle/>
          <a:p>
            <a:pPr marL="342900" indent="-342900">
              <a:buFont typeface="Arial" panose="020B0604020202020204" pitchFamily="34" charset="0"/>
              <a:buChar char="•"/>
            </a:pPr>
            <a:r>
              <a:rPr lang="en-US" sz="2800" dirty="0">
                <a:latin typeface="+mj-lt"/>
              </a:rPr>
              <a:t>Fines/fees-</a:t>
            </a:r>
            <a:br>
              <a:rPr lang="en-US" sz="2800" dirty="0">
                <a:latin typeface="+mj-lt"/>
              </a:rPr>
            </a:br>
            <a:r>
              <a:rPr lang="en-US" sz="2800" dirty="0">
                <a:latin typeface="+mj-lt"/>
              </a:rPr>
              <a:t>Screenshot</a:t>
            </a:r>
            <a:br>
              <a:rPr lang="en-US" sz="2800" dirty="0">
                <a:latin typeface="+mj-lt"/>
              </a:rPr>
            </a:br>
            <a:r>
              <a:rPr lang="en-US" sz="2800" dirty="0">
                <a:latin typeface="+mj-lt"/>
              </a:rPr>
              <a:t>after</a:t>
            </a:r>
            <a:br>
              <a:rPr lang="en-US" sz="2800" dirty="0">
                <a:latin typeface="+mj-lt"/>
              </a:rPr>
            </a:br>
            <a:r>
              <a:rPr lang="en-US" sz="2800" dirty="0">
                <a:latin typeface="+mj-lt"/>
              </a:rPr>
              <a:t>Anonymization</a:t>
            </a:r>
          </a:p>
        </p:txBody>
      </p:sp>
      <p:pic>
        <p:nvPicPr>
          <p:cNvPr id="5" name="Picture 4" descr="A screenshot of a computer&#10;&#10;Description automatically generated">
            <a:extLst>
              <a:ext uri="{FF2B5EF4-FFF2-40B4-BE49-F238E27FC236}">
                <a16:creationId xmlns:a16="http://schemas.microsoft.com/office/drawing/2014/main" id="{F9C74C08-2E4A-7DB8-86E4-CF155DA849F0}"/>
              </a:ext>
            </a:extLst>
          </p:cNvPr>
          <p:cNvPicPr>
            <a:picLocks noChangeAspect="1"/>
          </p:cNvPicPr>
          <p:nvPr/>
        </p:nvPicPr>
        <p:blipFill rotWithShape="1">
          <a:blip r:embed="rId3">
            <a:extLst>
              <a:ext uri="{28A0092B-C50C-407E-A947-70E740481C1C}">
                <a14:useLocalDpi xmlns:a14="http://schemas.microsoft.com/office/drawing/2010/main" val="0"/>
              </a:ext>
            </a:extLst>
          </a:blip>
          <a:srcRect b="18065"/>
          <a:stretch/>
        </p:blipFill>
        <p:spPr>
          <a:xfrm>
            <a:off x="3071839" y="1600202"/>
            <a:ext cx="9120161" cy="4230345"/>
          </a:xfrm>
          <a:prstGeom prst="rect">
            <a:avLst/>
          </a:prstGeom>
          <a:ln>
            <a:solidFill>
              <a:schemeClr val="accent1"/>
            </a:solidFill>
          </a:ln>
        </p:spPr>
      </p:pic>
    </p:spTree>
    <p:extLst>
      <p:ext uri="{BB962C8B-B14F-4D97-AF65-F5344CB8AC3E}">
        <p14:creationId xmlns:p14="http://schemas.microsoft.com/office/powerpoint/2010/main" val="3521391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3BD05-67CF-2795-7CF5-1BD983F80463}"/>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23E24B1F-EC4D-3917-C250-5F032F2953AA}"/>
              </a:ext>
            </a:extLst>
          </p:cNvPr>
          <p:cNvSpPr>
            <a:spLocks noGrp="1"/>
          </p:cNvSpPr>
          <p:nvPr>
            <p:ph idx="1"/>
          </p:nvPr>
        </p:nvSpPr>
        <p:spPr/>
        <p:txBody>
          <a:bodyPr/>
          <a:lstStyle/>
          <a:p>
            <a:pPr marL="342900" indent="-342900">
              <a:buFont typeface="Arial" panose="020B0604020202020204" pitchFamily="34" charset="0"/>
              <a:buChar char="•"/>
            </a:pPr>
            <a:r>
              <a:rPr lang="en-US" sz="2800" dirty="0">
                <a:latin typeface="+mj-lt"/>
              </a:rPr>
              <a:t>Overview of Alma Anonymization</a:t>
            </a:r>
          </a:p>
          <a:p>
            <a:pPr marL="342900" indent="-342900">
              <a:buFont typeface="Arial" panose="020B0604020202020204" pitchFamily="34" charset="0"/>
              <a:buChar char="•"/>
            </a:pPr>
            <a:r>
              <a:rPr lang="en-US" sz="2800" dirty="0">
                <a:latin typeface="+mj-lt"/>
              </a:rPr>
              <a:t>Timeline</a:t>
            </a:r>
          </a:p>
          <a:p>
            <a:pPr marL="342900" indent="-342900">
              <a:buFont typeface="Arial" panose="020B0604020202020204" pitchFamily="34" charset="0"/>
              <a:buChar char="•"/>
            </a:pPr>
            <a:r>
              <a:rPr lang="en-US" sz="2800" dirty="0">
                <a:latin typeface="+mj-lt"/>
              </a:rPr>
              <a:t>Alma Configuration Settings</a:t>
            </a:r>
          </a:p>
          <a:p>
            <a:pPr marL="342900" indent="-342900">
              <a:buFont typeface="Arial" panose="020B0604020202020204" pitchFamily="34" charset="0"/>
              <a:buChar char="•"/>
            </a:pPr>
            <a:r>
              <a:rPr lang="en-US" sz="2800" dirty="0">
                <a:latin typeface="+mj-lt"/>
              </a:rPr>
              <a:t>Considerations for Library Staff</a:t>
            </a:r>
          </a:p>
          <a:p>
            <a:pPr marL="342900" indent="-342900">
              <a:buFont typeface="Arial" panose="020B0604020202020204" pitchFamily="34" charset="0"/>
              <a:buChar char="•"/>
            </a:pPr>
            <a:r>
              <a:rPr lang="en-US" sz="2800" dirty="0">
                <a:latin typeface="+mj-lt"/>
              </a:rPr>
              <a:t>Upcoming Webinars and Training</a:t>
            </a:r>
          </a:p>
        </p:txBody>
      </p:sp>
    </p:spTree>
    <p:extLst>
      <p:ext uri="{BB962C8B-B14F-4D97-AF65-F5344CB8AC3E}">
        <p14:creationId xmlns:p14="http://schemas.microsoft.com/office/powerpoint/2010/main" val="3039216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3BD05-67CF-2795-7CF5-1BD983F80463}"/>
              </a:ext>
            </a:extLst>
          </p:cNvPr>
          <p:cNvSpPr>
            <a:spLocks noGrp="1"/>
          </p:cNvSpPr>
          <p:nvPr>
            <p:ph type="title"/>
          </p:nvPr>
        </p:nvSpPr>
        <p:spPr/>
        <p:txBody>
          <a:bodyPr/>
          <a:lstStyle/>
          <a:p>
            <a:r>
              <a:rPr lang="en-US" sz="3600" dirty="0">
                <a:latin typeface="+mj-lt"/>
              </a:rPr>
              <a:t>Considerations for Library Staff- Alma Views</a:t>
            </a:r>
          </a:p>
        </p:txBody>
      </p:sp>
      <p:sp>
        <p:nvSpPr>
          <p:cNvPr id="3" name="Content Placeholder 2">
            <a:extLst>
              <a:ext uri="{FF2B5EF4-FFF2-40B4-BE49-F238E27FC236}">
                <a16:creationId xmlns:a16="http://schemas.microsoft.com/office/drawing/2014/main" id="{23E24B1F-EC4D-3917-C250-5F032F2953AA}"/>
              </a:ext>
            </a:extLst>
          </p:cNvPr>
          <p:cNvSpPr>
            <a:spLocks noGrp="1"/>
          </p:cNvSpPr>
          <p:nvPr>
            <p:ph idx="1"/>
          </p:nvPr>
        </p:nvSpPr>
        <p:spPr>
          <a:xfrm>
            <a:off x="609600" y="1305733"/>
            <a:ext cx="10972800" cy="710029"/>
          </a:xfrm>
        </p:spPr>
        <p:txBody>
          <a:bodyPr/>
          <a:lstStyle/>
          <a:p>
            <a:pPr marL="342900" indent="-342900">
              <a:buFont typeface="Arial" panose="020B0604020202020204" pitchFamily="34" charset="0"/>
              <a:buChar char="•"/>
            </a:pPr>
            <a:r>
              <a:rPr lang="en-US" sz="2800" dirty="0">
                <a:latin typeface="+mj-lt"/>
              </a:rPr>
              <a:t>Request by a local patron in item history- Screenshot before Anonymization</a:t>
            </a:r>
          </a:p>
        </p:txBody>
      </p:sp>
      <p:pic>
        <p:nvPicPr>
          <p:cNvPr id="6" name="Picture 5">
            <a:extLst>
              <a:ext uri="{FF2B5EF4-FFF2-40B4-BE49-F238E27FC236}">
                <a16:creationId xmlns:a16="http://schemas.microsoft.com/office/drawing/2014/main" id="{BB25840D-57EF-5BC5-AFDA-0B3C824B9074}"/>
              </a:ext>
            </a:extLst>
          </p:cNvPr>
          <p:cNvPicPr>
            <a:picLocks noChangeAspect="1"/>
          </p:cNvPicPr>
          <p:nvPr/>
        </p:nvPicPr>
        <p:blipFill>
          <a:blip r:embed="rId3"/>
          <a:stretch>
            <a:fillRect/>
          </a:stretch>
        </p:blipFill>
        <p:spPr>
          <a:xfrm>
            <a:off x="1051808" y="2310230"/>
            <a:ext cx="10088383" cy="4153480"/>
          </a:xfrm>
          <a:prstGeom prst="rect">
            <a:avLst/>
          </a:prstGeom>
          <a:ln>
            <a:solidFill>
              <a:schemeClr val="accent1"/>
            </a:solidFill>
          </a:ln>
        </p:spPr>
      </p:pic>
    </p:spTree>
    <p:extLst>
      <p:ext uri="{BB962C8B-B14F-4D97-AF65-F5344CB8AC3E}">
        <p14:creationId xmlns:p14="http://schemas.microsoft.com/office/powerpoint/2010/main" val="2557468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3BD05-67CF-2795-7CF5-1BD983F80463}"/>
              </a:ext>
            </a:extLst>
          </p:cNvPr>
          <p:cNvSpPr>
            <a:spLocks noGrp="1"/>
          </p:cNvSpPr>
          <p:nvPr>
            <p:ph type="title"/>
          </p:nvPr>
        </p:nvSpPr>
        <p:spPr/>
        <p:txBody>
          <a:bodyPr/>
          <a:lstStyle/>
          <a:p>
            <a:r>
              <a:rPr lang="en-US" sz="3600" dirty="0">
                <a:latin typeface="+mj-lt"/>
              </a:rPr>
              <a:t>Considerations for Library Staff- Alma Views</a:t>
            </a:r>
          </a:p>
        </p:txBody>
      </p:sp>
      <p:sp>
        <p:nvSpPr>
          <p:cNvPr id="3" name="Content Placeholder 2">
            <a:extLst>
              <a:ext uri="{FF2B5EF4-FFF2-40B4-BE49-F238E27FC236}">
                <a16:creationId xmlns:a16="http://schemas.microsoft.com/office/drawing/2014/main" id="{23E24B1F-EC4D-3917-C250-5F032F2953AA}"/>
              </a:ext>
            </a:extLst>
          </p:cNvPr>
          <p:cNvSpPr>
            <a:spLocks noGrp="1"/>
          </p:cNvSpPr>
          <p:nvPr>
            <p:ph idx="1"/>
          </p:nvPr>
        </p:nvSpPr>
        <p:spPr>
          <a:xfrm>
            <a:off x="609600" y="1208868"/>
            <a:ext cx="10972800" cy="4917297"/>
          </a:xfrm>
        </p:spPr>
        <p:txBody>
          <a:bodyPr/>
          <a:lstStyle/>
          <a:p>
            <a:pPr marL="342900" indent="-342900">
              <a:buFont typeface="Arial" panose="020B0604020202020204" pitchFamily="34" charset="0"/>
              <a:buChar char="•"/>
            </a:pPr>
            <a:r>
              <a:rPr lang="en-US" sz="2800" dirty="0">
                <a:latin typeface="+mj-lt"/>
              </a:rPr>
              <a:t>Request by a local patron in item history- Screenshot after Anonymization</a:t>
            </a:r>
          </a:p>
        </p:txBody>
      </p:sp>
      <p:pic>
        <p:nvPicPr>
          <p:cNvPr id="5" name="Picture 4" descr="A screenshot of a computer&#10;&#10;Description automatically generated">
            <a:extLst>
              <a:ext uri="{FF2B5EF4-FFF2-40B4-BE49-F238E27FC236}">
                <a16:creationId xmlns:a16="http://schemas.microsoft.com/office/drawing/2014/main" id="{02A754EB-7041-4CA8-549E-FE78A9C3EAEA}"/>
              </a:ext>
            </a:extLst>
          </p:cNvPr>
          <p:cNvPicPr>
            <a:picLocks noChangeAspect="1"/>
          </p:cNvPicPr>
          <p:nvPr/>
        </p:nvPicPr>
        <p:blipFill rotWithShape="1">
          <a:blip r:embed="rId3">
            <a:extLst>
              <a:ext uri="{28A0092B-C50C-407E-A947-70E740481C1C}">
                <a14:useLocalDpi xmlns:a14="http://schemas.microsoft.com/office/drawing/2010/main" val="0"/>
              </a:ext>
            </a:extLst>
          </a:blip>
          <a:srcRect b="7550"/>
          <a:stretch/>
        </p:blipFill>
        <p:spPr>
          <a:xfrm>
            <a:off x="1033807" y="2155658"/>
            <a:ext cx="10124385" cy="4249932"/>
          </a:xfrm>
          <a:prstGeom prst="rect">
            <a:avLst/>
          </a:prstGeom>
          <a:ln>
            <a:solidFill>
              <a:schemeClr val="accent1"/>
            </a:solidFill>
          </a:ln>
        </p:spPr>
      </p:pic>
    </p:spTree>
    <p:extLst>
      <p:ext uri="{BB962C8B-B14F-4D97-AF65-F5344CB8AC3E}">
        <p14:creationId xmlns:p14="http://schemas.microsoft.com/office/powerpoint/2010/main" val="543433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3BD05-67CF-2795-7CF5-1BD983F80463}"/>
              </a:ext>
            </a:extLst>
          </p:cNvPr>
          <p:cNvSpPr>
            <a:spLocks noGrp="1"/>
          </p:cNvSpPr>
          <p:nvPr>
            <p:ph type="title"/>
          </p:nvPr>
        </p:nvSpPr>
        <p:spPr/>
        <p:txBody>
          <a:bodyPr/>
          <a:lstStyle/>
          <a:p>
            <a:r>
              <a:rPr lang="en-US" sz="3600" dirty="0">
                <a:latin typeface="+mj-lt"/>
              </a:rPr>
              <a:t>Considerations for Library Staff- Alma Views</a:t>
            </a:r>
          </a:p>
        </p:txBody>
      </p:sp>
      <p:sp>
        <p:nvSpPr>
          <p:cNvPr id="3" name="Content Placeholder 2">
            <a:extLst>
              <a:ext uri="{FF2B5EF4-FFF2-40B4-BE49-F238E27FC236}">
                <a16:creationId xmlns:a16="http://schemas.microsoft.com/office/drawing/2014/main" id="{23E24B1F-EC4D-3917-C250-5F032F2953AA}"/>
              </a:ext>
            </a:extLst>
          </p:cNvPr>
          <p:cNvSpPr>
            <a:spLocks noGrp="1"/>
          </p:cNvSpPr>
          <p:nvPr>
            <p:ph idx="1"/>
          </p:nvPr>
        </p:nvSpPr>
        <p:spPr>
          <a:xfrm>
            <a:off x="609600" y="1417638"/>
            <a:ext cx="10972800" cy="4525963"/>
          </a:xfrm>
        </p:spPr>
        <p:txBody>
          <a:bodyPr/>
          <a:lstStyle/>
          <a:p>
            <a:pPr marL="342900" indent="-342900">
              <a:buFont typeface="Arial" panose="020B0604020202020204" pitchFamily="34" charset="0"/>
              <a:buChar char="•"/>
            </a:pPr>
            <a:r>
              <a:rPr lang="en-US" sz="2800" dirty="0">
                <a:latin typeface="+mj-lt"/>
              </a:rPr>
              <a:t>I-Share Borrowing Request- Screenshot before Anonymization</a:t>
            </a:r>
          </a:p>
        </p:txBody>
      </p:sp>
      <p:pic>
        <p:nvPicPr>
          <p:cNvPr id="6" name="Picture 5" descr="A screenshot of a computer&#10;&#10;Description automatically generated">
            <a:extLst>
              <a:ext uri="{FF2B5EF4-FFF2-40B4-BE49-F238E27FC236}">
                <a16:creationId xmlns:a16="http://schemas.microsoft.com/office/drawing/2014/main" id="{1C8213FE-6396-230F-9618-830B25A4B7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082" y="2011588"/>
            <a:ext cx="11381835" cy="4094744"/>
          </a:xfrm>
          <a:prstGeom prst="rect">
            <a:avLst/>
          </a:prstGeom>
          <a:ln>
            <a:solidFill>
              <a:schemeClr val="accent1"/>
            </a:solidFill>
          </a:ln>
        </p:spPr>
      </p:pic>
    </p:spTree>
    <p:extLst>
      <p:ext uri="{BB962C8B-B14F-4D97-AF65-F5344CB8AC3E}">
        <p14:creationId xmlns:p14="http://schemas.microsoft.com/office/powerpoint/2010/main" val="15072442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3BD05-67CF-2795-7CF5-1BD983F80463}"/>
              </a:ext>
            </a:extLst>
          </p:cNvPr>
          <p:cNvSpPr>
            <a:spLocks noGrp="1"/>
          </p:cNvSpPr>
          <p:nvPr>
            <p:ph type="title"/>
          </p:nvPr>
        </p:nvSpPr>
        <p:spPr/>
        <p:txBody>
          <a:bodyPr/>
          <a:lstStyle/>
          <a:p>
            <a:r>
              <a:rPr lang="en-US" sz="3600" dirty="0">
                <a:latin typeface="+mj-lt"/>
              </a:rPr>
              <a:t>Considerations for Library Staff- Alma Views</a:t>
            </a:r>
          </a:p>
        </p:txBody>
      </p:sp>
      <p:sp>
        <p:nvSpPr>
          <p:cNvPr id="3" name="Content Placeholder 2">
            <a:extLst>
              <a:ext uri="{FF2B5EF4-FFF2-40B4-BE49-F238E27FC236}">
                <a16:creationId xmlns:a16="http://schemas.microsoft.com/office/drawing/2014/main" id="{23E24B1F-EC4D-3917-C250-5F032F2953AA}"/>
              </a:ext>
            </a:extLst>
          </p:cNvPr>
          <p:cNvSpPr>
            <a:spLocks noGrp="1"/>
          </p:cNvSpPr>
          <p:nvPr>
            <p:ph idx="1"/>
          </p:nvPr>
        </p:nvSpPr>
        <p:spPr>
          <a:xfrm>
            <a:off x="638432" y="1417638"/>
            <a:ext cx="10972800" cy="4525963"/>
          </a:xfrm>
        </p:spPr>
        <p:txBody>
          <a:bodyPr/>
          <a:lstStyle/>
          <a:p>
            <a:pPr marL="342900" indent="-342900">
              <a:buFont typeface="Arial" panose="020B0604020202020204" pitchFamily="34" charset="0"/>
              <a:buChar char="•"/>
            </a:pPr>
            <a:r>
              <a:rPr lang="en-US" sz="2800" dirty="0">
                <a:latin typeface="+mj-lt"/>
              </a:rPr>
              <a:t>I-Share Borrowing Request- Screenshot after Anonymization</a:t>
            </a:r>
          </a:p>
        </p:txBody>
      </p:sp>
      <p:pic>
        <p:nvPicPr>
          <p:cNvPr id="8" name="Picture 7" descr="A screenshot of a computer&#10;&#10;Description automatically generated">
            <a:extLst>
              <a:ext uri="{FF2B5EF4-FFF2-40B4-BE49-F238E27FC236}">
                <a16:creationId xmlns:a16="http://schemas.microsoft.com/office/drawing/2014/main" id="{D6C41A58-3911-A8F2-C34A-350DAFC72A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433" y="1992043"/>
            <a:ext cx="10972799" cy="4180616"/>
          </a:xfrm>
          <a:prstGeom prst="rect">
            <a:avLst/>
          </a:prstGeom>
          <a:ln>
            <a:solidFill>
              <a:schemeClr val="accent1"/>
            </a:solidFill>
          </a:ln>
        </p:spPr>
      </p:pic>
    </p:spTree>
    <p:extLst>
      <p:ext uri="{BB962C8B-B14F-4D97-AF65-F5344CB8AC3E}">
        <p14:creationId xmlns:p14="http://schemas.microsoft.com/office/powerpoint/2010/main" val="4020719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3BD05-67CF-2795-7CF5-1BD983F80463}"/>
              </a:ext>
            </a:extLst>
          </p:cNvPr>
          <p:cNvSpPr>
            <a:spLocks noGrp="1"/>
          </p:cNvSpPr>
          <p:nvPr>
            <p:ph type="title"/>
          </p:nvPr>
        </p:nvSpPr>
        <p:spPr/>
        <p:txBody>
          <a:bodyPr/>
          <a:lstStyle/>
          <a:p>
            <a:r>
              <a:rPr lang="en-US" sz="3600" dirty="0">
                <a:latin typeface="+mj-lt"/>
              </a:rPr>
              <a:t>Considerations for Library Staff- Alma Views</a:t>
            </a:r>
          </a:p>
        </p:txBody>
      </p:sp>
      <p:sp>
        <p:nvSpPr>
          <p:cNvPr id="3" name="Content Placeholder 2">
            <a:extLst>
              <a:ext uri="{FF2B5EF4-FFF2-40B4-BE49-F238E27FC236}">
                <a16:creationId xmlns:a16="http://schemas.microsoft.com/office/drawing/2014/main" id="{23E24B1F-EC4D-3917-C250-5F032F2953AA}"/>
              </a:ext>
            </a:extLst>
          </p:cNvPr>
          <p:cNvSpPr>
            <a:spLocks noGrp="1"/>
          </p:cNvSpPr>
          <p:nvPr>
            <p:ph idx="1"/>
          </p:nvPr>
        </p:nvSpPr>
        <p:spPr>
          <a:xfrm>
            <a:off x="387458" y="1301859"/>
            <a:ext cx="11499742" cy="4824306"/>
          </a:xfrm>
        </p:spPr>
        <p:txBody>
          <a:bodyPr/>
          <a:lstStyle/>
          <a:p>
            <a:pPr marL="342900" indent="-342900">
              <a:buFont typeface="Arial" panose="020B0604020202020204" pitchFamily="34" charset="0"/>
              <a:buChar char="•"/>
            </a:pPr>
            <a:r>
              <a:rPr lang="en-US" sz="2800" dirty="0">
                <a:latin typeface="+mj-lt"/>
              </a:rPr>
              <a:t>Request by an I-Share patron in item history- Screenshot before Anonymization</a:t>
            </a:r>
          </a:p>
        </p:txBody>
      </p:sp>
      <p:pic>
        <p:nvPicPr>
          <p:cNvPr id="7" name="Picture 6">
            <a:extLst>
              <a:ext uri="{FF2B5EF4-FFF2-40B4-BE49-F238E27FC236}">
                <a16:creationId xmlns:a16="http://schemas.microsoft.com/office/drawing/2014/main" id="{28AA10D0-D721-34D7-2FC2-395D4D9F0C66}"/>
              </a:ext>
            </a:extLst>
          </p:cNvPr>
          <p:cNvPicPr>
            <a:picLocks noChangeAspect="1"/>
          </p:cNvPicPr>
          <p:nvPr/>
        </p:nvPicPr>
        <p:blipFill>
          <a:blip r:embed="rId3"/>
          <a:stretch>
            <a:fillRect/>
          </a:stretch>
        </p:blipFill>
        <p:spPr>
          <a:xfrm>
            <a:off x="673324" y="2216259"/>
            <a:ext cx="11036525" cy="4142590"/>
          </a:xfrm>
          <a:prstGeom prst="rect">
            <a:avLst/>
          </a:prstGeom>
          <a:ln>
            <a:solidFill>
              <a:schemeClr val="accent1"/>
            </a:solidFill>
          </a:ln>
        </p:spPr>
      </p:pic>
    </p:spTree>
    <p:extLst>
      <p:ext uri="{BB962C8B-B14F-4D97-AF65-F5344CB8AC3E}">
        <p14:creationId xmlns:p14="http://schemas.microsoft.com/office/powerpoint/2010/main" val="27922133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3BD05-67CF-2795-7CF5-1BD983F80463}"/>
              </a:ext>
            </a:extLst>
          </p:cNvPr>
          <p:cNvSpPr>
            <a:spLocks noGrp="1"/>
          </p:cNvSpPr>
          <p:nvPr>
            <p:ph type="title"/>
          </p:nvPr>
        </p:nvSpPr>
        <p:spPr/>
        <p:txBody>
          <a:bodyPr/>
          <a:lstStyle/>
          <a:p>
            <a:r>
              <a:rPr lang="en-US" sz="3600" dirty="0">
                <a:latin typeface="+mj-lt"/>
              </a:rPr>
              <a:t>Considerations for Library Staff- Alma Views</a:t>
            </a:r>
          </a:p>
        </p:txBody>
      </p:sp>
      <p:sp>
        <p:nvSpPr>
          <p:cNvPr id="3" name="Content Placeholder 2">
            <a:extLst>
              <a:ext uri="{FF2B5EF4-FFF2-40B4-BE49-F238E27FC236}">
                <a16:creationId xmlns:a16="http://schemas.microsoft.com/office/drawing/2014/main" id="{23E24B1F-EC4D-3917-C250-5F032F2953AA}"/>
              </a:ext>
            </a:extLst>
          </p:cNvPr>
          <p:cNvSpPr>
            <a:spLocks noGrp="1"/>
          </p:cNvSpPr>
          <p:nvPr>
            <p:ph idx="1"/>
          </p:nvPr>
        </p:nvSpPr>
        <p:spPr>
          <a:xfrm>
            <a:off x="609600" y="1255363"/>
            <a:ext cx="10972800" cy="5048455"/>
          </a:xfrm>
        </p:spPr>
        <p:txBody>
          <a:bodyPr/>
          <a:lstStyle/>
          <a:p>
            <a:pPr marL="342900" indent="-342900">
              <a:buFont typeface="Arial" panose="020B0604020202020204" pitchFamily="34" charset="0"/>
              <a:buChar char="•"/>
            </a:pPr>
            <a:r>
              <a:rPr lang="en-US" sz="2800" dirty="0">
                <a:latin typeface="+mj-lt"/>
              </a:rPr>
              <a:t>Request by an I-Share patron in item history- Screenshot after Anonymization</a:t>
            </a:r>
          </a:p>
        </p:txBody>
      </p:sp>
      <p:pic>
        <p:nvPicPr>
          <p:cNvPr id="5" name="Picture 4" descr="A screenshot of a computer&#10;&#10;Description automatically generated">
            <a:extLst>
              <a:ext uri="{FF2B5EF4-FFF2-40B4-BE49-F238E27FC236}">
                <a16:creationId xmlns:a16="http://schemas.microsoft.com/office/drawing/2014/main" id="{08DD3765-A0A5-23A7-3569-D2EFE8C103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169" y="2162130"/>
            <a:ext cx="10719661" cy="4141688"/>
          </a:xfrm>
          <a:prstGeom prst="rect">
            <a:avLst/>
          </a:prstGeom>
          <a:ln>
            <a:solidFill>
              <a:schemeClr val="accent1"/>
            </a:solidFill>
          </a:ln>
        </p:spPr>
      </p:pic>
    </p:spTree>
    <p:extLst>
      <p:ext uri="{BB962C8B-B14F-4D97-AF65-F5344CB8AC3E}">
        <p14:creationId xmlns:p14="http://schemas.microsoft.com/office/powerpoint/2010/main" val="31495517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3BD05-67CF-2795-7CF5-1BD983F80463}"/>
              </a:ext>
            </a:extLst>
          </p:cNvPr>
          <p:cNvSpPr>
            <a:spLocks noGrp="1"/>
          </p:cNvSpPr>
          <p:nvPr>
            <p:ph type="title"/>
          </p:nvPr>
        </p:nvSpPr>
        <p:spPr/>
        <p:txBody>
          <a:bodyPr/>
          <a:lstStyle/>
          <a:p>
            <a:r>
              <a:rPr lang="en-US" sz="3600" dirty="0">
                <a:latin typeface="+mj-lt"/>
              </a:rPr>
              <a:t>Considerations for Library Staff- Alma Views</a:t>
            </a:r>
          </a:p>
        </p:txBody>
      </p:sp>
      <p:sp>
        <p:nvSpPr>
          <p:cNvPr id="3" name="Content Placeholder 2">
            <a:extLst>
              <a:ext uri="{FF2B5EF4-FFF2-40B4-BE49-F238E27FC236}">
                <a16:creationId xmlns:a16="http://schemas.microsoft.com/office/drawing/2014/main" id="{23E24B1F-EC4D-3917-C250-5F032F2953AA}"/>
              </a:ext>
            </a:extLst>
          </p:cNvPr>
          <p:cNvSpPr>
            <a:spLocks noGrp="1"/>
          </p:cNvSpPr>
          <p:nvPr>
            <p:ph idx="1"/>
          </p:nvPr>
        </p:nvSpPr>
        <p:spPr>
          <a:xfrm>
            <a:off x="609600" y="1274737"/>
            <a:ext cx="10972800" cy="4525963"/>
          </a:xfrm>
        </p:spPr>
        <p:txBody>
          <a:bodyPr/>
          <a:lstStyle/>
          <a:p>
            <a:pPr marL="342900" indent="-342900">
              <a:buFont typeface="Arial" panose="020B0604020202020204" pitchFamily="34" charset="0"/>
              <a:buChar char="•"/>
            </a:pPr>
            <a:r>
              <a:rPr lang="en-US" sz="2800" dirty="0">
                <a:latin typeface="+mj-lt"/>
              </a:rPr>
              <a:t>Letters retained for 60 days. </a:t>
            </a:r>
          </a:p>
          <a:p>
            <a:pPr marL="342900" indent="-342900">
              <a:buFont typeface="Arial" panose="020B0604020202020204" pitchFamily="34" charset="0"/>
              <a:buChar char="•"/>
            </a:pPr>
            <a:endParaRPr lang="en-US" sz="2800" dirty="0">
              <a:latin typeface="+mj-lt"/>
            </a:endParaRPr>
          </a:p>
        </p:txBody>
      </p:sp>
      <p:pic>
        <p:nvPicPr>
          <p:cNvPr id="5" name="Picture 4">
            <a:extLst>
              <a:ext uri="{FF2B5EF4-FFF2-40B4-BE49-F238E27FC236}">
                <a16:creationId xmlns:a16="http://schemas.microsoft.com/office/drawing/2014/main" id="{CDA875F3-3AA2-29CB-4972-1FF05B4C8880}"/>
              </a:ext>
            </a:extLst>
          </p:cNvPr>
          <p:cNvPicPr>
            <a:picLocks noChangeAspect="1"/>
          </p:cNvPicPr>
          <p:nvPr/>
        </p:nvPicPr>
        <p:blipFill rotWithShape="1">
          <a:blip r:embed="rId3"/>
          <a:srcRect b="23020"/>
          <a:stretch/>
        </p:blipFill>
        <p:spPr>
          <a:xfrm>
            <a:off x="1163782" y="1942396"/>
            <a:ext cx="9864436" cy="4640966"/>
          </a:xfrm>
          <a:prstGeom prst="rect">
            <a:avLst/>
          </a:prstGeom>
          <a:ln>
            <a:solidFill>
              <a:schemeClr val="accent1"/>
            </a:solidFill>
          </a:ln>
        </p:spPr>
      </p:pic>
    </p:spTree>
    <p:extLst>
      <p:ext uri="{BB962C8B-B14F-4D97-AF65-F5344CB8AC3E}">
        <p14:creationId xmlns:p14="http://schemas.microsoft.com/office/powerpoint/2010/main" val="39767333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3BD05-67CF-2795-7CF5-1BD983F80463}"/>
              </a:ext>
            </a:extLst>
          </p:cNvPr>
          <p:cNvSpPr>
            <a:spLocks noGrp="1"/>
          </p:cNvSpPr>
          <p:nvPr>
            <p:ph type="title"/>
          </p:nvPr>
        </p:nvSpPr>
        <p:spPr/>
        <p:txBody>
          <a:bodyPr/>
          <a:lstStyle/>
          <a:p>
            <a:r>
              <a:rPr lang="en-US" sz="3600" dirty="0">
                <a:latin typeface="+mj-lt"/>
              </a:rPr>
              <a:t>Considerations for Library Staff- Reporting Changes</a:t>
            </a:r>
          </a:p>
        </p:txBody>
      </p:sp>
      <p:sp>
        <p:nvSpPr>
          <p:cNvPr id="3" name="Content Placeholder 2">
            <a:extLst>
              <a:ext uri="{FF2B5EF4-FFF2-40B4-BE49-F238E27FC236}">
                <a16:creationId xmlns:a16="http://schemas.microsoft.com/office/drawing/2014/main" id="{23E24B1F-EC4D-3917-C250-5F032F2953AA}"/>
              </a:ext>
            </a:extLst>
          </p:cNvPr>
          <p:cNvSpPr>
            <a:spLocks noGrp="1"/>
          </p:cNvSpPr>
          <p:nvPr>
            <p:ph idx="1"/>
          </p:nvPr>
        </p:nvSpPr>
        <p:spPr/>
        <p:txBody>
          <a:bodyPr/>
          <a:lstStyle/>
          <a:p>
            <a:pPr marL="342900" indent="-342900">
              <a:buFont typeface="Arial" panose="020B0604020202020204" pitchFamily="34" charset="0"/>
              <a:buChar char="•"/>
            </a:pPr>
            <a:r>
              <a:rPr lang="en-US" sz="2800" dirty="0">
                <a:latin typeface="+mj-lt"/>
              </a:rPr>
              <a:t>Note that some of your local practices regarding the use of fulfillment data may not be known by CARLI staff, therefore you will need to review the following:</a:t>
            </a:r>
          </a:p>
          <a:p>
            <a:pPr marL="1085850" lvl="1" indent="-342900">
              <a:buFont typeface="Arial" panose="020B0604020202020204" pitchFamily="34" charset="0"/>
              <a:buChar char="•"/>
            </a:pPr>
            <a:r>
              <a:rPr lang="en-US" sz="2500" dirty="0">
                <a:latin typeface="+mj-lt"/>
              </a:rPr>
              <a:t>Look at your existing Alma Analytics reports that obtain fulfillment data</a:t>
            </a:r>
          </a:p>
          <a:p>
            <a:pPr marL="1085850" lvl="1" indent="-342900">
              <a:buFont typeface="Arial" panose="020B0604020202020204" pitchFamily="34" charset="0"/>
              <a:buChar char="•"/>
            </a:pPr>
            <a:r>
              <a:rPr lang="en-US" sz="2500" dirty="0">
                <a:latin typeface="+mj-lt"/>
              </a:rPr>
              <a:t>Think about the fulfillment data that you obtain directly from Alma that will be anonymized going forward.  </a:t>
            </a:r>
          </a:p>
          <a:p>
            <a:pPr marL="1485900" lvl="2" indent="-342900">
              <a:buFont typeface="Arial" panose="020B0604020202020204" pitchFamily="34" charset="0"/>
              <a:buChar char="•"/>
            </a:pPr>
            <a:r>
              <a:rPr lang="en-US" sz="2200" dirty="0">
                <a:latin typeface="+mj-lt"/>
              </a:rPr>
              <a:t>APIs</a:t>
            </a:r>
          </a:p>
          <a:p>
            <a:pPr marL="1485900" lvl="2" indent="-342900">
              <a:buFont typeface="Arial" panose="020B0604020202020204" pitchFamily="34" charset="0"/>
              <a:buChar char="•"/>
            </a:pPr>
            <a:r>
              <a:rPr lang="en-US" sz="2200" dirty="0">
                <a:latin typeface="+mj-lt"/>
              </a:rPr>
              <a:t>Webhooks</a:t>
            </a:r>
          </a:p>
        </p:txBody>
      </p:sp>
    </p:spTree>
    <p:extLst>
      <p:ext uri="{BB962C8B-B14F-4D97-AF65-F5344CB8AC3E}">
        <p14:creationId xmlns:p14="http://schemas.microsoft.com/office/powerpoint/2010/main" val="32880709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3BD05-67CF-2795-7CF5-1BD983F80463}"/>
              </a:ext>
            </a:extLst>
          </p:cNvPr>
          <p:cNvSpPr>
            <a:spLocks noGrp="1"/>
          </p:cNvSpPr>
          <p:nvPr>
            <p:ph type="title"/>
          </p:nvPr>
        </p:nvSpPr>
        <p:spPr/>
        <p:txBody>
          <a:bodyPr/>
          <a:lstStyle/>
          <a:p>
            <a:r>
              <a:rPr lang="en-US" sz="3600" dirty="0">
                <a:latin typeface="+mj-lt"/>
              </a:rPr>
              <a:t>Considerations for Library Staff- Reporting Changes</a:t>
            </a:r>
          </a:p>
        </p:txBody>
      </p:sp>
      <p:sp>
        <p:nvSpPr>
          <p:cNvPr id="3" name="Content Placeholder 2">
            <a:extLst>
              <a:ext uri="{FF2B5EF4-FFF2-40B4-BE49-F238E27FC236}">
                <a16:creationId xmlns:a16="http://schemas.microsoft.com/office/drawing/2014/main" id="{23E24B1F-EC4D-3917-C250-5F032F2953AA}"/>
              </a:ext>
            </a:extLst>
          </p:cNvPr>
          <p:cNvSpPr>
            <a:spLocks noGrp="1"/>
          </p:cNvSpPr>
          <p:nvPr>
            <p:ph idx="1"/>
          </p:nvPr>
        </p:nvSpPr>
        <p:spPr/>
        <p:txBody>
          <a:bodyPr/>
          <a:lstStyle/>
          <a:p>
            <a:pPr marL="342900" indent="-342900">
              <a:buFont typeface="Arial" panose="020B0604020202020204" pitchFamily="34" charset="0"/>
              <a:buChar char="•"/>
            </a:pPr>
            <a:r>
              <a:rPr lang="en-US" sz="2800" dirty="0">
                <a:latin typeface="+mj-lt"/>
              </a:rPr>
              <a:t>Forthcoming:</a:t>
            </a:r>
          </a:p>
          <a:p>
            <a:pPr marL="1085850" lvl="1" indent="-342900">
              <a:buFont typeface="Arial" panose="020B0604020202020204" pitchFamily="34" charset="0"/>
              <a:buChar char="•"/>
            </a:pPr>
            <a:r>
              <a:rPr lang="en-US" sz="2500" dirty="0">
                <a:latin typeface="+mj-lt"/>
              </a:rPr>
              <a:t>CARLI Webpage with a list of fields affected by Anonymization. </a:t>
            </a:r>
          </a:p>
          <a:p>
            <a:pPr marL="1485900" lvl="2" indent="-342900">
              <a:buFont typeface="Arial" panose="020B0604020202020204" pitchFamily="34" charset="0"/>
              <a:buChar char="•"/>
            </a:pPr>
            <a:r>
              <a:rPr lang="en-US" sz="2200" dirty="0">
                <a:latin typeface="+mj-lt"/>
              </a:rPr>
              <a:t>An Ex Libris support ticket was opened by CARLI at the end of March asking for a complete list of fields affected by Alma anonymization. We are currently still waiting for a response.</a:t>
            </a:r>
          </a:p>
        </p:txBody>
      </p:sp>
    </p:spTree>
    <p:extLst>
      <p:ext uri="{BB962C8B-B14F-4D97-AF65-F5344CB8AC3E}">
        <p14:creationId xmlns:p14="http://schemas.microsoft.com/office/powerpoint/2010/main" val="16597726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3BD05-67CF-2795-7CF5-1BD983F80463}"/>
              </a:ext>
            </a:extLst>
          </p:cNvPr>
          <p:cNvSpPr>
            <a:spLocks noGrp="1"/>
          </p:cNvSpPr>
          <p:nvPr>
            <p:ph type="title"/>
          </p:nvPr>
        </p:nvSpPr>
        <p:spPr/>
        <p:txBody>
          <a:bodyPr/>
          <a:lstStyle/>
          <a:p>
            <a:r>
              <a:rPr lang="en-US" sz="3600" dirty="0">
                <a:latin typeface="+mj-lt"/>
              </a:rPr>
              <a:t>Considerations for Library Staff- Reporting Changes</a:t>
            </a:r>
          </a:p>
        </p:txBody>
      </p:sp>
      <p:sp>
        <p:nvSpPr>
          <p:cNvPr id="3" name="Content Placeholder 2">
            <a:extLst>
              <a:ext uri="{FF2B5EF4-FFF2-40B4-BE49-F238E27FC236}">
                <a16:creationId xmlns:a16="http://schemas.microsoft.com/office/drawing/2014/main" id="{23E24B1F-EC4D-3917-C250-5F032F2953AA}"/>
              </a:ext>
            </a:extLst>
          </p:cNvPr>
          <p:cNvSpPr>
            <a:spLocks noGrp="1"/>
          </p:cNvSpPr>
          <p:nvPr>
            <p:ph idx="1"/>
          </p:nvPr>
        </p:nvSpPr>
        <p:spPr/>
        <p:txBody>
          <a:bodyPr/>
          <a:lstStyle/>
          <a:p>
            <a:pPr marL="342900" indent="-342900">
              <a:buFont typeface="Arial" panose="020B0604020202020204" pitchFamily="34" charset="0"/>
              <a:buChar char="•"/>
            </a:pPr>
            <a:r>
              <a:rPr lang="en-US" sz="2800" dirty="0">
                <a:latin typeface="+mj-lt"/>
              </a:rPr>
              <a:t>Example #1 of Alma Fulfillment data use: </a:t>
            </a:r>
          </a:p>
          <a:p>
            <a:pPr marL="1085850" lvl="1" indent="-342900">
              <a:buFont typeface="Arial" panose="020B0604020202020204" pitchFamily="34" charset="0"/>
              <a:buChar char="•"/>
            </a:pPr>
            <a:r>
              <a:rPr lang="en-US" sz="2500" dirty="0">
                <a:latin typeface="+mj-lt"/>
              </a:rPr>
              <a:t>Damaged laptop that was returned more than 7 days ago but you realized that it is damaged now.</a:t>
            </a:r>
          </a:p>
          <a:p>
            <a:pPr marL="1485900" lvl="2" indent="-342900">
              <a:buFont typeface="Arial" panose="020B0604020202020204" pitchFamily="34" charset="0"/>
              <a:buChar char="•"/>
            </a:pPr>
            <a:r>
              <a:rPr lang="en-US" sz="2200" dirty="0">
                <a:latin typeface="+mj-lt"/>
              </a:rPr>
              <a:t>Since anonymization occurs 7 days after the item is returned, the patron’s identifier will no longer be connected to the item that was loaned.  Within Alma and/or Alma Analytics, you will not be able to determine who damaged the laptop. </a:t>
            </a:r>
          </a:p>
        </p:txBody>
      </p:sp>
    </p:spTree>
    <p:extLst>
      <p:ext uri="{BB962C8B-B14F-4D97-AF65-F5344CB8AC3E}">
        <p14:creationId xmlns:p14="http://schemas.microsoft.com/office/powerpoint/2010/main" val="3160747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3BD05-67CF-2795-7CF5-1BD983F80463}"/>
              </a:ext>
            </a:extLst>
          </p:cNvPr>
          <p:cNvSpPr>
            <a:spLocks noGrp="1"/>
          </p:cNvSpPr>
          <p:nvPr>
            <p:ph type="title"/>
          </p:nvPr>
        </p:nvSpPr>
        <p:spPr/>
        <p:txBody>
          <a:bodyPr/>
          <a:lstStyle/>
          <a:p>
            <a:r>
              <a:rPr lang="en-US" sz="3600" dirty="0">
                <a:latin typeface="+mj-lt"/>
              </a:rPr>
              <a:t>Overview of Alma Anonymization</a:t>
            </a:r>
          </a:p>
        </p:txBody>
      </p:sp>
      <p:sp>
        <p:nvSpPr>
          <p:cNvPr id="3" name="Content Placeholder 2">
            <a:extLst>
              <a:ext uri="{FF2B5EF4-FFF2-40B4-BE49-F238E27FC236}">
                <a16:creationId xmlns:a16="http://schemas.microsoft.com/office/drawing/2014/main" id="{23E24B1F-EC4D-3917-C250-5F032F2953AA}"/>
              </a:ext>
            </a:extLst>
          </p:cNvPr>
          <p:cNvSpPr>
            <a:spLocks noGrp="1"/>
          </p:cNvSpPr>
          <p:nvPr>
            <p:ph idx="1"/>
          </p:nvPr>
        </p:nvSpPr>
        <p:spPr/>
        <p:txBody>
          <a:bodyPr/>
          <a:lstStyle/>
          <a:p>
            <a:pPr marL="342900" marR="0" lvl="0" indent="-342900">
              <a:spcBef>
                <a:spcPts val="0"/>
              </a:spcBef>
              <a:spcAft>
                <a:spcPts val="0"/>
              </a:spcAft>
              <a:buFont typeface="Symbol" panose="05050102010706020507" pitchFamily="18" charset="2"/>
              <a:buChar char=""/>
            </a:pPr>
            <a:r>
              <a:rPr lang="en-US" sz="2800" dirty="0">
                <a:effectLst/>
                <a:latin typeface="+mj-lt"/>
                <a:ea typeface="Times New Roman" panose="02020603050405020304" pitchFamily="18" charset="0"/>
                <a:cs typeface="Aptos" panose="020B0004020202020204" pitchFamily="34" charset="0"/>
              </a:rPr>
              <a:t>Anonymization in Alma removes personal user information from fulfillment transactions (loans, fines/fees, requests) after that information is no longer required for a current transaction and is considered “complete” in the system.</a:t>
            </a:r>
          </a:p>
          <a:p>
            <a:pPr marL="342900" marR="0" lvl="0" indent="-342900">
              <a:spcBef>
                <a:spcPts val="0"/>
              </a:spcBef>
              <a:spcAft>
                <a:spcPts val="0"/>
              </a:spcAft>
              <a:buFont typeface="Symbol" panose="05050102010706020507" pitchFamily="18" charset="2"/>
              <a:buChar char=""/>
            </a:pPr>
            <a:endParaRPr lang="en-US" sz="2800" dirty="0">
              <a:effectLst/>
              <a:latin typeface="+mj-lt"/>
              <a:ea typeface="Times New Roman" panose="02020603050405020304" pitchFamily="18" charset="0"/>
              <a:cs typeface="Aptos" panose="020B0004020202020204" pitchFamily="34" charset="0"/>
            </a:endParaRPr>
          </a:p>
          <a:p>
            <a:pPr marL="342900" marR="0" lvl="0" indent="-342900">
              <a:spcBef>
                <a:spcPts val="0"/>
              </a:spcBef>
              <a:spcAft>
                <a:spcPts val="0"/>
              </a:spcAft>
              <a:buFont typeface="Symbol" panose="05050102010706020507" pitchFamily="18" charset="2"/>
              <a:buChar char=""/>
            </a:pPr>
            <a:r>
              <a:rPr lang="en-US" sz="2800" dirty="0">
                <a:latin typeface="+mj-lt"/>
                <a:ea typeface="Times New Roman" panose="02020603050405020304" pitchFamily="18" charset="0"/>
                <a:cs typeface="Aptos" panose="020B0004020202020204" pitchFamily="34" charset="0"/>
              </a:rPr>
              <a:t>Anonymization in Alma</a:t>
            </a:r>
            <a:r>
              <a:rPr lang="en-US" sz="2800" dirty="0">
                <a:effectLst/>
                <a:latin typeface="+mj-lt"/>
                <a:ea typeface="Times New Roman" panose="02020603050405020304" pitchFamily="18" charset="0"/>
                <a:cs typeface="Aptos" panose="020B0004020202020204" pitchFamily="34" charset="0"/>
              </a:rPr>
              <a:t> leaves non-patron-identifiable information such as user group and affiliated I-Share institution reportable through Alma Analytics.</a:t>
            </a:r>
            <a:endParaRPr lang="en-US" sz="2800" dirty="0">
              <a:effectLst/>
              <a:latin typeface="+mj-lt"/>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21398565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3BD05-67CF-2795-7CF5-1BD983F80463}"/>
              </a:ext>
            </a:extLst>
          </p:cNvPr>
          <p:cNvSpPr>
            <a:spLocks noGrp="1"/>
          </p:cNvSpPr>
          <p:nvPr>
            <p:ph type="title"/>
          </p:nvPr>
        </p:nvSpPr>
        <p:spPr/>
        <p:txBody>
          <a:bodyPr/>
          <a:lstStyle/>
          <a:p>
            <a:r>
              <a:rPr lang="en-US" sz="3600" dirty="0">
                <a:latin typeface="+mj-lt"/>
              </a:rPr>
              <a:t>Considerations for Library Staff- Reporting Changes</a:t>
            </a:r>
          </a:p>
        </p:txBody>
      </p:sp>
      <p:sp>
        <p:nvSpPr>
          <p:cNvPr id="3" name="Content Placeholder 2">
            <a:extLst>
              <a:ext uri="{FF2B5EF4-FFF2-40B4-BE49-F238E27FC236}">
                <a16:creationId xmlns:a16="http://schemas.microsoft.com/office/drawing/2014/main" id="{23E24B1F-EC4D-3917-C250-5F032F2953AA}"/>
              </a:ext>
            </a:extLst>
          </p:cNvPr>
          <p:cNvSpPr>
            <a:spLocks noGrp="1"/>
          </p:cNvSpPr>
          <p:nvPr>
            <p:ph idx="1"/>
          </p:nvPr>
        </p:nvSpPr>
        <p:spPr/>
        <p:txBody>
          <a:bodyPr/>
          <a:lstStyle/>
          <a:p>
            <a:pPr marL="342900" indent="-342900">
              <a:buFont typeface="Arial" panose="020B0604020202020204" pitchFamily="34" charset="0"/>
              <a:buChar char="•"/>
            </a:pPr>
            <a:r>
              <a:rPr lang="en-US" sz="2800" dirty="0">
                <a:latin typeface="+mj-lt"/>
              </a:rPr>
              <a:t>Example #2 of Alma Fulfillment data use: </a:t>
            </a:r>
          </a:p>
          <a:p>
            <a:pPr marL="1085850" lvl="1" indent="-342900">
              <a:buFont typeface="Arial" panose="020B0604020202020204" pitchFamily="34" charset="0"/>
              <a:buChar char="•"/>
            </a:pPr>
            <a:r>
              <a:rPr lang="en-US" sz="2500" dirty="0">
                <a:latin typeface="+mj-lt"/>
              </a:rPr>
              <a:t>Your library helps the institution gather academic performance data tied to library resource use. </a:t>
            </a:r>
          </a:p>
          <a:p>
            <a:pPr marL="1485900" lvl="2" indent="-342900">
              <a:buFont typeface="Arial" panose="020B0604020202020204" pitchFamily="34" charset="0"/>
              <a:buChar char="•"/>
            </a:pPr>
            <a:r>
              <a:rPr lang="en-US" sz="2200" dirty="0">
                <a:latin typeface="+mj-lt"/>
              </a:rPr>
              <a:t>An Alma Analytics Object emails monthly reports of aggregate numbers of items checked out by a patron for reporting purposes.  </a:t>
            </a:r>
          </a:p>
          <a:p>
            <a:pPr marL="1485900" lvl="2" indent="-342900">
              <a:buFont typeface="Arial" panose="020B0604020202020204" pitchFamily="34" charset="0"/>
              <a:buChar char="•"/>
            </a:pPr>
            <a:r>
              <a:rPr lang="en-US" sz="2200" dirty="0">
                <a:latin typeface="+mj-lt"/>
              </a:rPr>
              <a:t>Since anonymization occurs 7 days after the item is returned, the report could return inaccurate data.  The patron’s identifier will no longer be connected to items that were returned more than 7 days ago.  Items returned less than 7 days ago will be reported. </a:t>
            </a:r>
          </a:p>
          <a:p>
            <a:pPr marL="342900" indent="-342900">
              <a:buFont typeface="Arial" panose="020B0604020202020204" pitchFamily="34" charset="0"/>
              <a:buChar char="•"/>
            </a:pPr>
            <a:endParaRPr lang="en-US" sz="2200" dirty="0">
              <a:latin typeface="+mj-lt"/>
            </a:endParaRPr>
          </a:p>
        </p:txBody>
      </p:sp>
    </p:spTree>
    <p:extLst>
      <p:ext uri="{BB962C8B-B14F-4D97-AF65-F5344CB8AC3E}">
        <p14:creationId xmlns:p14="http://schemas.microsoft.com/office/powerpoint/2010/main" val="35947041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3BD05-67CF-2795-7CF5-1BD983F80463}"/>
              </a:ext>
            </a:extLst>
          </p:cNvPr>
          <p:cNvSpPr>
            <a:spLocks noGrp="1"/>
          </p:cNvSpPr>
          <p:nvPr>
            <p:ph type="title"/>
          </p:nvPr>
        </p:nvSpPr>
        <p:spPr/>
        <p:txBody>
          <a:bodyPr/>
          <a:lstStyle/>
          <a:p>
            <a:r>
              <a:rPr lang="en-US" sz="3600" dirty="0">
                <a:latin typeface="+mj-lt"/>
              </a:rPr>
              <a:t>Considerations for Library Staff- Reporting Changes</a:t>
            </a:r>
          </a:p>
        </p:txBody>
      </p:sp>
      <p:sp>
        <p:nvSpPr>
          <p:cNvPr id="3" name="Content Placeholder 2">
            <a:extLst>
              <a:ext uri="{FF2B5EF4-FFF2-40B4-BE49-F238E27FC236}">
                <a16:creationId xmlns:a16="http://schemas.microsoft.com/office/drawing/2014/main" id="{23E24B1F-EC4D-3917-C250-5F032F2953AA}"/>
              </a:ext>
            </a:extLst>
          </p:cNvPr>
          <p:cNvSpPr>
            <a:spLocks noGrp="1"/>
          </p:cNvSpPr>
          <p:nvPr>
            <p:ph idx="1"/>
          </p:nvPr>
        </p:nvSpPr>
        <p:spPr/>
        <p:txBody>
          <a:bodyPr/>
          <a:lstStyle/>
          <a:p>
            <a:pPr marL="342900" indent="-342900">
              <a:buFont typeface="Arial" panose="020B0604020202020204" pitchFamily="34" charset="0"/>
              <a:buChar char="•"/>
            </a:pPr>
            <a:r>
              <a:rPr lang="en-US" sz="2800" dirty="0">
                <a:latin typeface="+mj-lt"/>
              </a:rPr>
              <a:t>The reports from the I-Share Annual Statistical Package for Alma Data will be updated by CARLI staff</a:t>
            </a:r>
          </a:p>
          <a:p>
            <a:pPr marL="1085850" lvl="1" indent="-342900">
              <a:buFont typeface="Arial" panose="020B0604020202020204" pitchFamily="34" charset="0"/>
              <a:buChar char="•"/>
            </a:pPr>
            <a:r>
              <a:rPr lang="en-US" sz="2500" dirty="0">
                <a:latin typeface="+mj-lt"/>
              </a:rPr>
              <a:t>The fiscal year 2023-2024 reports will not be affected by anonymization </a:t>
            </a:r>
          </a:p>
          <a:p>
            <a:pPr marL="1085850" lvl="1" indent="-342900">
              <a:buFont typeface="Arial" panose="020B0604020202020204" pitchFamily="34" charset="0"/>
              <a:buChar char="•"/>
            </a:pPr>
            <a:r>
              <a:rPr lang="en-US" sz="2500" dirty="0">
                <a:latin typeface="+mj-lt"/>
              </a:rPr>
              <a:t>CARLI staff will modify the Annual Statistics Package reports as needed to ensure continuity of data in forthcoming fiscal years once anonymization is enabled. </a:t>
            </a:r>
          </a:p>
        </p:txBody>
      </p:sp>
    </p:spTree>
    <p:extLst>
      <p:ext uri="{BB962C8B-B14F-4D97-AF65-F5344CB8AC3E}">
        <p14:creationId xmlns:p14="http://schemas.microsoft.com/office/powerpoint/2010/main" val="39287575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3BD05-67CF-2795-7CF5-1BD983F80463}"/>
              </a:ext>
            </a:extLst>
          </p:cNvPr>
          <p:cNvSpPr>
            <a:spLocks noGrp="1"/>
          </p:cNvSpPr>
          <p:nvPr>
            <p:ph type="title"/>
          </p:nvPr>
        </p:nvSpPr>
        <p:spPr/>
        <p:txBody>
          <a:bodyPr/>
          <a:lstStyle/>
          <a:p>
            <a:r>
              <a:rPr lang="en-US" sz="3600" dirty="0">
                <a:latin typeface="+mj-lt"/>
              </a:rPr>
              <a:t>Upcoming Webinars and Training</a:t>
            </a:r>
          </a:p>
        </p:txBody>
      </p:sp>
      <p:sp>
        <p:nvSpPr>
          <p:cNvPr id="3" name="Content Placeholder 2">
            <a:extLst>
              <a:ext uri="{FF2B5EF4-FFF2-40B4-BE49-F238E27FC236}">
                <a16:creationId xmlns:a16="http://schemas.microsoft.com/office/drawing/2014/main" id="{23E24B1F-EC4D-3917-C250-5F032F2953AA}"/>
              </a:ext>
            </a:extLst>
          </p:cNvPr>
          <p:cNvSpPr>
            <a:spLocks noGrp="1"/>
          </p:cNvSpPr>
          <p:nvPr>
            <p:ph idx="1"/>
          </p:nvPr>
        </p:nvSpPr>
        <p:spPr>
          <a:xfrm>
            <a:off x="698500" y="1160966"/>
            <a:ext cx="10883900" cy="5255876"/>
          </a:xfrm>
        </p:spPr>
        <p:txBody>
          <a:bodyPr/>
          <a:lstStyle/>
          <a:p>
            <a:r>
              <a:rPr lang="en-US" sz="2800" dirty="0">
                <a:latin typeface="+mj-lt"/>
                <a:hlinkClick r:id="rId3"/>
              </a:rPr>
              <a:t>Alma How-To: Anonymization and Analytics</a:t>
            </a:r>
            <a:r>
              <a:rPr lang="en-US" sz="2800" dirty="0">
                <a:latin typeface="+mj-lt"/>
              </a:rPr>
              <a:t> – </a:t>
            </a:r>
            <a:br>
              <a:rPr lang="en-US" sz="2800" dirty="0">
                <a:latin typeface="+mj-lt"/>
              </a:rPr>
            </a:br>
            <a:r>
              <a:rPr lang="en-US" sz="2800" dirty="0">
                <a:latin typeface="+mj-lt"/>
              </a:rPr>
              <a:t>Thursday, June 6, 2024, 2:00 PM – 3:00 PM</a:t>
            </a:r>
          </a:p>
          <a:p>
            <a:pPr marL="457200" indent="-457200">
              <a:buFont typeface="Arial" panose="020B0604020202020204" pitchFamily="34" charset="0"/>
              <a:buChar char="•"/>
            </a:pPr>
            <a:r>
              <a:rPr lang="en-US" sz="2800" dirty="0">
                <a:latin typeface="+mj-lt"/>
              </a:rPr>
              <a:t>How to determine if you run a report that relies on data that will be anonymized</a:t>
            </a:r>
          </a:p>
          <a:p>
            <a:pPr marL="457200" indent="-457200">
              <a:buFont typeface="Arial" panose="020B0604020202020204" pitchFamily="34" charset="0"/>
              <a:buChar char="•"/>
            </a:pPr>
            <a:r>
              <a:rPr lang="en-US" sz="2800" dirty="0">
                <a:latin typeface="+mj-lt"/>
              </a:rPr>
              <a:t>How to set up a report to be auto-run/auto-exported</a:t>
            </a:r>
          </a:p>
          <a:p>
            <a:pPr marL="457200" indent="-457200">
              <a:buFont typeface="Arial" panose="020B0604020202020204" pitchFamily="34" charset="0"/>
              <a:buChar char="•"/>
            </a:pPr>
            <a:endParaRPr lang="en-US" sz="2800" dirty="0">
              <a:latin typeface="+mj-lt"/>
            </a:endParaRPr>
          </a:p>
          <a:p>
            <a:r>
              <a:rPr lang="en-US" sz="2800" dirty="0">
                <a:latin typeface="+mj-lt"/>
                <a:hlinkClick r:id="rId4"/>
              </a:rPr>
              <a:t>Alma How-To: Reporting and Anonymization</a:t>
            </a:r>
            <a:r>
              <a:rPr lang="en-US" sz="2800" dirty="0">
                <a:latin typeface="+mj-lt"/>
              </a:rPr>
              <a:t> – </a:t>
            </a:r>
            <a:br>
              <a:rPr lang="en-US" sz="2800" dirty="0">
                <a:latin typeface="+mj-lt"/>
              </a:rPr>
            </a:br>
            <a:r>
              <a:rPr lang="en-US" sz="2800" dirty="0">
                <a:latin typeface="+mj-lt"/>
              </a:rPr>
              <a:t>Monday, June 10, 2024, 11:00 AM – 12:00 PM</a:t>
            </a:r>
          </a:p>
          <a:p>
            <a:pPr marL="457200" indent="-457200">
              <a:buFont typeface="Arial" panose="020B0604020202020204" pitchFamily="34" charset="0"/>
              <a:buChar char="•"/>
            </a:pPr>
            <a:r>
              <a:rPr lang="en-US" sz="2800" dirty="0">
                <a:latin typeface="+mj-lt"/>
              </a:rPr>
              <a:t>CARLI staff and Dennis </a:t>
            </a:r>
            <a:r>
              <a:rPr lang="en-US" sz="2800" dirty="0" err="1">
                <a:latin typeface="+mj-lt"/>
              </a:rPr>
              <a:t>Krieb</a:t>
            </a:r>
            <a:r>
              <a:rPr lang="en-US" sz="2800" dirty="0">
                <a:latin typeface="+mj-lt"/>
              </a:rPr>
              <a:t> from Lewis and Clark Community College will discuss using reporting data for institutional purposes (and in light of Anonymization)</a:t>
            </a:r>
          </a:p>
        </p:txBody>
      </p:sp>
    </p:spTree>
    <p:extLst>
      <p:ext uri="{BB962C8B-B14F-4D97-AF65-F5344CB8AC3E}">
        <p14:creationId xmlns:p14="http://schemas.microsoft.com/office/powerpoint/2010/main" val="36542352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luffy black and grey cat is standing with his hands on a windowsill, while his back legs are sitting in his cat tree. Does he stand, or does he sit? No one knows. But he does see something out the window that has his interest.">
            <a:extLst>
              <a:ext uri="{FF2B5EF4-FFF2-40B4-BE49-F238E27FC236}">
                <a16:creationId xmlns:a16="http://schemas.microsoft.com/office/drawing/2014/main" id="{426D4A5B-AE2C-4BD6-ADFF-45DC23F863EF}"/>
              </a:ext>
            </a:extLst>
          </p:cNvPr>
          <p:cNvPicPr>
            <a:picLocks noChangeAspect="1"/>
          </p:cNvPicPr>
          <p:nvPr/>
        </p:nvPicPr>
        <p:blipFill rotWithShape="1">
          <a:blip r:embed="rId3">
            <a:extLst>
              <a:ext uri="{28A0092B-C50C-407E-A947-70E740481C1C}">
                <a14:useLocalDpi xmlns:a14="http://schemas.microsoft.com/office/drawing/2010/main" val="0"/>
              </a:ext>
            </a:extLst>
          </a:blip>
          <a:srcRect t="54497" b="7144"/>
          <a:stretch/>
        </p:blipFill>
        <p:spPr>
          <a:xfrm>
            <a:off x="20" y="0"/>
            <a:ext cx="12191980" cy="6235699"/>
          </a:xfrm>
          <a:prstGeom prst="rect">
            <a:avLst/>
          </a:prstGeom>
          <a:noFill/>
        </p:spPr>
      </p:pic>
      <p:sp>
        <p:nvSpPr>
          <p:cNvPr id="2" name="Title 1">
            <a:extLst>
              <a:ext uri="{FF2B5EF4-FFF2-40B4-BE49-F238E27FC236}">
                <a16:creationId xmlns:a16="http://schemas.microsoft.com/office/drawing/2014/main" id="{22E7966C-D4B4-9A00-00B4-98ED00D418E4}"/>
              </a:ext>
            </a:extLst>
          </p:cNvPr>
          <p:cNvSpPr>
            <a:spLocks noGrp="1"/>
          </p:cNvSpPr>
          <p:nvPr>
            <p:ph type="title"/>
          </p:nvPr>
        </p:nvSpPr>
        <p:spPr>
          <a:xfrm>
            <a:off x="8763000" y="3975099"/>
            <a:ext cx="3429000" cy="1770631"/>
          </a:xfrm>
        </p:spPr>
        <p:txBody>
          <a:bodyPr wrap="square" anchor="t">
            <a:normAutofit/>
          </a:bodyPr>
          <a:lstStyle/>
          <a:p>
            <a:pPr algn="r"/>
            <a:r>
              <a:rPr lang="en-US" sz="7200" dirty="0">
                <a:solidFill>
                  <a:schemeClr val="tx1">
                    <a:lumMod val="50000"/>
                  </a:schemeClr>
                </a:solidFill>
              </a:rPr>
              <a:t>Q &amp; A</a:t>
            </a:r>
          </a:p>
        </p:txBody>
      </p:sp>
    </p:spTree>
    <p:extLst>
      <p:ext uri="{BB962C8B-B14F-4D97-AF65-F5344CB8AC3E}">
        <p14:creationId xmlns:p14="http://schemas.microsoft.com/office/powerpoint/2010/main" val="876428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3BD05-67CF-2795-7CF5-1BD983F80463}"/>
              </a:ext>
            </a:extLst>
          </p:cNvPr>
          <p:cNvSpPr>
            <a:spLocks noGrp="1"/>
          </p:cNvSpPr>
          <p:nvPr>
            <p:ph type="title"/>
          </p:nvPr>
        </p:nvSpPr>
        <p:spPr/>
        <p:txBody>
          <a:bodyPr/>
          <a:lstStyle/>
          <a:p>
            <a:r>
              <a:rPr lang="en-US" sz="3600" dirty="0">
                <a:latin typeface="+mj-lt"/>
              </a:rPr>
              <a:t>Overview of Alma Anonymization</a:t>
            </a:r>
          </a:p>
        </p:txBody>
      </p:sp>
      <p:sp>
        <p:nvSpPr>
          <p:cNvPr id="3" name="Content Placeholder 2">
            <a:extLst>
              <a:ext uri="{FF2B5EF4-FFF2-40B4-BE49-F238E27FC236}">
                <a16:creationId xmlns:a16="http://schemas.microsoft.com/office/drawing/2014/main" id="{23E24B1F-EC4D-3917-C250-5F032F2953AA}"/>
              </a:ext>
            </a:extLst>
          </p:cNvPr>
          <p:cNvSpPr>
            <a:spLocks noGrp="1"/>
          </p:cNvSpPr>
          <p:nvPr>
            <p:ph idx="1"/>
          </p:nvPr>
        </p:nvSpPr>
        <p:spPr/>
        <p:txBody>
          <a:bodyPr/>
          <a:lstStyle/>
          <a:p>
            <a:pPr marL="342900" marR="0" lvl="0" indent="-342900">
              <a:spcBef>
                <a:spcPts val="0"/>
              </a:spcBef>
              <a:spcAft>
                <a:spcPts val="0"/>
              </a:spcAft>
              <a:buFont typeface="Symbol" panose="05050102010706020507" pitchFamily="18" charset="2"/>
              <a:buChar char=""/>
            </a:pPr>
            <a:r>
              <a:rPr lang="en-US" sz="2800" dirty="0">
                <a:effectLst/>
                <a:latin typeface="+mj-lt"/>
                <a:ea typeface="Times New Roman" panose="02020603050405020304" pitchFamily="18" charset="0"/>
                <a:cs typeface="Aptos" panose="020B0004020202020204" pitchFamily="34" charset="0"/>
              </a:rPr>
              <a:t>Alma supports the anonymization of patron data and fulfillment transactions with a wide range of options. </a:t>
            </a:r>
          </a:p>
          <a:p>
            <a:pPr marL="342900" marR="0" lvl="0" indent="-342900">
              <a:spcBef>
                <a:spcPts val="0"/>
              </a:spcBef>
              <a:spcAft>
                <a:spcPts val="0"/>
              </a:spcAft>
              <a:buFont typeface="Symbol" panose="05050102010706020507" pitchFamily="18" charset="2"/>
              <a:buChar char=""/>
            </a:pPr>
            <a:endParaRPr lang="en-US" sz="2800" dirty="0">
              <a:effectLst/>
              <a:latin typeface="+mj-lt"/>
              <a:ea typeface="Times New Roman" panose="02020603050405020304" pitchFamily="18" charset="0"/>
              <a:cs typeface="Aptos" panose="020B0004020202020204" pitchFamily="34" charset="0"/>
            </a:endParaRPr>
          </a:p>
          <a:p>
            <a:pPr marL="342900" marR="0" lvl="0" indent="-342900">
              <a:spcBef>
                <a:spcPts val="0"/>
              </a:spcBef>
              <a:spcAft>
                <a:spcPts val="0"/>
              </a:spcAft>
              <a:buFont typeface="Symbol" panose="05050102010706020507" pitchFamily="18" charset="2"/>
              <a:buChar char=""/>
            </a:pPr>
            <a:r>
              <a:rPr lang="en-US" sz="2800" dirty="0">
                <a:effectLst/>
                <a:latin typeface="+mj-lt"/>
                <a:ea typeface="Times New Roman" panose="02020603050405020304" pitchFamily="18" charset="0"/>
                <a:cs typeface="Aptos" panose="020B0004020202020204" pitchFamily="34" charset="0"/>
              </a:rPr>
              <a:t>CARLI staff and the CARLI Resource Sharing Committee have tested and decided upon several </a:t>
            </a:r>
            <a:r>
              <a:rPr lang="en-US" sz="2800" u="sng" dirty="0" err="1">
                <a:solidFill>
                  <a:srgbClr val="467886"/>
                </a:solidFill>
                <a:effectLst/>
                <a:latin typeface="+mj-lt"/>
                <a:ea typeface="Times New Roman" panose="02020603050405020304" pitchFamily="18" charset="0"/>
                <a:cs typeface="Aptos" panose="020B0004020202020204" pitchFamily="34" charset="0"/>
                <a:hlinkClick r:id="rId3"/>
              </a:rPr>
              <a:t>consortial</a:t>
            </a:r>
            <a:r>
              <a:rPr lang="en-US" sz="2800" u="sng" dirty="0">
                <a:solidFill>
                  <a:srgbClr val="467886"/>
                </a:solidFill>
                <a:effectLst/>
                <a:latin typeface="+mj-lt"/>
                <a:ea typeface="Times New Roman" panose="02020603050405020304" pitchFamily="18" charset="0"/>
                <a:cs typeface="Aptos" panose="020B0004020202020204" pitchFamily="34" charset="0"/>
                <a:hlinkClick r:id="rId3"/>
              </a:rPr>
              <a:t> policies for I-Share</a:t>
            </a:r>
            <a:r>
              <a:rPr lang="en-US" sz="2800" dirty="0">
                <a:effectLst/>
                <a:latin typeface="+mj-lt"/>
                <a:ea typeface="Times New Roman" panose="02020603050405020304" pitchFamily="18" charset="0"/>
                <a:cs typeface="Aptos" panose="020B0004020202020204" pitchFamily="34" charset="0"/>
              </a:rPr>
              <a:t> that optimize the privacy of patron data while balancing the needs of library staff to access these data. </a:t>
            </a:r>
          </a:p>
          <a:p>
            <a:pPr marL="1085850" lvl="1" indent="-342900">
              <a:spcBef>
                <a:spcPts val="0"/>
              </a:spcBef>
              <a:spcAft>
                <a:spcPts val="0"/>
              </a:spcAft>
              <a:buFont typeface="Symbol" panose="05050102010706020507" pitchFamily="18" charset="2"/>
              <a:buChar char=""/>
            </a:pPr>
            <a:r>
              <a:rPr lang="en-US" sz="2800" dirty="0">
                <a:effectLst/>
                <a:latin typeface="+mj-lt"/>
                <a:ea typeface="Times New Roman" panose="02020603050405020304" pitchFamily="18" charset="0"/>
                <a:cs typeface="Aptos" panose="020B0004020202020204" pitchFamily="34" charset="0"/>
              </a:rPr>
              <a:t>These configurations have been approved by the CARLI Governance Board.</a:t>
            </a:r>
            <a:endParaRPr lang="en-US" sz="2800" dirty="0">
              <a:effectLst/>
              <a:latin typeface="+mj-lt"/>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737014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3BD05-67CF-2795-7CF5-1BD983F80463}"/>
              </a:ext>
            </a:extLst>
          </p:cNvPr>
          <p:cNvSpPr>
            <a:spLocks noGrp="1"/>
          </p:cNvSpPr>
          <p:nvPr>
            <p:ph type="title"/>
          </p:nvPr>
        </p:nvSpPr>
        <p:spPr/>
        <p:txBody>
          <a:bodyPr/>
          <a:lstStyle/>
          <a:p>
            <a:r>
              <a:rPr lang="en-US" sz="3600" dirty="0">
                <a:latin typeface="+mj-lt"/>
              </a:rPr>
              <a:t>Timeline</a:t>
            </a:r>
          </a:p>
        </p:txBody>
      </p:sp>
      <p:sp>
        <p:nvSpPr>
          <p:cNvPr id="3" name="Content Placeholder 2">
            <a:extLst>
              <a:ext uri="{FF2B5EF4-FFF2-40B4-BE49-F238E27FC236}">
                <a16:creationId xmlns:a16="http://schemas.microsoft.com/office/drawing/2014/main" id="{23E24B1F-EC4D-3917-C250-5F032F2953AA}"/>
              </a:ext>
            </a:extLst>
          </p:cNvPr>
          <p:cNvSpPr>
            <a:spLocks noGrp="1"/>
          </p:cNvSpPr>
          <p:nvPr>
            <p:ph idx="1"/>
          </p:nvPr>
        </p:nvSpPr>
        <p:spPr/>
        <p:txBody>
          <a:bodyPr/>
          <a:lstStyle/>
          <a:p>
            <a:pPr marL="342900" indent="-342900">
              <a:buFont typeface="Arial" panose="020B0604020202020204" pitchFamily="34" charset="0"/>
              <a:buChar char="•"/>
            </a:pPr>
            <a:r>
              <a:rPr lang="en-US" sz="2800" dirty="0">
                <a:latin typeface="+mj-lt"/>
              </a:rPr>
              <a:t>CARLI will enable Alma’s anonymization of user data feature for all I-Share libraries on July 29, 2024.</a:t>
            </a:r>
          </a:p>
          <a:p>
            <a:pPr marL="342900" indent="-342900">
              <a:buFont typeface="Arial" panose="020B0604020202020204" pitchFamily="34" charset="0"/>
              <a:buChar char="•"/>
            </a:pPr>
            <a:endParaRPr lang="en-US" sz="2800" dirty="0">
              <a:latin typeface="+mj-lt"/>
            </a:endParaRPr>
          </a:p>
          <a:p>
            <a:pPr marL="342900" indent="-342900">
              <a:buFont typeface="Arial" panose="020B0604020202020204" pitchFamily="34" charset="0"/>
              <a:buChar char="•"/>
            </a:pPr>
            <a:r>
              <a:rPr lang="en-US" sz="2800" dirty="0">
                <a:latin typeface="+mj-lt"/>
              </a:rPr>
              <a:t>How do we prepare?</a:t>
            </a:r>
          </a:p>
          <a:p>
            <a:pPr marL="1085850" lvl="1" indent="-342900">
              <a:buFont typeface="Arial" panose="020B0604020202020204" pitchFamily="34" charset="0"/>
              <a:buChar char="•"/>
            </a:pPr>
            <a:r>
              <a:rPr lang="en-US" sz="2800" dirty="0">
                <a:latin typeface="+mj-lt"/>
              </a:rPr>
              <a:t>Review best practices for handling PII</a:t>
            </a:r>
          </a:p>
          <a:p>
            <a:pPr marL="1085850" lvl="1" indent="-342900">
              <a:buFont typeface="Arial" panose="020B0604020202020204" pitchFamily="34" charset="0"/>
              <a:buChar char="•"/>
            </a:pPr>
            <a:r>
              <a:rPr lang="en-US" sz="2800" dirty="0">
                <a:latin typeface="+mj-lt"/>
              </a:rPr>
              <a:t>Consider your institution’s data needs</a:t>
            </a:r>
          </a:p>
          <a:p>
            <a:pPr marL="1085850" lvl="1" indent="-342900">
              <a:buFont typeface="Arial" panose="020B0604020202020204" pitchFamily="34" charset="0"/>
              <a:buChar char="•"/>
            </a:pPr>
            <a:r>
              <a:rPr lang="en-US" sz="2800" dirty="0">
                <a:latin typeface="+mj-lt"/>
              </a:rPr>
              <a:t>Review Alma Analytics reports for Anonymization effects</a:t>
            </a:r>
          </a:p>
          <a:p>
            <a:pPr marL="1085850" lvl="1" indent="-342900">
              <a:buFont typeface="Arial" panose="020B0604020202020204" pitchFamily="34" charset="0"/>
              <a:buChar char="•"/>
            </a:pPr>
            <a:r>
              <a:rPr lang="en-US" sz="2800" dirty="0">
                <a:latin typeface="+mj-lt"/>
              </a:rPr>
              <a:t>Modify Analysis as needed, or, prepare to export data</a:t>
            </a:r>
          </a:p>
        </p:txBody>
      </p:sp>
    </p:spTree>
    <p:extLst>
      <p:ext uri="{BB962C8B-B14F-4D97-AF65-F5344CB8AC3E}">
        <p14:creationId xmlns:p14="http://schemas.microsoft.com/office/powerpoint/2010/main" val="2764950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3BD05-67CF-2795-7CF5-1BD983F80463}"/>
              </a:ext>
            </a:extLst>
          </p:cNvPr>
          <p:cNvSpPr>
            <a:spLocks noGrp="1"/>
          </p:cNvSpPr>
          <p:nvPr>
            <p:ph type="title"/>
          </p:nvPr>
        </p:nvSpPr>
        <p:spPr/>
        <p:txBody>
          <a:bodyPr/>
          <a:lstStyle/>
          <a:p>
            <a:r>
              <a:rPr lang="en-US" sz="3600" dirty="0">
                <a:latin typeface="+mj-lt"/>
              </a:rPr>
              <a:t>Upcoming Webinars and Training</a:t>
            </a:r>
          </a:p>
        </p:txBody>
      </p:sp>
      <p:sp>
        <p:nvSpPr>
          <p:cNvPr id="3" name="Content Placeholder 2">
            <a:extLst>
              <a:ext uri="{FF2B5EF4-FFF2-40B4-BE49-F238E27FC236}">
                <a16:creationId xmlns:a16="http://schemas.microsoft.com/office/drawing/2014/main" id="{23E24B1F-EC4D-3917-C250-5F032F2953AA}"/>
              </a:ext>
            </a:extLst>
          </p:cNvPr>
          <p:cNvSpPr>
            <a:spLocks noGrp="1"/>
          </p:cNvSpPr>
          <p:nvPr>
            <p:ph idx="1"/>
          </p:nvPr>
        </p:nvSpPr>
        <p:spPr>
          <a:xfrm>
            <a:off x="698500" y="1160966"/>
            <a:ext cx="10883900" cy="5255876"/>
          </a:xfrm>
        </p:spPr>
        <p:txBody>
          <a:bodyPr/>
          <a:lstStyle/>
          <a:p>
            <a:r>
              <a:rPr lang="en-US" sz="2800" dirty="0">
                <a:latin typeface="+mj-lt"/>
                <a:hlinkClick r:id="rId3"/>
              </a:rPr>
              <a:t>Alma How-To: Anonymization and Analytics</a:t>
            </a:r>
            <a:r>
              <a:rPr lang="en-US" sz="2800" dirty="0">
                <a:latin typeface="+mj-lt"/>
              </a:rPr>
              <a:t> – </a:t>
            </a:r>
            <a:br>
              <a:rPr lang="en-US" sz="2800" dirty="0">
                <a:latin typeface="+mj-lt"/>
              </a:rPr>
            </a:br>
            <a:r>
              <a:rPr lang="en-US" sz="2800" dirty="0">
                <a:latin typeface="+mj-lt"/>
              </a:rPr>
              <a:t>Thursday, June 6, 2024, 2:00 PM – 3:00 PM</a:t>
            </a:r>
          </a:p>
          <a:p>
            <a:pPr marL="457200" indent="-457200">
              <a:buFont typeface="Arial" panose="020B0604020202020204" pitchFamily="34" charset="0"/>
              <a:buChar char="•"/>
            </a:pPr>
            <a:r>
              <a:rPr lang="en-US" sz="2800" dirty="0">
                <a:latin typeface="+mj-lt"/>
              </a:rPr>
              <a:t>How to determine if you run a report that relies on data that will be anonymized</a:t>
            </a:r>
          </a:p>
          <a:p>
            <a:pPr marL="457200" indent="-457200">
              <a:buFont typeface="Arial" panose="020B0604020202020204" pitchFamily="34" charset="0"/>
              <a:buChar char="•"/>
            </a:pPr>
            <a:r>
              <a:rPr lang="en-US" sz="2800" dirty="0">
                <a:latin typeface="+mj-lt"/>
              </a:rPr>
              <a:t>How to set up a report to be auto-run/auto-exported</a:t>
            </a:r>
          </a:p>
          <a:p>
            <a:pPr marL="457200" indent="-457200">
              <a:buFont typeface="Arial" panose="020B0604020202020204" pitchFamily="34" charset="0"/>
              <a:buChar char="•"/>
            </a:pPr>
            <a:endParaRPr lang="en-US" sz="2800" dirty="0">
              <a:latin typeface="+mj-lt"/>
            </a:endParaRPr>
          </a:p>
          <a:p>
            <a:r>
              <a:rPr lang="en-US" sz="2800" dirty="0">
                <a:latin typeface="+mj-lt"/>
                <a:hlinkClick r:id="rId4"/>
              </a:rPr>
              <a:t>Alma How-To: Reporting and Anonymization</a:t>
            </a:r>
            <a:r>
              <a:rPr lang="en-US" sz="2800" dirty="0">
                <a:latin typeface="+mj-lt"/>
              </a:rPr>
              <a:t> – </a:t>
            </a:r>
            <a:br>
              <a:rPr lang="en-US" sz="2800" dirty="0">
                <a:latin typeface="+mj-lt"/>
              </a:rPr>
            </a:br>
            <a:r>
              <a:rPr lang="en-US" sz="2800" dirty="0">
                <a:latin typeface="+mj-lt"/>
              </a:rPr>
              <a:t>Monday, June 10, 2024, 11:00 AM – 12:00 PM</a:t>
            </a:r>
          </a:p>
          <a:p>
            <a:pPr marL="457200" indent="-457200">
              <a:buFont typeface="Arial" panose="020B0604020202020204" pitchFamily="34" charset="0"/>
              <a:buChar char="•"/>
            </a:pPr>
            <a:r>
              <a:rPr lang="en-US" sz="2800" dirty="0">
                <a:latin typeface="+mj-lt"/>
              </a:rPr>
              <a:t>CARLI staff and Dennis </a:t>
            </a:r>
            <a:r>
              <a:rPr lang="en-US" sz="2800" dirty="0" err="1">
                <a:latin typeface="+mj-lt"/>
              </a:rPr>
              <a:t>Krieb</a:t>
            </a:r>
            <a:r>
              <a:rPr lang="en-US" sz="2800" dirty="0">
                <a:latin typeface="+mj-lt"/>
              </a:rPr>
              <a:t> from Lewis and Clark Community College will discuss using reporting data for institutional purposes (and in light of Anonymization)</a:t>
            </a:r>
          </a:p>
        </p:txBody>
      </p:sp>
    </p:spTree>
    <p:extLst>
      <p:ext uri="{BB962C8B-B14F-4D97-AF65-F5344CB8AC3E}">
        <p14:creationId xmlns:p14="http://schemas.microsoft.com/office/powerpoint/2010/main" val="1904160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3BD05-67CF-2795-7CF5-1BD983F80463}"/>
              </a:ext>
            </a:extLst>
          </p:cNvPr>
          <p:cNvSpPr>
            <a:spLocks noGrp="1"/>
          </p:cNvSpPr>
          <p:nvPr>
            <p:ph type="title"/>
          </p:nvPr>
        </p:nvSpPr>
        <p:spPr/>
        <p:txBody>
          <a:bodyPr/>
          <a:lstStyle/>
          <a:p>
            <a:r>
              <a:rPr lang="en-US" sz="3600" dirty="0">
                <a:latin typeface="+mj-lt"/>
              </a:rPr>
              <a:t>Alma Configurations</a:t>
            </a:r>
            <a:endParaRPr lang="en-US" dirty="0"/>
          </a:p>
        </p:txBody>
      </p:sp>
      <p:sp>
        <p:nvSpPr>
          <p:cNvPr id="3" name="Content Placeholder 2">
            <a:extLst>
              <a:ext uri="{FF2B5EF4-FFF2-40B4-BE49-F238E27FC236}">
                <a16:creationId xmlns:a16="http://schemas.microsoft.com/office/drawing/2014/main" id="{23E24B1F-EC4D-3917-C250-5F032F2953AA}"/>
              </a:ext>
            </a:extLst>
          </p:cNvPr>
          <p:cNvSpPr>
            <a:spLocks noGrp="1"/>
          </p:cNvSpPr>
          <p:nvPr>
            <p:ph idx="1"/>
          </p:nvPr>
        </p:nvSpPr>
        <p:spPr/>
        <p:txBody>
          <a:bodyPr/>
          <a:lstStyle/>
          <a:p>
            <a:pPr marL="342900" indent="-342900">
              <a:buFont typeface="Arial" panose="020B0604020202020204" pitchFamily="34" charset="0"/>
              <a:buChar char="•"/>
            </a:pPr>
            <a:r>
              <a:rPr lang="en-US" sz="2800" dirty="0">
                <a:latin typeface="+mj-lt"/>
              </a:rPr>
              <a:t>CARLI staff will set and maintain these configurations in all </a:t>
            </a:r>
            <a:br>
              <a:rPr lang="en-US" sz="2800" dirty="0">
                <a:latin typeface="+mj-lt"/>
              </a:rPr>
            </a:br>
            <a:r>
              <a:rPr lang="en-US" sz="2800" dirty="0">
                <a:latin typeface="+mj-lt"/>
              </a:rPr>
              <a:t>I-Share IZs; there is no action required on the part of I-Share libraries to configure Anonymization.</a:t>
            </a:r>
          </a:p>
          <a:p>
            <a:pPr marL="342900" indent="-342900">
              <a:buFont typeface="Arial" panose="020B0604020202020204" pitchFamily="34" charset="0"/>
              <a:buChar char="•"/>
            </a:pPr>
            <a:endParaRPr lang="en-US" sz="2800" dirty="0">
              <a:latin typeface="+mj-lt"/>
            </a:endParaRPr>
          </a:p>
          <a:p>
            <a:pPr marL="342900" indent="-342900">
              <a:buFont typeface="Arial" panose="020B0604020202020204" pitchFamily="34" charset="0"/>
              <a:buChar char="•"/>
            </a:pPr>
            <a:r>
              <a:rPr lang="en-US" sz="2800" dirty="0">
                <a:latin typeface="+mj-lt"/>
              </a:rPr>
              <a:t>Reminder: I-Share Libraries should NOT make any edits to the Alma Configuration under Fulfillment &gt; General &gt; Fulfillment Jobs Configuration. </a:t>
            </a:r>
          </a:p>
          <a:p>
            <a:pPr marL="1085850" lvl="1" indent="-342900">
              <a:buFont typeface="Arial" panose="020B0604020202020204" pitchFamily="34" charset="0"/>
              <a:buChar char="•"/>
            </a:pPr>
            <a:r>
              <a:rPr lang="en-US" sz="2800" dirty="0">
                <a:latin typeface="+mj-lt"/>
              </a:rPr>
              <a:t>These settings are </a:t>
            </a:r>
            <a:r>
              <a:rPr lang="en-US" sz="2800" dirty="0" err="1">
                <a:latin typeface="+mj-lt"/>
              </a:rPr>
              <a:t>consortially</a:t>
            </a:r>
            <a:r>
              <a:rPr lang="en-US" sz="2800" dirty="0">
                <a:latin typeface="+mj-lt"/>
              </a:rPr>
              <a:t> determined and managed by CARLI Office Staff.</a:t>
            </a:r>
          </a:p>
        </p:txBody>
      </p:sp>
    </p:spTree>
    <p:extLst>
      <p:ext uri="{BB962C8B-B14F-4D97-AF65-F5344CB8AC3E}">
        <p14:creationId xmlns:p14="http://schemas.microsoft.com/office/powerpoint/2010/main" val="3379172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long-haired torbie cat laying on her back on a brown and orange patterned rug. Her hands are tucked up near her chest showing her soft tummy, which, she would like you to look at but not touch.">
            <a:extLst>
              <a:ext uri="{FF2B5EF4-FFF2-40B4-BE49-F238E27FC236}">
                <a16:creationId xmlns:a16="http://schemas.microsoft.com/office/drawing/2014/main" id="{58D429DB-ECAB-F160-1BA7-1A8CD1896B3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2260" t="28953" r="2766" b="30170"/>
          <a:stretch/>
        </p:blipFill>
        <p:spPr>
          <a:xfrm>
            <a:off x="663844" y="125746"/>
            <a:ext cx="10864312" cy="6234797"/>
          </a:xfrm>
          <a:prstGeom prst="rect">
            <a:avLst/>
          </a:prstGeom>
          <a:ln>
            <a:solidFill>
              <a:schemeClr val="accent1"/>
            </a:solidFill>
          </a:ln>
        </p:spPr>
      </p:pic>
    </p:spTree>
    <p:extLst>
      <p:ext uri="{BB962C8B-B14F-4D97-AF65-F5344CB8AC3E}">
        <p14:creationId xmlns:p14="http://schemas.microsoft.com/office/powerpoint/2010/main" val="1961640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3BD05-67CF-2795-7CF5-1BD983F80463}"/>
              </a:ext>
            </a:extLst>
          </p:cNvPr>
          <p:cNvSpPr>
            <a:spLocks noGrp="1"/>
          </p:cNvSpPr>
          <p:nvPr>
            <p:ph type="title"/>
          </p:nvPr>
        </p:nvSpPr>
        <p:spPr/>
        <p:txBody>
          <a:bodyPr/>
          <a:lstStyle/>
          <a:p>
            <a:r>
              <a:rPr lang="en-US" sz="3600" dirty="0">
                <a:latin typeface="+mj-lt"/>
              </a:rPr>
              <a:t>Alma Configurations</a:t>
            </a:r>
            <a:endParaRPr lang="en-US" dirty="0"/>
          </a:p>
        </p:txBody>
      </p:sp>
      <p:pic>
        <p:nvPicPr>
          <p:cNvPr id="7" name="Picture 6" descr="Screenshot shows the Alma Configuration menu for the Fulfillment Jobs Configuration&gt; Anonymization Job. In the screenshot, all checkboxes are checked so that all facets described on the next several slides are anonymized. The job is scheduled to run every day at 1am.">
            <a:extLst>
              <a:ext uri="{FF2B5EF4-FFF2-40B4-BE49-F238E27FC236}">
                <a16:creationId xmlns:a16="http://schemas.microsoft.com/office/drawing/2014/main" id="{759B7FC7-E9CC-6E58-B11A-FADEDD19A31A}"/>
              </a:ext>
            </a:extLst>
          </p:cNvPr>
          <p:cNvPicPr>
            <a:picLocks noChangeAspect="1"/>
          </p:cNvPicPr>
          <p:nvPr/>
        </p:nvPicPr>
        <p:blipFill>
          <a:blip r:embed="rId3"/>
          <a:stretch>
            <a:fillRect/>
          </a:stretch>
        </p:blipFill>
        <p:spPr>
          <a:xfrm>
            <a:off x="495571" y="1355201"/>
            <a:ext cx="11200857" cy="4147598"/>
          </a:xfrm>
          <a:prstGeom prst="rect">
            <a:avLst/>
          </a:prstGeom>
          <a:ln>
            <a:solidFill>
              <a:schemeClr val="accent1"/>
            </a:solidFill>
          </a:ln>
        </p:spPr>
      </p:pic>
      <p:sp>
        <p:nvSpPr>
          <p:cNvPr id="8" name="TextBox 7">
            <a:extLst>
              <a:ext uri="{FF2B5EF4-FFF2-40B4-BE49-F238E27FC236}">
                <a16:creationId xmlns:a16="http://schemas.microsoft.com/office/drawing/2014/main" id="{B7596524-5836-4ABF-7452-4BC06E588C03}"/>
              </a:ext>
            </a:extLst>
          </p:cNvPr>
          <p:cNvSpPr txBox="1"/>
          <p:nvPr/>
        </p:nvSpPr>
        <p:spPr>
          <a:xfrm>
            <a:off x="330638" y="5502799"/>
            <a:ext cx="11530721" cy="369332"/>
          </a:xfrm>
          <a:prstGeom prst="rect">
            <a:avLst/>
          </a:prstGeom>
          <a:noFill/>
        </p:spPr>
        <p:txBody>
          <a:bodyPr wrap="none" rtlCol="0">
            <a:spAutoFit/>
          </a:bodyPr>
          <a:lstStyle/>
          <a:p>
            <a:r>
              <a:rPr lang="en-US" dirty="0"/>
              <a:t>Screenshot shows the Alma Configuration for the Anonymization Job, including how the job will be set after July 29, 2024.</a:t>
            </a:r>
          </a:p>
        </p:txBody>
      </p:sp>
    </p:spTree>
    <p:extLst>
      <p:ext uri="{BB962C8B-B14F-4D97-AF65-F5344CB8AC3E}">
        <p14:creationId xmlns:p14="http://schemas.microsoft.com/office/powerpoint/2010/main" val="1644127397"/>
      </p:ext>
    </p:extLst>
  </p:cSld>
  <p:clrMapOvr>
    <a:masterClrMapping/>
  </p:clrMapOvr>
</p:sld>
</file>

<file path=ppt/theme/theme1.xml><?xml version="1.0" encoding="utf-8"?>
<a:theme xmlns:a="http://schemas.openxmlformats.org/drawingml/2006/main" name="CARLI">
  <a:themeElements>
    <a:clrScheme name="CARLI colors 1">
      <a:dk1>
        <a:srgbClr val="592C5F"/>
      </a:dk1>
      <a:lt1>
        <a:sysClr val="window" lastClr="FFFFFF"/>
      </a:lt1>
      <a:dk2>
        <a:srgbClr val="493842"/>
      </a:dk2>
      <a:lt2>
        <a:srgbClr val="FFFFFF"/>
      </a:lt2>
      <a:accent1>
        <a:srgbClr val="592C5F"/>
      </a:accent1>
      <a:accent2>
        <a:srgbClr val="0996A9"/>
      </a:accent2>
      <a:accent3>
        <a:srgbClr val="0033A0"/>
      </a:accent3>
      <a:accent4>
        <a:srgbClr val="712177"/>
      </a:accent4>
      <a:accent5>
        <a:srgbClr val="7E8034"/>
      </a:accent5>
      <a:accent6>
        <a:srgbClr val="006647"/>
      </a:accent6>
      <a:hlink>
        <a:srgbClr val="0996A9"/>
      </a:hlink>
      <a:folHlink>
        <a:srgbClr val="712177"/>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ARLI" id="{A39B32BF-5BC9-4FF2-83B8-DEA2DA7433C4}" vid="{52C7D299-1C89-4ED3-A277-D494558CFF1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3AD2ADCC0ABE84EAF5BE1937E618C15" ma:contentTypeVersion="0" ma:contentTypeDescription="Create a new document." ma:contentTypeScope="" ma:versionID="dbb1cdc01279084e54264d6d3ec70aa6">
  <xsd:schema xmlns:xsd="http://www.w3.org/2001/XMLSchema" xmlns:xs="http://www.w3.org/2001/XMLSchema" xmlns:p="http://schemas.microsoft.com/office/2006/metadata/properties" targetNamespace="http://schemas.microsoft.com/office/2006/metadata/properties" ma:root="true" ma:fieldsID="b34f15b030d40ffca33e4aeb8eb001f5">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364AC67-F5B7-49B0-9FD4-6EF5C2EE3DC9}">
  <ds:schemaRefs>
    <ds:schemaRef ds:uri="http://schemas.microsoft.com/sharepoint/v3/contenttype/forms"/>
  </ds:schemaRefs>
</ds:datastoreItem>
</file>

<file path=customXml/itemProps2.xml><?xml version="1.0" encoding="utf-8"?>
<ds:datastoreItem xmlns:ds="http://schemas.openxmlformats.org/officeDocument/2006/customXml" ds:itemID="{2CA3D4A0-3BEC-46C0-9E6D-926D6E9A514E}">
  <ds:schemaRefs>
    <ds:schemaRef ds:uri="http://purl.org/dc/elements/1.1/"/>
    <ds:schemaRef ds:uri="http://purl.org/dc/terms/"/>
    <ds:schemaRef ds:uri="http://schemas.microsoft.com/internal/obd"/>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CARLI</Template>
  <TotalTime>640</TotalTime>
  <Words>3979</Words>
  <Application>Microsoft Macintosh PowerPoint</Application>
  <PresentationFormat>Widescreen</PresentationFormat>
  <Paragraphs>293</Paragraphs>
  <Slides>33</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Aptos</vt:lpstr>
      <vt:lpstr>Arial</vt:lpstr>
      <vt:lpstr>Calibri</vt:lpstr>
      <vt:lpstr>Symbol</vt:lpstr>
      <vt:lpstr>Times New Roman</vt:lpstr>
      <vt:lpstr>CARLI</vt:lpstr>
      <vt:lpstr>Alma: Overview of Alma Anonymization</vt:lpstr>
      <vt:lpstr>Agenda</vt:lpstr>
      <vt:lpstr>Overview of Alma Anonymization</vt:lpstr>
      <vt:lpstr>Overview of Alma Anonymization</vt:lpstr>
      <vt:lpstr>Timeline</vt:lpstr>
      <vt:lpstr>Upcoming Webinars and Training</vt:lpstr>
      <vt:lpstr>Alma Configurations</vt:lpstr>
      <vt:lpstr>PowerPoint Presentation</vt:lpstr>
      <vt:lpstr>Alma Configurations</vt:lpstr>
      <vt:lpstr>Alma Configurations</vt:lpstr>
      <vt:lpstr>Alma Configurations</vt:lpstr>
      <vt:lpstr>Alma Configurations</vt:lpstr>
      <vt:lpstr>Alma Configurations</vt:lpstr>
      <vt:lpstr>Considerations for Library Staff</vt:lpstr>
      <vt:lpstr>Considerations for Library Staff- Alma Views</vt:lpstr>
      <vt:lpstr>Considerations for Library Staff- Alma Views</vt:lpstr>
      <vt:lpstr>Considerations for Library Staff- Alma Views</vt:lpstr>
      <vt:lpstr>Considerations for Library Staff- Alma Views</vt:lpstr>
      <vt:lpstr>Considerations for Library Staff- Alma Views</vt:lpstr>
      <vt:lpstr>Considerations for Library Staff- Alma Views</vt:lpstr>
      <vt:lpstr>Considerations for Library Staff- Alma Views</vt:lpstr>
      <vt:lpstr>Considerations for Library Staff- Alma Views</vt:lpstr>
      <vt:lpstr>Considerations for Library Staff- Alma Views</vt:lpstr>
      <vt:lpstr>Considerations for Library Staff- Alma Views</vt:lpstr>
      <vt:lpstr>Considerations for Library Staff- Alma Views</vt:lpstr>
      <vt:lpstr>Considerations for Library Staff- Alma Views</vt:lpstr>
      <vt:lpstr>Considerations for Library Staff- Reporting Changes</vt:lpstr>
      <vt:lpstr>Considerations for Library Staff- Reporting Changes</vt:lpstr>
      <vt:lpstr>Considerations for Library Staff- Reporting Changes</vt:lpstr>
      <vt:lpstr>Considerations for Library Staff- Reporting Changes</vt:lpstr>
      <vt:lpstr>Considerations for Library Staff- Reporting Changes</vt:lpstr>
      <vt:lpstr>Upcoming Webinars and Training</vt:lpstr>
      <vt:lpstr>Q &amp; 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I-Share Annual Statistical Package: Find the Right Report</dc:title>
  <dc:creator>Schwitzner, Ted</dc:creator>
  <cp:lastModifiedBy>Jessica Gibson</cp:lastModifiedBy>
  <cp:revision>72</cp:revision>
  <dcterms:created xsi:type="dcterms:W3CDTF">2022-12-14T21:11:38Z</dcterms:created>
  <dcterms:modified xsi:type="dcterms:W3CDTF">2024-05-29T16:46:22Z</dcterms:modified>
</cp:coreProperties>
</file>