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40"/>
  </p:notesMasterIdLst>
  <p:handoutMasterIdLst>
    <p:handoutMasterId r:id="rId41"/>
  </p:handoutMasterIdLst>
  <p:sldIdLst>
    <p:sldId id="3184" r:id="rId2"/>
    <p:sldId id="3185" r:id="rId3"/>
    <p:sldId id="3186" r:id="rId4"/>
    <p:sldId id="3263" r:id="rId5"/>
    <p:sldId id="3305" r:id="rId6"/>
    <p:sldId id="3209" r:id="rId7"/>
    <p:sldId id="3310" r:id="rId8"/>
    <p:sldId id="261" r:id="rId9"/>
    <p:sldId id="257" r:id="rId10"/>
    <p:sldId id="258" r:id="rId11"/>
    <p:sldId id="259" r:id="rId12"/>
    <p:sldId id="260" r:id="rId13"/>
    <p:sldId id="262" r:id="rId14"/>
    <p:sldId id="3285" r:id="rId15"/>
    <p:sldId id="3289" r:id="rId16"/>
    <p:sldId id="3297" r:id="rId17"/>
    <p:sldId id="3298" r:id="rId18"/>
    <p:sldId id="3291" r:id="rId19"/>
    <p:sldId id="3294" r:id="rId20"/>
    <p:sldId id="3295" r:id="rId21"/>
    <p:sldId id="3292" r:id="rId22"/>
    <p:sldId id="3296" r:id="rId23"/>
    <p:sldId id="3293" r:id="rId24"/>
    <p:sldId id="3299" r:id="rId25"/>
    <p:sldId id="3300" r:id="rId26"/>
    <p:sldId id="3301" r:id="rId27"/>
    <p:sldId id="3302" r:id="rId28"/>
    <p:sldId id="3303" r:id="rId29"/>
    <p:sldId id="3304" r:id="rId30"/>
    <p:sldId id="3286" r:id="rId31"/>
    <p:sldId id="3290" r:id="rId32"/>
    <p:sldId id="3288" r:id="rId33"/>
    <p:sldId id="3306" r:id="rId34"/>
    <p:sldId id="3278" r:id="rId35"/>
    <p:sldId id="3311" r:id="rId36"/>
    <p:sldId id="3308" r:id="rId37"/>
    <p:sldId id="3309" r:id="rId38"/>
    <p:sldId id="3254" r:id="rId39"/>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DFFBE-CE31-4DB1-84CD-05C97EB06505}" v="262" dt="2025-02-04T23:22:11.319"/>
    <p1510:client id="{4636508D-01EB-4F72-9F07-C1AD3833870C}" v="3" dt="2025-02-05T14:32:58.283"/>
    <p1510:client id="{47D5C454-F880-485F-8D6C-C08049C46039}" v="1" dt="2025-02-04T22:47:34.640"/>
    <p1510:client id="{54FF4255-28FA-4B99-B6B7-F62A8C3559ED}" v="38" dt="2025-02-04T19:13:53.848"/>
    <p1510:client id="{9B78AADE-C425-42DF-851F-0DAD4D468647}" v="49" dt="2025-02-05T14:29:54.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6"/>
    <p:restoredTop sz="73479"/>
  </p:normalViewPr>
  <p:slideViewPr>
    <p:cSldViewPr snapToGrid="0">
      <p:cViewPr varScale="1">
        <p:scale>
          <a:sx n="75" d="100"/>
          <a:sy n="75" d="100"/>
        </p:scale>
        <p:origin x="2040"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latin typeface="Arial" panose="020B0604020202020204" pitchFamily="34" charset="0"/>
              </a:rPr>
              <a:t>2/6/25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atin typeface="Arial" panose="020B0604020202020204" pitchFamily="34" charset="0"/>
              </a:defRPr>
            </a:lvl1pPr>
          </a:lstStyle>
          <a:p>
            <a:fld id="{7B3ACEC6-FD2B-364A-87A5-E4E57BEBA3DB}" type="datetimeFigureOut">
              <a:rPr lang="en-US" smtClean="0"/>
              <a:pPr/>
              <a:t>2/6/25</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atin typeface="Arial" panose="020B0604020202020204" pitchFamily="34" charset="0"/>
              </a:defRPr>
            </a:lvl1pPr>
          </a:lstStyle>
          <a:p>
            <a:fld id="{FA2322D7-5974-A64C-97E5-5150CB045093}" type="slidenum">
              <a:rPr lang="en-US" smtClean="0"/>
              <a:pPr/>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rli.illinois.edu/alma-quarterly-feature-release-february-202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rli.illinois.edu/email-lis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a:p>
            <a:endParaRPr lang="en-US"/>
          </a:p>
          <a:p>
            <a:r>
              <a:rPr lang="en-US"/>
              <a:t>Catalogers can now view notes added to local bibliographic records directly from the search results, without needing to open the Metadata Editor. Catalogers in consortium member institutions can also view notes on Network Zone records.</a:t>
            </a:r>
          </a:p>
        </p:txBody>
      </p:sp>
      <p:sp>
        <p:nvSpPr>
          <p:cNvPr id="4" name="Slide Number Placeholder 3"/>
          <p:cNvSpPr>
            <a:spLocks noGrp="1"/>
          </p:cNvSpPr>
          <p:nvPr>
            <p:ph type="sldNum" sz="quarter" idx="5"/>
          </p:nvPr>
        </p:nvSpPr>
        <p:spPr/>
        <p:txBody>
          <a:bodyPr/>
          <a:lstStyle/>
          <a:p>
            <a:fld id="{82512A26-854F-45E5-9D98-EA1AA5FA61ED}" type="slidenum">
              <a:rPr lang="en-US" smtClean="0"/>
              <a:t>10</a:t>
            </a:fld>
            <a:endParaRPr lang="en-US"/>
          </a:p>
        </p:txBody>
      </p:sp>
    </p:spTree>
    <p:extLst>
      <p:ext uri="{BB962C8B-B14F-4D97-AF65-F5344CB8AC3E}">
        <p14:creationId xmlns:p14="http://schemas.microsoft.com/office/powerpoint/2010/main" val="45942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a:p>
            <a:endParaRPr lang="en-US"/>
          </a:p>
          <a:p>
            <a:r>
              <a:rPr lang="en-US"/>
              <a:t>Institutions can now add local labels to records. These labels can be used for searching, faceting, and viewing search results.</a:t>
            </a:r>
          </a:p>
          <a:p>
            <a:endParaRPr lang="en-US"/>
          </a:p>
          <a:p>
            <a:r>
              <a:rPr lang="en-US"/>
              <a:t>To maintain control over the number of labels added, only users with </a:t>
            </a:r>
            <a:r>
              <a:rPr lang="en-US" b="1"/>
              <a:t>Manager</a:t>
            </a:r>
            <a:r>
              <a:rPr lang="en-US"/>
              <a:t> or </a:t>
            </a:r>
            <a:r>
              <a:rPr lang="en-US" b="1"/>
              <a:t>Administrator</a:t>
            </a:r>
            <a:r>
              <a:rPr lang="en-US"/>
              <a:t> roles can add labels to records. However, all users can view and search using these labels.</a:t>
            </a:r>
          </a:p>
          <a:p>
            <a:endParaRPr lang="en-US"/>
          </a:p>
          <a:p>
            <a:r>
              <a:rPr lang="en-US"/>
              <a:t>Institutions that wish to grant </a:t>
            </a:r>
            <a:r>
              <a:rPr lang="en-US" b="1"/>
              <a:t>Operator</a:t>
            </a:r>
            <a:r>
              <a:rPr lang="en-US"/>
              <a:t> roles permission to add repository search labels can contact </a:t>
            </a:r>
            <a:r>
              <a:rPr lang="en-US" b="1"/>
              <a:t>Ex Libris</a:t>
            </a:r>
            <a:r>
              <a:rPr lang="en-US"/>
              <a:t> for assistance.</a:t>
            </a:r>
          </a:p>
          <a:p>
            <a:endParaRPr lang="en-US"/>
          </a:p>
        </p:txBody>
      </p:sp>
      <p:sp>
        <p:nvSpPr>
          <p:cNvPr id="4" name="Slide Number Placeholder 3"/>
          <p:cNvSpPr>
            <a:spLocks noGrp="1"/>
          </p:cNvSpPr>
          <p:nvPr>
            <p:ph type="sldNum" sz="quarter" idx="5"/>
          </p:nvPr>
        </p:nvSpPr>
        <p:spPr/>
        <p:txBody>
          <a:bodyPr/>
          <a:lstStyle/>
          <a:p>
            <a:fld id="{82512A26-854F-45E5-9D98-EA1AA5FA61ED}" type="slidenum">
              <a:rPr lang="en-US" smtClean="0"/>
              <a:t>11</a:t>
            </a:fld>
            <a:endParaRPr lang="en-US"/>
          </a:p>
        </p:txBody>
      </p:sp>
    </p:spTree>
    <p:extLst>
      <p:ext uri="{BB962C8B-B14F-4D97-AF65-F5344CB8AC3E}">
        <p14:creationId xmlns:p14="http://schemas.microsoft.com/office/powerpoint/2010/main" val="332164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Adrienne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Single-click links are added for more related entities, including courses, licenses, reminders and related records, alongside the existing orders and requests links.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Also, the thumbnail images for records now include images from </a:t>
            </a:r>
            <a:r>
              <a:rPr lang="en-US" err="1"/>
              <a:t>Syndetics</a:t>
            </a:r>
            <a:endParaRPr lang="en-US"/>
          </a:p>
          <a:p>
            <a:endParaRPr lang="en-US"/>
          </a:p>
        </p:txBody>
      </p:sp>
    </p:spTree>
    <p:extLst>
      <p:ext uri="{BB962C8B-B14F-4D97-AF65-F5344CB8AC3E}">
        <p14:creationId xmlns:p14="http://schemas.microsoft.com/office/powerpoint/2010/main" val="277427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On rollover copy citation tags checkbox is checked, and Select tags is selected from the Course Loader Actions (Configuration &gt; Leganto &gt; LTI &gt; Integration Profiles), tags to include can be selected from the dropdown list. When the job runs, only the selected tags are copied to the duplicated list.</a:t>
            </a:r>
          </a:p>
          <a:p>
            <a:endParaRPr lang="en-US"/>
          </a:p>
        </p:txBody>
      </p:sp>
      <p:sp>
        <p:nvSpPr>
          <p:cNvPr id="4" name="Slide Number Placeholder 3"/>
          <p:cNvSpPr>
            <a:spLocks noGrp="1"/>
          </p:cNvSpPr>
          <p:nvPr>
            <p:ph type="sldNum" sz="quarter" idx="5"/>
          </p:nvPr>
        </p:nvSpPr>
        <p:spPr/>
        <p:txBody>
          <a:bodyPr/>
          <a:lstStyle/>
          <a:p>
            <a:fld id="{82512A26-854F-45E5-9D98-EA1AA5FA61ED}" type="slidenum">
              <a:rPr lang="en-US" smtClean="0"/>
              <a:t>13</a:t>
            </a:fld>
            <a:endParaRPr lang="en-US"/>
          </a:p>
        </p:txBody>
      </p:sp>
    </p:spTree>
    <p:extLst>
      <p:ext uri="{BB962C8B-B14F-4D97-AF65-F5344CB8AC3E}">
        <p14:creationId xmlns:p14="http://schemas.microsoft.com/office/powerpoint/2010/main" val="395793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4578-3852-25F2-D7EE-F7823F4F9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9AAE2-305C-E875-BF52-85188D006E92}"/>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34C04247-4C69-09DE-B8B4-637EC5289AB9}"/>
              </a:ext>
            </a:extLst>
          </p:cNvPr>
          <p:cNvSpPr>
            <a:spLocks noGrp="1"/>
          </p:cNvSpPr>
          <p:nvPr>
            <p:ph type="body" idx="1"/>
          </p:nvPr>
        </p:nvSpPr>
        <p:spPr/>
        <p:txBody>
          <a:bodyPr/>
          <a:lstStyle/>
          <a:p>
            <a:pPr marL="754062" lvl="2" indent="-342900">
              <a:buFont typeface="Courier New" panose="02070309020205020404" pitchFamily="49" charset="0"/>
              <a:buChar char="o"/>
            </a:pPr>
            <a:r>
              <a:rPr lang="en-US" sz="2200" b="1"/>
              <a:t>Yanira and Marisa</a:t>
            </a:r>
          </a:p>
        </p:txBody>
      </p:sp>
    </p:spTree>
    <p:extLst>
      <p:ext uri="{BB962C8B-B14F-4D97-AF65-F5344CB8AC3E}">
        <p14:creationId xmlns:p14="http://schemas.microsoft.com/office/powerpoint/2010/main" val="255282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3D0BE-798C-5286-E7F4-3DA1C7D1E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80C2E-0521-E671-4BD6-4A8EE0C81BAE}"/>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10384C76-F98F-2A30-7214-0DB06C9A5690}"/>
              </a:ext>
            </a:extLst>
          </p:cNvPr>
          <p:cNvSpPr>
            <a:spLocks noGrp="1"/>
          </p:cNvSpPr>
          <p:nvPr>
            <p:ph type="body" idx="1"/>
          </p:nvPr>
        </p:nvSpPr>
        <p:spPr/>
        <p:txBody>
          <a:bodyPr/>
          <a:lstStyle/>
          <a:p>
            <a:pPr marL="754062" lvl="2" indent="-342900">
              <a:buFont typeface="Courier New" panose="02070309020205020404" pitchFamily="49" charset="0"/>
              <a:buChar char="o"/>
            </a:pPr>
            <a:r>
              <a:rPr lang="en-US" sz="2200" b="1"/>
              <a:t>Yanira and Marisa</a:t>
            </a:r>
          </a:p>
        </p:txBody>
      </p:sp>
    </p:spTree>
    <p:extLst>
      <p:ext uri="{BB962C8B-B14F-4D97-AF65-F5344CB8AC3E}">
        <p14:creationId xmlns:p14="http://schemas.microsoft.com/office/powerpoint/2010/main" val="90193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Nicole</a:t>
            </a:r>
          </a:p>
          <a:p>
            <a:endParaRPr lang="en-US"/>
          </a:p>
          <a:p>
            <a:r>
              <a:rPr lang="en-US"/>
              <a:t>Alma now supports COUNTER Release 5.1 reports. </a:t>
            </a:r>
          </a:p>
          <a:p>
            <a:r>
              <a:rPr lang="en-US"/>
              <a:t>A little bit of background information:</a:t>
            </a:r>
          </a:p>
          <a:p>
            <a:pPr marL="171450" indent="-171450">
              <a:buFontTx/>
              <a:buChar char="-"/>
            </a:pPr>
            <a:r>
              <a:rPr lang="en-US"/>
              <a:t>R5.1 was originally published in May 2023, with vendor compliance required for January 2025 usage. Because of the processing timeline for usage data, in practice this means vendors have until the end of February.</a:t>
            </a:r>
          </a:p>
          <a:p>
            <a:pPr marL="171450" indent="-171450">
              <a:buFontTx/>
              <a:buChar char="-"/>
            </a:pPr>
            <a:r>
              <a:rPr lang="en-US"/>
              <a:t>If you work with e-resource usage data and weren’t aware of this change – DO NOT PANIC.</a:t>
            </a:r>
          </a:p>
          <a:p>
            <a:pPr marL="628650" lvl="1" indent="-171450">
              <a:buFontTx/>
              <a:buChar char="-"/>
            </a:pPr>
            <a:r>
              <a:rPr lang="en-US"/>
              <a:t>R5.1 is broadly comparable to R5. This transition is not like the change from COUNTER R4 to R5.</a:t>
            </a:r>
          </a:p>
          <a:p>
            <a:pPr marL="628650" lvl="1" indent="-171450">
              <a:buFontTx/>
              <a:buChar char="-"/>
            </a:pPr>
            <a:r>
              <a:rPr lang="en-US"/>
              <a:t>Most changes are technical in detail and on the side of the publishers processing data</a:t>
            </a:r>
          </a:p>
          <a:p>
            <a:pPr marL="1085850" lvl="2" indent="-171450">
              <a:buFontTx/>
              <a:buChar char="-"/>
            </a:pPr>
            <a:r>
              <a:rPr lang="en-US"/>
              <a:t>Reports have not changed</a:t>
            </a:r>
          </a:p>
          <a:p>
            <a:pPr marL="1085850" lvl="2" indent="-171450">
              <a:buFontTx/>
              <a:buChar char="-"/>
            </a:pPr>
            <a:r>
              <a:rPr lang="en-US"/>
              <a:t>Metrics have not changed</a:t>
            </a:r>
          </a:p>
          <a:p>
            <a:pPr marL="628650" lvl="1" indent="-171450">
              <a:buFontTx/>
              <a:buChar char="-"/>
            </a:pPr>
            <a:r>
              <a:rPr lang="en-US"/>
              <a:t>There are some meaningful changes between R5 and R5.1, but this isn’t a presentation on COUNTER, so I’ll refer you to COUNTER’s page on “What’s New in R5.1” for more information. (As a side note, the COUNTER website has a ton of great information, especially under the “Education” section).</a:t>
            </a:r>
          </a:p>
          <a:p>
            <a:pPr marL="171450" lvl="0" indent="-171450">
              <a:buFontTx/>
              <a:buChar char="-"/>
            </a:pPr>
            <a:r>
              <a:rPr lang="en-US"/>
              <a:t>Vendors are required to continue supporting R5 for at least 3 months after implementing R5.1. Some vendors may choose to continue supporting R5 for longer, but that is not required. That said, that once you begin harvesting R5.1 data for a vendor in Alma, you should no longer harvest R5 data, as this will result in duplication.</a:t>
            </a:r>
          </a:p>
          <a:p>
            <a:pPr marL="171450" lvl="0" indent="-171450">
              <a:buFontTx/>
              <a:buChar char="-"/>
            </a:pPr>
            <a:r>
              <a:rPr lang="en-US"/>
              <a:t>You can monitor vendor rollout of R5.1 through the COUNTER Registry.</a:t>
            </a:r>
          </a:p>
          <a:p>
            <a:endParaRPr lang="en-US"/>
          </a:p>
        </p:txBody>
      </p:sp>
    </p:spTree>
    <p:extLst>
      <p:ext uri="{BB962C8B-B14F-4D97-AF65-F5344CB8AC3E}">
        <p14:creationId xmlns:p14="http://schemas.microsoft.com/office/powerpoint/2010/main" val="417718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6624-21F9-73A9-F8F0-B1EF322C5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BCD1A-51D9-A54F-C332-31EDFC87D55F}"/>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3EDC5985-169E-E955-B280-490EB53A7D8D}"/>
              </a:ext>
            </a:extLst>
          </p:cNvPr>
          <p:cNvSpPr>
            <a:spLocks noGrp="1"/>
          </p:cNvSpPr>
          <p:nvPr>
            <p:ph type="body" idx="1"/>
          </p:nvPr>
        </p:nvSpPr>
        <p:spPr/>
        <p:txBody>
          <a:bodyPr/>
          <a:lstStyle/>
          <a:p>
            <a:r>
              <a:rPr lang="en-US"/>
              <a:t>Nicole</a:t>
            </a:r>
          </a:p>
          <a:p>
            <a:r>
              <a:rPr lang="en-US"/>
              <a:t>When you find out a vendor is R5.1 compliant, you’ll need to set up new SUSHI accounts in Alma.</a:t>
            </a:r>
          </a:p>
          <a:p>
            <a:pPr marL="171450" lvl="0" indent="-171450">
              <a:buFontTx/>
              <a:buChar char="-"/>
            </a:pPr>
            <a:r>
              <a:rPr lang="en-US"/>
              <a:t>If you already have R5 accounts set up, you can create a 5.1 account based on the existing account. Click the More Actions button, then “Create R5.1 Account.”</a:t>
            </a:r>
          </a:p>
          <a:p>
            <a:pPr marL="628650" lvl="1" indent="-171450">
              <a:buFontTx/>
              <a:buChar char="-"/>
            </a:pPr>
            <a:r>
              <a:rPr lang="en-US"/>
              <a:t>Request details (requestor &amp; customer IDs, API keys, etc.) will be copied into the new account. Confirm with the vendor that these are still valid for R5.1 and change as needed. You will need to add the SUSHI account (vendor), new URL, and override URL if necessary.</a:t>
            </a:r>
          </a:p>
          <a:p>
            <a:pPr marL="628650" lvl="1" indent="-171450">
              <a:buFontTx/>
              <a:buChar char="-"/>
            </a:pPr>
            <a:r>
              <a:rPr lang="en-US"/>
              <a:t>Once active, new 5.1 accounts will begin harvesting data from the last R5 harvest onwards</a:t>
            </a:r>
          </a:p>
          <a:p>
            <a:pPr marL="628650" lvl="1" indent="-171450">
              <a:buFontTx/>
              <a:buChar char="-"/>
            </a:pPr>
            <a:r>
              <a:rPr lang="en-US"/>
              <a:t>After you’ve confirmed the 5.1 account setup, deactivate the R5 account.</a:t>
            </a:r>
          </a:p>
          <a:p>
            <a:pPr marL="628650" lvl="1" indent="-171450">
              <a:buFontTx/>
              <a:buChar char="-"/>
            </a:pPr>
            <a:r>
              <a:rPr lang="en-US"/>
              <a:t>For additional information and instructions on moving SUSHI accounts from R5 to R5.1, see Alma’s “Workflow for moving SUSHI from R5 to R5.1”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 quick note about R5.1 reports in Analytics: because R5.1 is so similar to R5, the reports will be added to the current “Usage Data Details – Release 5” folder in Analytics. Reports you’ve created in Analytics will continue to work. Refer to the COUNTER website for information on the specific changes between R5 and R5.1</a:t>
            </a:r>
          </a:p>
          <a:p>
            <a:endParaRPr lang="en-US"/>
          </a:p>
        </p:txBody>
      </p:sp>
    </p:spTree>
    <p:extLst>
      <p:ext uri="{BB962C8B-B14F-4D97-AF65-F5344CB8AC3E}">
        <p14:creationId xmlns:p14="http://schemas.microsoft.com/office/powerpoint/2010/main" val="354022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FDE4-7B6F-FCBB-2105-308B1E5E1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4B75D-0881-6A5D-C299-4C0E97E04878}"/>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A8613924-7253-776D-FB64-49708F36EEA8}"/>
              </a:ext>
            </a:extLst>
          </p:cNvPr>
          <p:cNvSpPr>
            <a:spLocks noGrp="1"/>
          </p:cNvSpPr>
          <p:nvPr>
            <p:ph type="body" idx="1"/>
          </p:nvPr>
        </p:nvSpPr>
        <p:spPr/>
        <p:txBody>
          <a:bodyPr/>
          <a:lstStyle/>
          <a:p>
            <a:r>
              <a:rPr lang="en-US"/>
              <a:t>Debbie</a:t>
            </a:r>
          </a:p>
          <a:p>
            <a:endParaRPr lang="en-US"/>
          </a:p>
          <a:p>
            <a:pPr marL="0" marR="0"/>
            <a:r>
              <a:rPr lang="en-US" sz="1800">
                <a:effectLst/>
                <a:latin typeface="Aptos" panose="020B0004020202020204" pitchFamily="34" charset="0"/>
                <a:ea typeface="Aptos" panose="020B0004020202020204" pitchFamily="34" charset="0"/>
                <a:cs typeface="Aptos" panose="020B0004020202020204" pitchFamily="34" charset="0"/>
              </a:rPr>
              <a:t>With the February 2, 2025 Alma Quarterly Release, the new Manage Patron Services UI will become the default view. </a:t>
            </a:r>
            <a:br>
              <a:rPr lang="en-US" sz="1800">
                <a:effectLst/>
                <a:latin typeface="Aptos" panose="020B0004020202020204" pitchFamily="34" charset="0"/>
                <a:ea typeface="Aptos" panose="020B0004020202020204" pitchFamily="34" charset="0"/>
                <a:cs typeface="Aptos" panose="020B0004020202020204" pitchFamily="34" charset="0"/>
              </a:rPr>
            </a:b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https://www.carli.illinois.edu/alma-quarterly-feature-release-february-2025</a:t>
            </a:r>
            <a:r>
              <a:rPr lang="en-US" sz="180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This means that after the update on Feb. 2, any library staff logging into Alma for fulfillment activities will have the new UI enabled as the default view.</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This new UI will become the </a:t>
            </a:r>
            <a:r>
              <a:rPr lang="en-US" sz="1800" u="sng">
                <a:effectLst/>
                <a:latin typeface="Aptos" panose="020B0004020202020204" pitchFamily="34" charset="0"/>
                <a:ea typeface="Times New Roman" panose="02020603050405020304" pitchFamily="18" charset="0"/>
                <a:cs typeface="Aptos" panose="020B0004020202020204" pitchFamily="34" charset="0"/>
              </a:rPr>
              <a:t>only</a:t>
            </a:r>
            <a:r>
              <a:rPr lang="en-US" sz="1800">
                <a:effectLst/>
                <a:latin typeface="Aptos" panose="020B0004020202020204" pitchFamily="34" charset="0"/>
                <a:ea typeface="Times New Roman" panose="02020603050405020304" pitchFamily="18" charset="0"/>
                <a:cs typeface="Aptos" panose="020B0004020202020204" pitchFamily="34" charset="0"/>
              </a:rPr>
              <a:t> view in May 2025.</a:t>
            </a:r>
          </a:p>
          <a:p>
            <a:pPr marL="342900" marR="0" lvl="0" indent="-342900">
              <a:buFont typeface="Symbol" panose="05050102010706020507" pitchFamily="18" charset="2"/>
              <a:buChar char=""/>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a:effectLst/>
                <a:latin typeface="+mj-lt"/>
                <a:ea typeface="Aptos" panose="020B0004020202020204" pitchFamily="34" charset="0"/>
                <a:cs typeface="Aptos" panose="020B0004020202020204" pitchFamily="34" charset="0"/>
              </a:rPr>
              <a:t>Until the new UI becomes the only view in May, staff may toggle between the old and new UI as needed.</a:t>
            </a:r>
          </a:p>
          <a:p>
            <a:pPr marL="0" marR="0"/>
            <a:r>
              <a:rPr lang="en-US" sz="1800">
                <a:effectLst/>
                <a:latin typeface="+mj-lt"/>
                <a:ea typeface="Aptos" panose="020B0004020202020204" pitchFamily="34" charset="0"/>
                <a:cs typeface="Aptos" panose="020B0004020202020204" pitchFamily="34" charset="0"/>
              </a:rPr>
              <a:t>Directions to toggle are included here on the screen.</a:t>
            </a:r>
          </a:p>
          <a:p>
            <a:pPr marL="342900" marR="0" lvl="0" indent="-342900">
              <a:buFont typeface="Symbol" panose="05050102010706020507" pitchFamily="18" charset="2"/>
              <a:buChar char=""/>
            </a:pPr>
            <a:endParaRPr lang="en-US" sz="1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6088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0EF4-0B5B-EC96-0B27-359BB080B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B62D1-77DA-1385-D902-E2FC0DF19A1B}"/>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6420EC04-3FF7-05AC-DEA1-C8B702B7E83C}"/>
              </a:ext>
            </a:extLst>
          </p:cNvPr>
          <p:cNvSpPr>
            <a:spLocks noGrp="1"/>
          </p:cNvSpPr>
          <p:nvPr>
            <p:ph type="body" idx="1"/>
          </p:nvPr>
        </p:nvSpPr>
        <p:spPr/>
        <p:txBody>
          <a:bodyPr/>
          <a:lstStyle/>
          <a:p>
            <a:r>
              <a:rPr lang="en-US"/>
              <a:t>Debbie</a:t>
            </a:r>
          </a:p>
          <a:p>
            <a:endParaRPr lang="en-US"/>
          </a:p>
          <a:p>
            <a:r>
              <a:rPr lang="en-US"/>
              <a:t>This slide contains a list of resources to help with transitioning to the new UI. These links were also sent in email to the I-Share Liaisons list, as well as the Public Services Interest Group and the Resource Sharing Interest Group.</a:t>
            </a:r>
            <a:br>
              <a:rPr lang="en-US"/>
            </a:br>
            <a:r>
              <a:rPr lang="en-US"/>
              <a:t>With those emails, I hope this new UI wasn’t a surprise to anyone on Feb 2nd. </a:t>
            </a:r>
          </a:p>
        </p:txBody>
      </p:sp>
    </p:spTree>
    <p:extLst>
      <p:ext uri="{BB962C8B-B14F-4D97-AF65-F5344CB8AC3E}">
        <p14:creationId xmlns:p14="http://schemas.microsoft.com/office/powerpoint/2010/main" val="4290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Hello! Welcome to our Quarterly Alma Primo VE Feature Release for February 2025. I’m Jen Masciadrelli at CARLI and along with my CARLI colleagues we’ll discuss some of the new features featured this quarter.</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9023D-AD7B-20D9-A10C-A07BB0D3A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AAAD8-E600-3D52-FDA3-270F0A24DD4D}"/>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083182FF-0E74-C36D-A798-192CE4D8CDEB}"/>
              </a:ext>
            </a:extLst>
          </p:cNvPr>
          <p:cNvSpPr>
            <a:spLocks noGrp="1"/>
          </p:cNvSpPr>
          <p:nvPr>
            <p:ph type="body" idx="1"/>
          </p:nvPr>
        </p:nvSpPr>
        <p:spPr/>
        <p:txBody>
          <a:bodyPr/>
          <a:lstStyle/>
          <a:p>
            <a:r>
              <a:rPr lang="en-US"/>
              <a:t>Debbie</a:t>
            </a:r>
          </a:p>
          <a:p>
            <a:endParaRPr lang="en-US"/>
          </a:p>
          <a:p>
            <a:r>
              <a:rPr lang="en-US"/>
              <a:t>If you have admin privileges in Alma, when you select the gear symbol above the tables in Alma that have been updated to use a new UI (so manage patron services, or new titles search), you will see both User Customization and Institution Customization options.</a:t>
            </a:r>
          </a:p>
          <a:p>
            <a:endParaRPr lang="en-US"/>
          </a:p>
          <a:p>
            <a:r>
              <a:rPr lang="en-US"/>
              <a:t>If you edit the Institution Customization settings, you are customizing the default settings for everyone in your institution. The “User Customization” settings are only for your own login.</a:t>
            </a:r>
          </a:p>
        </p:txBody>
      </p:sp>
    </p:spTree>
    <p:extLst>
      <p:ext uri="{BB962C8B-B14F-4D97-AF65-F5344CB8AC3E}">
        <p14:creationId xmlns:p14="http://schemas.microsoft.com/office/powerpoint/2010/main" val="190793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B582-CA25-CA9E-093F-004079445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E658B-25C6-2146-010A-746911F7CBB9}"/>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F8E2AC04-F4BA-B00C-6E10-6F2EC022C2ED}"/>
              </a:ext>
            </a:extLst>
          </p:cNvPr>
          <p:cNvSpPr>
            <a:spLocks noGrp="1"/>
          </p:cNvSpPr>
          <p:nvPr>
            <p:ph type="body" idx="1"/>
          </p:nvPr>
        </p:nvSpPr>
        <p:spPr/>
        <p:txBody>
          <a:bodyPr/>
          <a:lstStyle/>
          <a:p>
            <a:r>
              <a:rPr lang="en-US"/>
              <a:t>Debbie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new Manage Patron Services UX can be set up to sound an alert when a block-related transaction happens at the circ desk. The video linked on this slide walks through the process to enable the sound for your institution, and then for each circulation desk. Individual staff members can use the sound symbol when performing loans and returns to mute the sound in Alma if desired.</a:t>
            </a:r>
          </a:p>
          <a:p>
            <a:endParaRPr lang="en-US"/>
          </a:p>
        </p:txBody>
      </p:sp>
    </p:spTree>
    <p:extLst>
      <p:ext uri="{BB962C8B-B14F-4D97-AF65-F5344CB8AC3E}">
        <p14:creationId xmlns:p14="http://schemas.microsoft.com/office/powerpoint/2010/main" val="1897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78B1-558B-D927-9546-5B7A045AF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DF663-2650-B406-D252-A9FE511D21F8}"/>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D0BDA17C-9CA3-4DF1-E65F-BD978D442A65}"/>
              </a:ext>
            </a:extLst>
          </p:cNvPr>
          <p:cNvSpPr>
            <a:spLocks noGrp="1"/>
          </p:cNvSpPr>
          <p:nvPr>
            <p:ph type="body" idx="1"/>
          </p:nvPr>
        </p:nvSpPr>
        <p:spPr/>
        <p:txBody>
          <a:bodyPr/>
          <a:lstStyle/>
          <a:p>
            <a:r>
              <a:rPr lang="en-US"/>
              <a:t>Debbie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 are not yet certain all scenarios when the sound is played during loans and returns. We have asked </a:t>
            </a:r>
            <a:r>
              <a:rPr lang="en-US" sz="1200" err="1"/>
              <a:t>ExL</a:t>
            </a:r>
            <a:r>
              <a:rPr lang="en-US" sz="1200"/>
              <a:t> for a comprehensive list of when the sound should be anticipated; we will send an email to I-Share Liaisons once received.</a:t>
            </a:r>
          </a:p>
          <a:p>
            <a:endParaRPr lang="en-US"/>
          </a:p>
        </p:txBody>
      </p:sp>
    </p:spTree>
    <p:extLst>
      <p:ext uri="{BB962C8B-B14F-4D97-AF65-F5344CB8AC3E}">
        <p14:creationId xmlns:p14="http://schemas.microsoft.com/office/powerpoint/2010/main" val="375830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8C459-C2F7-1648-6A6F-2A09877F3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A22A8-562C-ED27-F70B-F1EE056DF3F9}"/>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20BDEECF-B1E9-B343-0A84-193F90149ACD}"/>
              </a:ext>
            </a:extLst>
          </p:cNvPr>
          <p:cNvSpPr>
            <a:spLocks noGrp="1"/>
          </p:cNvSpPr>
          <p:nvPr>
            <p:ph type="body" idx="1"/>
          </p:nvPr>
        </p:nvSpPr>
        <p:spPr/>
        <p:txBody>
          <a:bodyPr/>
          <a:lstStyle/>
          <a:p>
            <a:r>
              <a:rPr lang="en-US"/>
              <a:t>Debbie</a:t>
            </a:r>
          </a:p>
          <a:p>
            <a:endParaRPr lang="en-US"/>
          </a:p>
          <a:p>
            <a:r>
              <a:rPr lang="en-US"/>
              <a:t>There is a new setting in Alma Configuration to allow the Institutions in a Fulfillment Network can now opt-in to share the name of their operators who have put items of another institution in transit.</a:t>
            </a:r>
          </a:p>
          <a:p>
            <a:endParaRPr lang="en-US"/>
          </a:p>
          <a:p>
            <a:r>
              <a:rPr lang="en-US"/>
              <a:t>The decision to enable this setting needs to be a </a:t>
            </a:r>
            <a:r>
              <a:rPr lang="en-US" err="1"/>
              <a:t>consortial</a:t>
            </a:r>
            <a:r>
              <a:rPr lang="en-US"/>
              <a:t> decision, so the CARLI Office staff will discuss this setting with the CARLI Resource Sharing Committee to make an I-Share wide decision.</a:t>
            </a:r>
          </a:p>
        </p:txBody>
      </p:sp>
    </p:spTree>
    <p:extLst>
      <p:ext uri="{BB962C8B-B14F-4D97-AF65-F5344CB8AC3E}">
        <p14:creationId xmlns:p14="http://schemas.microsoft.com/office/powerpoint/2010/main" val="478431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 AI Metadata Assistant is a tool that aids catalogers with the creation and update of catalog records through a combination of input templates, images of the details of a resource, and an AI trained from MARC record metadata and metadata practices. The input template prompts for a title and other fields such as author and ISBN. The cataloger may upload up to 4 images of the resource, for example images of the title page and title page verso, table of contents, back cover, etc. The assistant uses these details to generate a record description that may be reviewed and modified further. The AI assistant uses a large language model based on MARC data. The model does not learn from new input, and Alma does not retain any of the uploaded images or other data.</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Many of you logging into Alma this week will have seen a pop-up announcement that the AI metadata assistant tool is live, Selecting the Take Me There button would navigate a user with the correct admin roles to a configuration screen for an AI Usage Profile. This screen requires the user accept the terms of use for the tool, basically a disclaimer that the tool is provided as is and users are responsible for any records created or modified using the tool. Selecting Yes enables the tool for the institution only, not the network or the community zone.. After enabling the institution, individual users may be assigned the AI Assisted Cataloging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Enabling the AI assistant for your institution allows you to modify records that reside in your institution zone only. Access to create or modify network zone data is not yet available, as CARLI staff are still evaluating the tool. There is no ability to modify community zone records.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b="0"/>
              <a:t>Next slide]</a:t>
            </a:r>
            <a:endParaRPr lang="en-US"/>
          </a:p>
        </p:txBody>
      </p:sp>
      <p:sp>
        <p:nvSpPr>
          <p:cNvPr id="4" name="Slide Number Placeholder 3"/>
          <p:cNvSpPr>
            <a:spLocks noGrp="1"/>
          </p:cNvSpPr>
          <p:nvPr>
            <p:ph type="sldNum" sz="quarter" idx="5"/>
          </p:nvPr>
        </p:nvSpPr>
        <p:spPr/>
        <p:txBody>
          <a:bodyPr/>
          <a:lstStyle/>
          <a:p>
            <a:fld id="{008B8871-F021-491F-A5CF-528D54FF82FF}" type="slidenum">
              <a:rPr lang="en-US" smtClean="0"/>
              <a:t>24</a:t>
            </a:fld>
            <a:endParaRPr lang="en-US"/>
          </a:p>
        </p:txBody>
      </p:sp>
    </p:spTree>
    <p:extLst>
      <p:ext uri="{BB962C8B-B14F-4D97-AF65-F5344CB8AC3E}">
        <p14:creationId xmlns:p14="http://schemas.microsoft.com/office/powerpoint/2010/main" val="2833565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[Ted]</a:t>
            </a:r>
          </a:p>
          <a:p>
            <a:r>
              <a:rPr lang="en-US"/>
              <a:t>The process of marking items that are in a “not in place” status has been improved for some process types. For example, an item may have a process type of “Transit” or “In Process,” but staff have already identified that the item is not on the shelf or a cart, and ILDS bags are accounted for. Previously, one could only set a missing status on an item if there was no other status already. Beginning this month, some process types may be replaced with a missing status directly, and a Toggle missing status menu option will appear on the action menu for physical items screens. So far, we’ve seen that the new option will work with items marked In Process or Transit, as well as Missing. </a:t>
            </a:r>
          </a:p>
          <a:p>
            <a:endParaRPr lang="en-US"/>
          </a:p>
          <a:p>
            <a:r>
              <a:rPr lang="en-US"/>
              <a:t>[Next slide]</a:t>
            </a:r>
          </a:p>
        </p:txBody>
      </p:sp>
      <p:sp>
        <p:nvSpPr>
          <p:cNvPr id="4" name="Slide Number Placeholder 3"/>
          <p:cNvSpPr>
            <a:spLocks noGrp="1"/>
          </p:cNvSpPr>
          <p:nvPr>
            <p:ph type="sldNum" sz="quarter" idx="5"/>
          </p:nvPr>
        </p:nvSpPr>
        <p:spPr/>
        <p:txBody>
          <a:bodyPr/>
          <a:lstStyle/>
          <a:p>
            <a:fld id="{008B8871-F021-491F-A5CF-528D54FF82FF}" type="slidenum">
              <a:rPr lang="en-US" smtClean="0"/>
              <a:t>25</a:t>
            </a:fld>
            <a:endParaRPr lang="en-US"/>
          </a:p>
        </p:txBody>
      </p:sp>
    </p:spTree>
    <p:extLst>
      <p:ext uri="{BB962C8B-B14F-4D97-AF65-F5344CB8AC3E}">
        <p14:creationId xmlns:p14="http://schemas.microsoft.com/office/powerpoint/2010/main" val="3171877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[Ted] Pictured here is an item record found on the physical items search screen, which is not yet in the new UI. The item has a Process Type of Transit, and the actions menu includes an option for Toggle Missing Status.</a:t>
            </a:r>
          </a:p>
          <a:p>
            <a:endParaRPr lang="en-US"/>
          </a:p>
          <a:p>
            <a:r>
              <a:rPr lang="en-US"/>
              <a:t>Please note that previous procedures for marking items as missing, such as viewing a request or viewing the list of items screen, are still valid.</a:t>
            </a:r>
          </a:p>
          <a:p>
            <a:endParaRPr lang="en-US"/>
          </a:p>
          <a:p>
            <a:r>
              <a:rPr lang="en-US"/>
              <a:t>[Next slide]</a:t>
            </a:r>
          </a:p>
        </p:txBody>
      </p:sp>
      <p:sp>
        <p:nvSpPr>
          <p:cNvPr id="4" name="Slide Number Placeholder 3"/>
          <p:cNvSpPr>
            <a:spLocks noGrp="1"/>
          </p:cNvSpPr>
          <p:nvPr>
            <p:ph type="sldNum" sz="quarter" idx="5"/>
          </p:nvPr>
        </p:nvSpPr>
        <p:spPr/>
        <p:txBody>
          <a:bodyPr/>
          <a:lstStyle/>
          <a:p>
            <a:fld id="{008B8871-F021-491F-A5CF-528D54FF82FF}" type="slidenum">
              <a:rPr lang="en-US" smtClean="0"/>
              <a:t>26</a:t>
            </a:fld>
            <a:endParaRPr lang="en-US"/>
          </a:p>
        </p:txBody>
      </p:sp>
    </p:spTree>
    <p:extLst>
      <p:ext uri="{BB962C8B-B14F-4D97-AF65-F5344CB8AC3E}">
        <p14:creationId xmlns:p14="http://schemas.microsoft.com/office/powerpoint/2010/main" val="422310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{Ted]</a:t>
            </a:r>
          </a:p>
          <a:p>
            <a:r>
              <a:rPr lang="en-US"/>
              <a:t>In the Acquisitions area, there are a few new improvements. First up, if your institution runs the scheduled PO Line Claiming job, you’ll notice that the job report will now include a list of vendors that the job attempted to email, along with details on whether the messages were sent successfully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new setting enables the automatic update to the bib description on a PO Line after a bib record change. Alma’s default behavior is to create the bib description on the PO Line using the record attached when the POL is created. This description typically remains unchanged if the POL were closed and updated cataloging occurred after. For example, if the POL were relinked to another bib or if the underlying bib were updated. Ex Libris has introduced a new parameter, </a:t>
            </a:r>
            <a:r>
              <a:rPr lang="en-US" err="1"/>
              <a:t>po_line_description_update_upon_bib_change</a:t>
            </a:r>
            <a:r>
              <a:rPr lang="en-US"/>
              <a:t>, found in the Other Settings configuration table. If set to true, the POL will automatically receive the updated description from the record after it is saved.</a:t>
            </a:r>
          </a:p>
          <a:p>
            <a:endParaRPr lang="en-US"/>
          </a:p>
          <a:p>
            <a:r>
              <a:rPr lang="en-US"/>
              <a:t>[Next slide]</a:t>
            </a:r>
          </a:p>
        </p:txBody>
      </p:sp>
      <p:sp>
        <p:nvSpPr>
          <p:cNvPr id="4" name="Slide Number Placeholder 3"/>
          <p:cNvSpPr>
            <a:spLocks noGrp="1"/>
          </p:cNvSpPr>
          <p:nvPr>
            <p:ph type="sldNum" sz="quarter" idx="5"/>
          </p:nvPr>
        </p:nvSpPr>
        <p:spPr/>
        <p:txBody>
          <a:bodyPr/>
          <a:lstStyle/>
          <a:p>
            <a:fld id="{008B8871-F021-491F-A5CF-528D54FF82FF}" type="slidenum">
              <a:rPr lang="en-US" smtClean="0"/>
              <a:t>27</a:t>
            </a:fld>
            <a:endParaRPr lang="en-US"/>
          </a:p>
        </p:txBody>
      </p:sp>
    </p:spTree>
    <p:extLst>
      <p:ext uri="{BB962C8B-B14F-4D97-AF65-F5344CB8AC3E}">
        <p14:creationId xmlns:p14="http://schemas.microsoft.com/office/powerpoint/2010/main" val="3244601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{Ted]</a:t>
            </a:r>
          </a:p>
          <a:p>
            <a:r>
              <a:rPr lang="en-US"/>
              <a:t>One of the acquisitions jobs has received a significant improvement in this release. The Update PO Lines Information – Advanced job has been a useful tool for updating POLs where some mistakes might have been made. However, changing the PO line type could only be done if the inventory type and continuity were the same. In this release, the job now allows changes across both. </a:t>
            </a:r>
          </a:p>
          <a:p>
            <a:endParaRPr lang="en-US"/>
          </a:p>
          <a:p>
            <a:r>
              <a:rPr lang="en-US"/>
              <a:t>In testing, I was able to change the PO Line type from electronic to physical and physical to electronic, and also from one-time to subscription and vice versa. I was also able to convert a subscription to a standing order, but changing from a standing order to another type may not be allowed.</a:t>
            </a:r>
          </a:p>
          <a:p>
            <a:endParaRPr lang="en-US"/>
          </a:p>
          <a:p>
            <a:r>
              <a:rPr lang="en-US"/>
              <a:t>This could be useful for cleaning up migrated POLs that didn’t come across as desired, as well as fixing Alma-era orders that were entered in a way that wasn’t as practical. </a:t>
            </a:r>
          </a:p>
          <a:p>
            <a:endParaRPr lang="en-US"/>
          </a:p>
          <a:p>
            <a:endParaRPr lang="en-US"/>
          </a:p>
          <a:p>
            <a:r>
              <a:rPr lang="en-US"/>
              <a:t>[Next slide]</a:t>
            </a:r>
          </a:p>
        </p:txBody>
      </p:sp>
      <p:sp>
        <p:nvSpPr>
          <p:cNvPr id="4" name="Slide Number Placeholder 3"/>
          <p:cNvSpPr>
            <a:spLocks noGrp="1"/>
          </p:cNvSpPr>
          <p:nvPr>
            <p:ph type="sldNum" sz="quarter" idx="5"/>
          </p:nvPr>
        </p:nvSpPr>
        <p:spPr/>
        <p:txBody>
          <a:bodyPr/>
          <a:lstStyle/>
          <a:p>
            <a:fld id="{008B8871-F021-491F-A5CF-528D54FF82FF}" type="slidenum">
              <a:rPr lang="en-US" smtClean="0"/>
              <a:t>28</a:t>
            </a:fld>
            <a:endParaRPr lang="en-US"/>
          </a:p>
        </p:txBody>
      </p:sp>
    </p:spTree>
    <p:extLst>
      <p:ext uri="{BB962C8B-B14F-4D97-AF65-F5344CB8AC3E}">
        <p14:creationId xmlns:p14="http://schemas.microsoft.com/office/powerpoint/2010/main" val="365860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[Ted]</a:t>
            </a:r>
          </a:p>
          <a:p>
            <a:r>
              <a:rPr lang="en-US"/>
              <a:t>The PO Lines UI has been enhanced somewhat. First, for large PO lines, that is POLs with a large number of linked items, these lists now include pagination of the list itself, within a PO Line, whenever there are more than 20 rows in the list.</a:t>
            </a:r>
          </a:p>
          <a:p>
            <a:endParaRPr lang="en-US"/>
          </a:p>
          <a:p>
            <a:r>
              <a:rPr lang="en-US"/>
              <a:t>The POL UI also includes a Quick Access menu. This menu provides a list of all available actions, fields, and sections on the POL. For example, if you need to find the MMS ID quickly, or you want to locate the Relink action, this may be useful. The menu includes a recent selections list, so if you’re repeating an action, edit, or lookup on multiple POLs, you’ll find the same item more easily.</a:t>
            </a:r>
          </a:p>
          <a:p>
            <a:r>
              <a:rPr lang="en-US"/>
              <a:t>The Quick Access menu appears on the POL screen when the POL is displayed full screen, or in half-screen when the screen is wide enough. It may also be opened by typing a period key. This might be something to watch out for. You may not want PO lines on screen when your cat walks across your desk. </a:t>
            </a:r>
          </a:p>
          <a:p>
            <a:endParaRPr lang="en-US"/>
          </a:p>
          <a:p>
            <a:r>
              <a:rPr lang="en-US"/>
              <a:t>Recent selections lists now appear on a few more fields. Previously, the fund and material supplier fields were the main places to see this information. In this release, the acquisition method, material type, currency, access provider, and vendor reference number type are all improved.</a:t>
            </a:r>
          </a:p>
          <a:p>
            <a:endParaRPr lang="en-US"/>
          </a:p>
          <a:p>
            <a:r>
              <a:rPr lang="en-US"/>
              <a:t>[Next slide]</a:t>
            </a:r>
          </a:p>
        </p:txBody>
      </p:sp>
      <p:sp>
        <p:nvSpPr>
          <p:cNvPr id="4" name="Slide Number Placeholder 3"/>
          <p:cNvSpPr>
            <a:spLocks noGrp="1"/>
          </p:cNvSpPr>
          <p:nvPr>
            <p:ph type="sldNum" sz="quarter" idx="5"/>
          </p:nvPr>
        </p:nvSpPr>
        <p:spPr/>
        <p:txBody>
          <a:bodyPr/>
          <a:lstStyle/>
          <a:p>
            <a:fld id="{008B8871-F021-491F-A5CF-528D54FF82FF}" type="slidenum">
              <a:rPr lang="en-US" smtClean="0"/>
              <a:t>29</a:t>
            </a:fld>
            <a:endParaRPr lang="en-US"/>
          </a:p>
        </p:txBody>
      </p:sp>
    </p:spTree>
    <p:extLst>
      <p:ext uri="{BB962C8B-B14F-4D97-AF65-F5344CB8AC3E}">
        <p14:creationId xmlns:p14="http://schemas.microsoft.com/office/powerpoint/2010/main" val="111131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Arial" panose="020B0604020202020204" pitchFamily="34" charset="0"/>
              </a:rPr>
              <a:t>Jen – a brief agenda – Announcements and Reminders ; upcoming events and today’s topic. </a:t>
            </a:r>
          </a:p>
        </p:txBody>
      </p:sp>
    </p:spTree>
    <p:extLst>
      <p:ext uri="{BB962C8B-B14F-4D97-AF65-F5344CB8AC3E}">
        <p14:creationId xmlns:p14="http://schemas.microsoft.com/office/powerpoint/2010/main" val="4222694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054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Annie</a:t>
            </a:r>
          </a:p>
          <a:p>
            <a:endParaRPr lang="en-US"/>
          </a:p>
          <a:p>
            <a:r>
              <a:rPr lang="en-US"/>
              <a:t>A note for those libraries that use the </a:t>
            </a:r>
            <a:r>
              <a:rPr lang="en-US" err="1"/>
              <a:t>WorldCat</a:t>
            </a:r>
            <a:r>
              <a:rPr lang="en-US"/>
              <a:t> API as a search index. </a:t>
            </a:r>
          </a:p>
          <a:p>
            <a:endParaRPr lang="en-US"/>
          </a:p>
          <a:p>
            <a:r>
              <a:rPr lang="en-US"/>
              <a:t>The </a:t>
            </a:r>
            <a:r>
              <a:rPr lang="en-US" err="1"/>
              <a:t>WorldCat</a:t>
            </a:r>
            <a:r>
              <a:rPr lang="en-US"/>
              <a:t> Search API Version 1 nearing it’s end of life.</a:t>
            </a:r>
          </a:p>
          <a:p>
            <a:r>
              <a:rPr lang="en-US"/>
              <a:t>A new replacement, </a:t>
            </a:r>
            <a:r>
              <a:rPr lang="en-US" err="1"/>
              <a:t>WorldCat</a:t>
            </a:r>
            <a:r>
              <a:rPr lang="en-US"/>
              <a:t> Version 2, is now available in Alma. </a:t>
            </a:r>
          </a:p>
          <a:p>
            <a:r>
              <a:rPr lang="en-US"/>
              <a:t>This new version uses a Registration ID that you will need to request from OCLC Customer Service. More information on configuration that can be found at the link on the slide “Defining a Scope for a Third Party Index”. </a:t>
            </a:r>
          </a:p>
          <a:p>
            <a:r>
              <a:rPr lang="en-US"/>
              <a:t>More information from OCLC about this transition is available at the transition resources link. </a:t>
            </a:r>
          </a:p>
        </p:txBody>
      </p:sp>
    </p:spTree>
    <p:extLst>
      <p:ext uri="{BB962C8B-B14F-4D97-AF65-F5344CB8AC3E}">
        <p14:creationId xmlns:p14="http://schemas.microsoft.com/office/powerpoint/2010/main" val="1612552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11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0145-49DB-17AD-ED28-AFA735BE5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41476-6F29-8F8E-F1E0-6B2A502291E4}"/>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B8317D17-9540-F377-EC70-459E0757D1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r>
              <a:rPr lang="en-US" dirty="0"/>
              <a:t>Ex Libris has provided a Getting Started page with information on How it works, details on the scope of the content being searched by the tool, instructions on how to enable it in a Primo VE View, and how to use it in Primo VE.  </a:t>
            </a:r>
          </a:p>
          <a:p>
            <a:endParaRPr lang="en-US" dirty="0"/>
          </a:p>
          <a:p>
            <a:r>
              <a:rPr lang="en-US" dirty="0"/>
              <a:t>Libraries can experiment with the Research Assistant in a Test View without releasing the tool to your users.  See CARLI’s documentation for detailed steps on how to set up a Test View</a:t>
            </a:r>
          </a:p>
          <a:p>
            <a:endParaRPr lang="en-US" dirty="0"/>
          </a:p>
          <a:p>
            <a:r>
              <a:rPr lang="en-US" dirty="0"/>
              <a:t>The tools is still in BETA and under active development, so as you might expect, there were several enhancements in the November release.</a:t>
            </a:r>
          </a:p>
        </p:txBody>
      </p:sp>
    </p:spTree>
    <p:extLst>
      <p:ext uri="{BB962C8B-B14F-4D97-AF65-F5344CB8AC3E}">
        <p14:creationId xmlns:p14="http://schemas.microsoft.com/office/powerpoint/2010/main" val="27286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4040-2DB8-08F4-7108-7CAADDFC8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E37F8-E6F6-D8EB-93B4-935A0739F7E6}"/>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226E0DDE-9727-65B3-76C3-2E7407A0F5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147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2894-978A-9D10-A706-9AD81856F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0E66B-AF04-2AC2-E455-F3DD98D5FCFC}"/>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8F1DE875-3F95-8893-01FC-F8F0190B55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4153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E1EB-4250-BBA2-F005-9064833C9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15C12-29C9-8D0D-C7C5-BB5AF41402D4}"/>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F42DF305-F9D4-BAC1-6916-8DD3AEBAF2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2297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a:cs typeface="Arial" panose="020B0604020202020204" pitchFamily="34" charset="0"/>
            </a:endParaRPr>
          </a:p>
          <a:p>
            <a:r>
              <a:rPr lang="en-US" sz="1800">
                <a:solidFill>
                  <a:srgbClr val="000000"/>
                </a:solidFill>
                <a:effectLst/>
                <a:ea typeface="Calibri" panose="020F0502020204030204" pitchFamily="34" charset="0"/>
              </a:rPr>
              <a:t>That completes our formal presentation. Now we’ll open the floor to your Questions!  Feel free to unmute your microphones or type into the Chat.</a:t>
            </a:r>
            <a:endParaRPr lang="en-US" baseline="0">
              <a:cs typeface="Arial" panose="020B0604020202020204" pitchFamily="34" charset="0"/>
            </a:endParaRPr>
          </a:p>
        </p:txBody>
      </p:sp>
    </p:spTree>
    <p:extLst>
      <p:ext uri="{BB962C8B-B14F-4D97-AF65-F5344CB8AC3E}">
        <p14:creationId xmlns:p14="http://schemas.microsoft.com/office/powerpoint/2010/main" val="132916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latin typeface="Arial"/>
                <a:cs typeface="Arial"/>
              </a:rPr>
              <a:t>[Ted]</a:t>
            </a:r>
          </a:p>
          <a:p>
            <a:r>
              <a:rPr lang="en-US">
                <a:latin typeface="Arial"/>
                <a:cs typeface="Arial"/>
              </a:rPr>
              <a:t>We are offering a new set of Resource Management training. There are eight 90-minute sessions, scheduled Tuesday mornings beginning on February 18. Sessions will be recorded and edited for future release. Each session will stand on its own, though staff who are newer to Alma resource management may benefit from registering for each session.</a:t>
            </a:r>
          </a:p>
          <a:p>
            <a:r>
              <a:rPr lang="en-US">
                <a:latin typeface="Arial"/>
                <a:cs typeface="Arial"/>
              </a:rPr>
              <a:t>Links to each session may be found on the Training announcement webpage &lt;https://www.carli.illinois.edu/i-share-resource-management-training&gt; that is being shared in chat.</a:t>
            </a:r>
          </a:p>
          <a:p>
            <a:endParaRPr lang="en-US">
              <a:latin typeface="Arial"/>
              <a:cs typeface="Arial"/>
            </a:endParaRPr>
          </a:p>
          <a:p>
            <a:r>
              <a:rPr lang="en-US">
                <a:latin typeface="Arial"/>
                <a:cs typeface="Arial"/>
              </a:rPr>
              <a:t>The Electronic Resources Management Committee is initiating a new series of presentations on various electronic resources topics. The first of these will take place on Friday, February 14 at 1:30 p.m., as Lisa Wallis of Northeastern Illinois University shares her library's experience working with and rolling out the new EBSCOhost user interface. Register on the CARLI website at the link being added to chat. &lt;https://www.carli.illinois.edu/node/9336&gt;</a:t>
            </a:r>
          </a:p>
          <a:p>
            <a:endParaRPr lang="en-US">
              <a:latin typeface="Arial"/>
              <a:cs typeface="Arial"/>
            </a:endParaRPr>
          </a:p>
          <a:p>
            <a:r>
              <a:rPr lang="en-US">
                <a:latin typeface="Arial"/>
                <a:cs typeface="Arial"/>
              </a:rPr>
              <a:t>Is this the first you're hearing about this training or this event? If so, then you may not be subscribed to the right email list from CARLI. CARLI lists provide a venue for discussion of topics and announcements of new activities and events. Check out the list of lists at the link on the screen, and sign-up. &lt;</a:t>
            </a:r>
            <a:r>
              <a:rPr lang="en-US">
                <a:latin typeface="Arial"/>
                <a:cs typeface="Arial"/>
                <a:hlinkClick r:id="rId3"/>
              </a:rPr>
              <a:t>https://www.carli.illinois.edu/email-lists</a:t>
            </a:r>
            <a:r>
              <a:rPr lang="en-US">
                <a:latin typeface="Arial"/>
                <a:cs typeface="Arial"/>
              </a:rPr>
              <a:t>&gt;</a:t>
            </a:r>
            <a:endParaRPr lang="en-US">
              <a:cs typeface="Arial"/>
            </a:endParaRPr>
          </a:p>
        </p:txBody>
      </p:sp>
    </p:spTree>
    <p:extLst>
      <p:ext uri="{BB962C8B-B14F-4D97-AF65-F5344CB8AC3E}">
        <p14:creationId xmlns:p14="http://schemas.microsoft.com/office/powerpoint/2010/main" val="203026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91142-3CE5-1610-CF23-6EBEC00A2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DA111-F4BC-3662-E9E5-587521EE4989}"/>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DC799F26-BF1E-AF0B-1052-E0B035263ABD}"/>
              </a:ext>
            </a:extLst>
          </p:cNvPr>
          <p:cNvSpPr>
            <a:spLocks noGrp="1"/>
          </p:cNvSpPr>
          <p:nvPr>
            <p:ph type="body" idx="1"/>
          </p:nvPr>
        </p:nvSpPr>
        <p:spPr/>
        <p:txBody>
          <a:bodyPr/>
          <a:lstStyle/>
          <a:p>
            <a:r>
              <a:rPr lang="en-US"/>
              <a:t>[Ted]</a:t>
            </a:r>
          </a:p>
          <a:p>
            <a:r>
              <a:rPr lang="en-US"/>
              <a:t>In previous releases over the last year, Ex Libris has introduced several analytics roles that provide more granular reporting access to institution data. This allows institutions the ability to follow privacy best practices, which encourage organizations to govern access to data according to the duties of a user’s job. </a:t>
            </a:r>
          </a:p>
          <a:p>
            <a:endParaRPr lang="en-US"/>
          </a:p>
          <a:p>
            <a:r>
              <a:rPr lang="en-US"/>
              <a:t>The new roles listed here relate provide access to groups of subject areas. For example, a staff member may need analytics access to create catalog clean-up reports, but they may have no interactions with patrons. The Designs Analytics Resources role provides the access to the subject areas needed for managing catalog data.</a:t>
            </a:r>
          </a:p>
          <a:p>
            <a:endParaRPr lang="en-US"/>
          </a:p>
          <a:p>
            <a:r>
              <a:rPr lang="en-US"/>
              <a:t>The existing Designs Analytics role remains available for situations when a staff member requires access to all the Analytics areas. Watch for more information on this shortly.</a:t>
            </a:r>
          </a:p>
          <a:p>
            <a:endParaRPr lang="en-US"/>
          </a:p>
          <a:p>
            <a:r>
              <a:rPr lang="en-US"/>
              <a:t>[Next slide – speaker]</a:t>
            </a:r>
          </a:p>
        </p:txBody>
      </p:sp>
    </p:spTree>
    <p:extLst>
      <p:ext uri="{BB962C8B-B14F-4D97-AF65-F5344CB8AC3E}">
        <p14:creationId xmlns:p14="http://schemas.microsoft.com/office/powerpoint/2010/main" val="337823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Arial" panose="020B0604020202020204" pitchFamily="34" charset="0"/>
              </a:rPr>
              <a:t> </a:t>
            </a:r>
          </a:p>
          <a:p>
            <a:r>
              <a:rPr lang="en-US" baseline="0">
                <a:cs typeface="Arial" panose="020B0604020202020204" pitchFamily="34" charset="0"/>
              </a:rPr>
              <a:t>[Name] But first, a few friendly reminders:</a:t>
            </a:r>
          </a:p>
          <a:p>
            <a:endParaRPr lang="en-US" baseline="0">
              <a:cs typeface="Arial" panose="020B0604020202020204" pitchFamily="34" charset="0"/>
            </a:endParaRPr>
          </a:p>
          <a:p>
            <a:r>
              <a:rPr lang="en-US" baseline="0">
                <a:cs typeface="Arial" panose="020B0604020202020204" pitchFamily="34" charset="0"/>
              </a:rPr>
              <a:t>You can always check the CARLI calendar for all CARLI events, including those related to Alma and Primo VE.</a:t>
            </a:r>
          </a:p>
          <a:p>
            <a:endParaRPr lang="en-US" baseline="0">
              <a:cs typeface="Arial" panose="020B0604020202020204" pitchFamily="34" charset="0"/>
            </a:endParaRPr>
          </a:p>
          <a:p>
            <a:r>
              <a:rPr lang="en-US" baseline="0">
                <a:cs typeface="Arial" panose="020B0604020202020204" pitchFamily="34" charset="0"/>
              </a:rPr>
              <a:t>For the latest news in and around all of CARLI, check out the CARLI newsletter online!  The newsletter is published monthly on our website. Here’s the link to the latest!</a:t>
            </a:r>
          </a:p>
          <a:p>
            <a:endParaRPr lang="en-US" baseline="0">
              <a:cs typeface="Arial" panose="020B0604020202020204" pitchFamily="34" charset="0"/>
            </a:endParaRPr>
          </a:p>
        </p:txBody>
      </p:sp>
    </p:spTree>
    <p:extLst>
      <p:ext uri="{BB962C8B-B14F-4D97-AF65-F5344CB8AC3E}">
        <p14:creationId xmlns:p14="http://schemas.microsoft.com/office/powerpoint/2010/main" val="330602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C8089-E9B6-6B30-6D8A-A11832A98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86C5B-2B62-DFE0-4920-AC5E1519E7F0}"/>
              </a:ext>
            </a:extLst>
          </p:cNvPr>
          <p:cNvSpPr>
            <a:spLocks noGrp="1" noRot="1" noChangeAspect="1"/>
          </p:cNvSpPr>
          <p:nvPr>
            <p:ph type="sldImg"/>
          </p:nvPr>
        </p:nvSpPr>
        <p:spPr>
          <a:xfrm>
            <a:off x="1270000" y="447675"/>
            <a:ext cx="2271713" cy="1703388"/>
          </a:xfrm>
        </p:spPr>
      </p:sp>
      <p:sp>
        <p:nvSpPr>
          <p:cNvPr id="3" name="Notes Placeholder 2">
            <a:extLst>
              <a:ext uri="{FF2B5EF4-FFF2-40B4-BE49-F238E27FC236}">
                <a16:creationId xmlns:a16="http://schemas.microsoft.com/office/drawing/2014/main" id="{40205128-5D75-5391-5F39-07486CB79B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153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a:p>
            <a:endParaRPr lang="en-US"/>
          </a:p>
          <a:p>
            <a:pPr marL="0" marR="0"/>
            <a:r>
              <a:rPr lang="en-US" sz="1800">
                <a:effectLst/>
                <a:latin typeface="Aptos" panose="020B0004020202020204" pitchFamily="34" charset="0"/>
                <a:ea typeface="Aptos" panose="020B0004020202020204" pitchFamily="34" charset="0"/>
                <a:cs typeface="Aptos" panose="020B0004020202020204" pitchFamily="34" charset="0"/>
              </a:rPr>
              <a:t>The default for the New Titles search as of the February release is the new user interface. However, you can turn the old interface back on if you desire. Select your user icon in Alma's persistent search bar, select Feature Rollout Preferences, and deactivate the New Titles Search toggle.</a:t>
            </a:r>
          </a:p>
          <a:p>
            <a:pPr marL="0" marR="0"/>
            <a:r>
              <a:rPr lang="en-US" sz="1800">
                <a:effectLst/>
                <a:latin typeface="Aptos" panose="020B0004020202020204" pitchFamily="34" charset="0"/>
                <a:ea typeface="Aptos" panose="020B0004020202020204" pitchFamily="34" charset="0"/>
                <a:cs typeface="Aptos" panose="020B0004020202020204" pitchFamily="34" charset="0"/>
              </a:rPr>
              <a:t> </a:t>
            </a:r>
          </a:p>
          <a:p>
            <a:endParaRPr lang="en-US"/>
          </a:p>
        </p:txBody>
      </p:sp>
      <p:sp>
        <p:nvSpPr>
          <p:cNvPr id="4" name="Slide Number Placeholder 3"/>
          <p:cNvSpPr>
            <a:spLocks noGrp="1"/>
          </p:cNvSpPr>
          <p:nvPr>
            <p:ph type="sldNum" sz="quarter" idx="5"/>
          </p:nvPr>
        </p:nvSpPr>
        <p:spPr/>
        <p:txBody>
          <a:bodyPr/>
          <a:lstStyle/>
          <a:p>
            <a:fld id="{82512A26-854F-45E5-9D98-EA1AA5FA61ED}" type="slidenum">
              <a:rPr lang="en-US" smtClean="0"/>
              <a:t>8</a:t>
            </a:fld>
            <a:endParaRPr lang="en-US"/>
          </a:p>
        </p:txBody>
      </p:sp>
    </p:spTree>
    <p:extLst>
      <p:ext uri="{BB962C8B-B14F-4D97-AF65-F5344CB8AC3E}">
        <p14:creationId xmlns:p14="http://schemas.microsoft.com/office/powerpoint/2010/main" val="42710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a:p>
            <a:endParaRPr lang="en-US"/>
          </a:p>
          <a:p>
            <a:pPr>
              <a:buFont typeface="Arial" panose="020B0604020202020204" pitchFamily="34" charset="0"/>
              <a:buChar char="•"/>
            </a:pPr>
            <a:r>
              <a:rPr lang="en-US"/>
              <a:t>Search results table view</a:t>
            </a:r>
          </a:p>
          <a:p>
            <a:pPr>
              <a:buFont typeface="Arial" panose="020B0604020202020204" pitchFamily="34" charset="0"/>
              <a:buChar char="•"/>
            </a:pPr>
            <a:r>
              <a:rPr lang="en-US"/>
              <a:t>Search configuration - both at the institution level and the personal user level</a:t>
            </a:r>
          </a:p>
          <a:p>
            <a:pPr>
              <a:buFont typeface="Arial" panose="020B0604020202020204" pitchFamily="34" charset="0"/>
              <a:buChar char="•"/>
            </a:pPr>
            <a:r>
              <a:rPr lang="en-US"/>
              <a:t>Performing more actions directly from the search results, including:</a:t>
            </a:r>
          </a:p>
          <a:p>
            <a:pPr>
              <a:buFont typeface="Arial" panose="020B0604020202020204" pitchFamily="34" charset="0"/>
              <a:buChar char="•"/>
            </a:pPr>
            <a:r>
              <a:rPr lang="en-US"/>
              <a:t>Running jobs on selected holdings</a:t>
            </a:r>
          </a:p>
          <a:p>
            <a:pPr>
              <a:buFont typeface="Arial" panose="020B0604020202020204" pitchFamily="34" charset="0"/>
              <a:buChar char="•"/>
            </a:pPr>
            <a:r>
              <a:rPr lang="en-US"/>
              <a:t>Adding and updating itemized holdings sets</a:t>
            </a:r>
          </a:p>
          <a:p>
            <a:pPr>
              <a:buFont typeface="Arial" panose="020B0604020202020204" pitchFamily="34" charset="0"/>
              <a:buChar char="•"/>
            </a:pPr>
            <a:r>
              <a:rPr lang="en-US"/>
              <a:t>A new items section enabling users to perform actions on items directly from the holdings search. Users who want to retain access to the old items list section can enable it through the configuration settings.</a:t>
            </a:r>
          </a:p>
          <a:p>
            <a:pPr>
              <a:buFont typeface="Arial" panose="020B0604020202020204" pitchFamily="34" charset="0"/>
              <a:buChar char="•"/>
            </a:pPr>
            <a:r>
              <a:rPr lang="en-US"/>
              <a:t>A smart link for items provides configurable, one-click access to the items section, the holdings' items list, or an items search by holdings ID.</a:t>
            </a:r>
          </a:p>
          <a:p>
            <a:pPr>
              <a:buFont typeface="Arial" panose="020B0604020202020204" pitchFamily="34" charset="0"/>
              <a:buChar char="•"/>
            </a:pPr>
            <a:r>
              <a:rPr lang="en-US"/>
              <a:t>Suppressing the holdings record.</a:t>
            </a:r>
          </a:p>
          <a:p>
            <a:pPr>
              <a:buFont typeface="Arial" panose="020B0604020202020204" pitchFamily="34" charset="0"/>
              <a:buChar char="•"/>
            </a:pPr>
            <a:r>
              <a:rPr lang="en-US"/>
              <a:t>An enhanced details pane, including the Quick-access component and renaming of the sections for a more intuitive user experience.</a:t>
            </a:r>
          </a:p>
          <a:p>
            <a:pPr>
              <a:buFont typeface="Arial" panose="020B0604020202020204" pitchFamily="34" charset="0"/>
              <a:buChar char="•"/>
            </a:pPr>
            <a:r>
              <a:rPr lang="en-US"/>
              <a:t>Exclude facets</a:t>
            </a:r>
          </a:p>
          <a:p>
            <a:pPr>
              <a:buFont typeface="Arial" panose="020B0604020202020204" pitchFamily="34" charset="0"/>
              <a:buChar char="•"/>
            </a:pPr>
            <a:r>
              <a:rPr lang="en-US"/>
              <a:t>Search labels</a:t>
            </a:r>
          </a:p>
          <a:p>
            <a:pPr>
              <a:buFont typeface="Arial" panose="020B0604020202020204" pitchFamily="34" charset="0"/>
              <a:buChar char="•"/>
            </a:pPr>
            <a:r>
              <a:rPr lang="en-US"/>
              <a:t>Viewing cataloger notes for the holdings record</a:t>
            </a:r>
          </a:p>
          <a:p>
            <a:endParaRPr lang="en-US"/>
          </a:p>
        </p:txBody>
      </p:sp>
      <p:sp>
        <p:nvSpPr>
          <p:cNvPr id="4" name="Slide Number Placeholder 3"/>
          <p:cNvSpPr>
            <a:spLocks noGrp="1"/>
          </p:cNvSpPr>
          <p:nvPr>
            <p:ph type="sldNum" sz="quarter" idx="5"/>
          </p:nvPr>
        </p:nvSpPr>
        <p:spPr/>
        <p:txBody>
          <a:bodyPr/>
          <a:lstStyle/>
          <a:p>
            <a:fld id="{82512A26-854F-45E5-9D98-EA1AA5FA61ED}" type="slidenum">
              <a:rPr lang="en-US" smtClean="0"/>
              <a:t>9</a:t>
            </a:fld>
            <a:endParaRPr lang="en-US"/>
          </a:p>
        </p:txBody>
      </p:sp>
    </p:spTree>
    <p:extLst>
      <p:ext uri="{BB962C8B-B14F-4D97-AF65-F5344CB8AC3E}">
        <p14:creationId xmlns:p14="http://schemas.microsoft.com/office/powerpoint/2010/main" val="1154653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03287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12563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81328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09485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7352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65138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02349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49234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17686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357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52998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2436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69822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971094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8268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A856-294B-79C7-7C1C-581CB5316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74BB7-3C0F-1C3E-15D6-4434F9F58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AD2D6-C274-D043-34A3-62074C2BB761}"/>
              </a:ext>
            </a:extLst>
          </p:cNvPr>
          <p:cNvSpPr>
            <a:spLocks noGrp="1"/>
          </p:cNvSpPr>
          <p:nvPr>
            <p:ph type="dt" sz="half" idx="10"/>
          </p:nvPr>
        </p:nvSpPr>
        <p:spPr/>
        <p:txBody>
          <a:bodyPr/>
          <a:lstStyle/>
          <a:p>
            <a:fld id="{0905C94E-BCDE-4865-8C0A-6C36264BF934}" type="datetimeFigureOut">
              <a:rPr lang="en-US" smtClean="0"/>
              <a:t>2/6/25</a:t>
            </a:fld>
            <a:endParaRPr lang="en-US"/>
          </a:p>
        </p:txBody>
      </p:sp>
      <p:sp>
        <p:nvSpPr>
          <p:cNvPr id="5" name="Footer Placeholder 4">
            <a:extLst>
              <a:ext uri="{FF2B5EF4-FFF2-40B4-BE49-F238E27FC236}">
                <a16:creationId xmlns:a16="http://schemas.microsoft.com/office/drawing/2014/main" id="{24B65B2D-DC13-E3C0-DE8E-6FEC4D4A2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60B51-F924-E559-A9F9-098EAFFDF532}"/>
              </a:ext>
            </a:extLst>
          </p:cNvPr>
          <p:cNvSpPr>
            <a:spLocks noGrp="1"/>
          </p:cNvSpPr>
          <p:nvPr>
            <p:ph type="sldNum" sz="quarter" idx="12"/>
          </p:nvPr>
        </p:nvSpPr>
        <p:spPr/>
        <p:txBody>
          <a:bodyPr/>
          <a:lstStyle/>
          <a:p>
            <a:fld id="{E7871FAD-5D5F-4B11-A66C-9831AB69FCD1}" type="slidenum">
              <a:rPr lang="en-US" smtClean="0"/>
              <a:t>‹#›</a:t>
            </a:fld>
            <a:endParaRPr lang="en-US"/>
          </a:p>
        </p:txBody>
      </p:sp>
    </p:spTree>
    <p:extLst>
      <p:ext uri="{BB962C8B-B14F-4D97-AF65-F5344CB8AC3E}">
        <p14:creationId xmlns:p14="http://schemas.microsoft.com/office/powerpoint/2010/main" val="1402853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7492-5712-AFB8-9536-CEC27F2E6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DC2C2-2C7A-2EAA-FBB5-1CB1F093E2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E4838-8DB9-F8E8-2C2A-22031306B17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251B7-9098-AA41-6810-6E1FEAB8F6F0}"/>
              </a:ext>
            </a:extLst>
          </p:cNvPr>
          <p:cNvSpPr>
            <a:spLocks noGrp="1"/>
          </p:cNvSpPr>
          <p:nvPr>
            <p:ph type="dt" sz="half" idx="10"/>
          </p:nvPr>
        </p:nvSpPr>
        <p:spPr/>
        <p:txBody>
          <a:bodyPr/>
          <a:lstStyle/>
          <a:p>
            <a:fld id="{C6B7AD16-84BE-4431-820E-FB09BBFF5736}" type="datetimeFigureOut">
              <a:rPr lang="en-US" smtClean="0"/>
              <a:t>2/6/25</a:t>
            </a:fld>
            <a:endParaRPr lang="en-US"/>
          </a:p>
        </p:txBody>
      </p:sp>
      <p:sp>
        <p:nvSpPr>
          <p:cNvPr id="6" name="Footer Placeholder 5">
            <a:extLst>
              <a:ext uri="{FF2B5EF4-FFF2-40B4-BE49-F238E27FC236}">
                <a16:creationId xmlns:a16="http://schemas.microsoft.com/office/drawing/2014/main" id="{56B6BDC6-C3DC-5245-963B-A371EAAA8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38F1A-A9B6-1C33-5D03-0C51C1F2BECE}"/>
              </a:ext>
            </a:extLst>
          </p:cNvPr>
          <p:cNvSpPr>
            <a:spLocks noGrp="1"/>
          </p:cNvSpPr>
          <p:nvPr>
            <p:ph type="sldNum" sz="quarter" idx="12"/>
          </p:nvPr>
        </p:nvSpPr>
        <p:spPr/>
        <p:txBody>
          <a:bodyPr/>
          <a:lstStyle/>
          <a:p>
            <a:fld id="{70F06005-7BBE-42AA-963C-9D6CF04F1A88}" type="slidenum">
              <a:rPr lang="en-US" smtClean="0"/>
              <a:t>‹#›</a:t>
            </a:fld>
            <a:endParaRPr lang="en-US"/>
          </a:p>
        </p:txBody>
      </p:sp>
    </p:spTree>
    <p:extLst>
      <p:ext uri="{BB962C8B-B14F-4D97-AF65-F5344CB8AC3E}">
        <p14:creationId xmlns:p14="http://schemas.microsoft.com/office/powerpoint/2010/main" val="304477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2" r:id="rId21"/>
    <p:sldLayoutId id="2147483725" r:id="rId22"/>
    <p:sldLayoutId id="2147483726" r:id="rId23"/>
    <p:sldLayoutId id="2147483727" r:id="rId24"/>
    <p:sldLayoutId id="2147483728" r:id="rId25"/>
    <p:sldLayoutId id="2147483729" r:id="rId26"/>
    <p:sldLayoutId id="2147483731" r:id="rId27"/>
    <p:sldLayoutId id="2147483733" r:id="rId28"/>
    <p:sldLayoutId id="2147483734" r:id="rId29"/>
    <p:sldLayoutId id="2147483735" r:id="rId30"/>
    <p:sldLayoutId id="2147483736" r:id="rId31"/>
    <p:sldLayoutId id="2147483738" r:id="rId32"/>
    <p:sldLayoutId id="2147483739" r:id="rId33"/>
    <p:sldLayoutId id="2147483740" r:id="rId34"/>
    <p:sldLayoutId id="2147483741" r:id="rId35"/>
    <p:sldLayoutId id="2147483742" r:id="rId36"/>
    <p:sldLayoutId id="2147483743" r:id="rId37"/>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li.illinois.edu/alma/primo-ve-quarterly-feature-release-update-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Configuring_the_Central_Index_Linking_Templates_for_Primo_VE"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10Overlap_Analysis"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countermetrics.org/education/chang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registry.countermetric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30Acquisitions_Infrastructure/010Managing_Vendors/Managing_COUNTER-Compliant_Usage_Data?mt-draft=true#Moving_SUSHI_Account_Information_from_R5_to_R5.1_-_Workflo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rli.illinois.edu/products-services/i-share/alma/fulfillment/CARLI-Alma-Fulfillment-Trainin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knowledge.exlibrisgroup.com/Alma/Product_Documentation/010Alma_Online_Help_(English)/030Fulfillment/040Circulation_Desk_Operations/Managing_Patron_Services_at_a_Circulation_Desk_-_New_Layout?mt-draft=true#Known_Issues" TargetMode="External"/><Relationship Id="rId5" Type="http://schemas.openxmlformats.org/officeDocument/2006/relationships/hyperlink" Target="https://nam10.safelinks.protection.outlook.com/?url=https%3A%2F%2Fknowledge.exlibrisgroup.com%2F%40api%2Fdeki%2Ffiles%2F170493%2FThe_Manage_Patron_Services_Page_Circulation_Desk.pptx%3Frevision%3D2&amp;data=05|02|Eldad.Yehoshafat%40Clarivate.com|1d6b2485db5c4558a7cb08dc941d9aee|127fa96e00b4429e95f972c2828437a4|0|0|638548102075693837|Unknown|TWFpbGZsb3d8eyJWIjoiMC4wLjAwMDAiLCJQIjoiV2luMzIiLCJBTiI6Ik1haWwiLCJXVCI6Mn0%3D|0|||&amp;sdata=%2B3pjigogbV90iZadk%2BCRBtgbXVqkvB4sniN2FAYaTpQ%3D&amp;reserved=0" TargetMode="External"/><Relationship Id="rId4" Type="http://schemas.openxmlformats.org/officeDocument/2006/relationships/hyperlink" Target="https://knowledge.exlibrisgroup.com/Alma/Product_Documentation/010Alma_Online_Help_(English)/030Fulfillment/040Circulation_Desk_Operations/Managing_Patron_Services_at_a_Circulation_Desk_-_New_Layou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42MMzBJ8LMQ"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40Search_Configurations/010Configuring_Search_Profiles_for_Primo_VE#Defining_a_Scope_for_a_Third-Party_Index"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oclc.org/developer/support/worldcat-search-transition.en.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15_Getting_Started_with_Primo_Research_Assistant" TargetMode="External"/><Relationship Id="rId2" Type="http://schemas.openxmlformats.org/officeDocument/2006/relationships/notesSlide" Target="../notesSlides/notesSlide33.xml"/><Relationship Id="rId1" Type="http://schemas.openxmlformats.org/officeDocument/2006/relationships/slideLayout" Target="../slideLayouts/slideLayout37.xml"/><Relationship Id="rId6" Type="http://schemas.openxmlformats.org/officeDocument/2006/relationships/hyperlink" Target="https://www.carli.illinois.edu/primo-ve-research-assistant-first-impressions" TargetMode="External"/><Relationship Id="rId5" Type="http://schemas.openxmlformats.org/officeDocument/2006/relationships/hyperlink" Target="https://www.carli.illinois.edu/products-services/i-share/discovery-interface/primove_views" TargetMode="External"/><Relationship Id="rId4" Type="http://schemas.openxmlformats.org/officeDocument/2006/relationships/hyperlink" Target="https://exl-edu.com/02_Primo/How_To/Primo_Research_Assista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Johnson%27s_Illinois_-_DPLA_-_0f7fe52bcf25222200733e2b76e2a1e7.jp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i-share-resource-management-train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arli.illinois.edu/email-lists" TargetMode="External"/><Relationship Id="rId4" Type="http://schemas.openxmlformats.org/officeDocument/2006/relationships/hyperlink" Target="https://www.carli.illinois.edu/node/933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normAutofit fontScale="90000"/>
          </a:bodyPr>
          <a:lstStyle/>
          <a:p>
            <a:r>
              <a:rPr lang="en-US" sz="2000"/>
              <a:t>I-Share Alma Primo VE quarterly update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572000" cy="5744290"/>
          </a:xfrm>
        </p:spPr>
        <p:txBody>
          <a:bodyPr/>
          <a:lstStyle/>
          <a:p>
            <a:r>
              <a:rPr lang="en-US" sz="2400" i="1" dirty="0">
                <a:latin typeface="+mj-lt"/>
              </a:rPr>
              <a:t>Welcome!</a:t>
            </a:r>
          </a:p>
          <a:p>
            <a:endParaRPr lang="en-US" sz="2400" i="1" dirty="0">
              <a:latin typeface="+mj-lt"/>
            </a:endParaRPr>
          </a:p>
          <a:p>
            <a:r>
              <a:rPr lang="en-US" sz="2000" dirty="0">
                <a:latin typeface="+mj-lt"/>
              </a:rPr>
              <a:t>We will start at 1pm and run until 2pm.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Slides and references for today are available at </a:t>
            </a:r>
          </a:p>
          <a:p>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rPr>
              <a:t>https://www.carli.illinois.edu/alma/primo-ve-quarterly-feature-release-update-0</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dirty="0">
              <a:latin typeface="+mj-lt"/>
            </a:endParaRPr>
          </a:p>
        </p:txBody>
      </p:sp>
      <p:pic>
        <p:nvPicPr>
          <p:cNvPr id="4" name="Picture 3">
            <a:extLst>
              <a:ext uri="{FF2B5EF4-FFF2-40B4-BE49-F238E27FC236}">
                <a16:creationId xmlns:a16="http://schemas.microsoft.com/office/drawing/2014/main" id="{F3D2CA1F-992B-4E4D-BBA1-8563B7B3E1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7DA6-1426-5A7A-6203-D61E29CC445A}"/>
              </a:ext>
            </a:extLst>
          </p:cNvPr>
          <p:cNvSpPr>
            <a:spLocks noGrp="1"/>
          </p:cNvSpPr>
          <p:nvPr>
            <p:ph type="title"/>
          </p:nvPr>
        </p:nvSpPr>
        <p:spPr/>
        <p:txBody>
          <a:bodyPr/>
          <a:lstStyle/>
          <a:p>
            <a:r>
              <a:rPr lang="en-US"/>
              <a:t>View Cataloger’s Note in Titles Search</a:t>
            </a:r>
          </a:p>
        </p:txBody>
      </p:sp>
      <p:pic>
        <p:nvPicPr>
          <p:cNvPr id="9" name="Content Placeholder 8" descr="A view of a cataloger's note in the search results for a record">
            <a:extLst>
              <a:ext uri="{FF2B5EF4-FFF2-40B4-BE49-F238E27FC236}">
                <a16:creationId xmlns:a16="http://schemas.microsoft.com/office/drawing/2014/main" id="{86798EAE-BFA4-D8C5-B253-50816809AF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843" y="1545533"/>
            <a:ext cx="6974313" cy="3263504"/>
          </a:xfrm>
          <a:ln>
            <a:solidFill>
              <a:schemeClr val="accent1"/>
            </a:solidFill>
          </a:ln>
        </p:spPr>
      </p:pic>
      <p:sp>
        <p:nvSpPr>
          <p:cNvPr id="3" name="TextBox 2">
            <a:extLst>
              <a:ext uri="{FF2B5EF4-FFF2-40B4-BE49-F238E27FC236}">
                <a16:creationId xmlns:a16="http://schemas.microsoft.com/office/drawing/2014/main" id="{F5316597-3BCA-BEE9-857B-FB6340FC7AC8}"/>
              </a:ext>
            </a:extLst>
          </p:cNvPr>
          <p:cNvSpPr txBox="1"/>
          <p:nvPr/>
        </p:nvSpPr>
        <p:spPr>
          <a:xfrm>
            <a:off x="1225685" y="5009745"/>
            <a:ext cx="6624536" cy="369332"/>
          </a:xfrm>
          <a:prstGeom prst="rect">
            <a:avLst/>
          </a:prstGeom>
          <a:noFill/>
        </p:spPr>
        <p:txBody>
          <a:bodyPr wrap="square" rtlCol="0">
            <a:spAutoFit/>
          </a:bodyPr>
          <a:lstStyle/>
          <a:p>
            <a:r>
              <a:rPr lang="en-US" dirty="0">
                <a:latin typeface="+mj-lt"/>
              </a:rPr>
              <a:t>Notes section display in New Titles Search</a:t>
            </a:r>
          </a:p>
        </p:txBody>
      </p:sp>
    </p:spTree>
    <p:extLst>
      <p:ext uri="{BB962C8B-B14F-4D97-AF65-F5344CB8AC3E}">
        <p14:creationId xmlns:p14="http://schemas.microsoft.com/office/powerpoint/2010/main" val="107028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45B0-6E85-C8C2-8BEE-D63187B3AECA}"/>
              </a:ext>
            </a:extLst>
          </p:cNvPr>
          <p:cNvSpPr>
            <a:spLocks noGrp="1"/>
          </p:cNvSpPr>
          <p:nvPr>
            <p:ph type="title"/>
          </p:nvPr>
        </p:nvSpPr>
        <p:spPr/>
        <p:txBody>
          <a:bodyPr/>
          <a:lstStyle/>
          <a:p>
            <a:r>
              <a:rPr lang="en-US"/>
              <a:t>Repository Search Labels</a:t>
            </a:r>
          </a:p>
        </p:txBody>
      </p:sp>
      <p:pic>
        <p:nvPicPr>
          <p:cNvPr id="5" name="Content Placeholder 4" descr="A repository search label in a titles search">
            <a:extLst>
              <a:ext uri="{FF2B5EF4-FFF2-40B4-BE49-F238E27FC236}">
                <a16:creationId xmlns:a16="http://schemas.microsoft.com/office/drawing/2014/main" id="{5B66892A-89F9-DAE2-A80E-5B0F8EDB9E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407" y="1728871"/>
            <a:ext cx="7263186" cy="2157524"/>
          </a:xfrm>
          <a:ln>
            <a:solidFill>
              <a:schemeClr val="accent1"/>
            </a:solidFill>
          </a:ln>
        </p:spPr>
      </p:pic>
      <p:sp>
        <p:nvSpPr>
          <p:cNvPr id="3" name="TextBox 2">
            <a:extLst>
              <a:ext uri="{FF2B5EF4-FFF2-40B4-BE49-F238E27FC236}">
                <a16:creationId xmlns:a16="http://schemas.microsoft.com/office/drawing/2014/main" id="{D85EF376-5A96-2C94-2FB4-79BFC8CABD0D}"/>
              </a:ext>
            </a:extLst>
          </p:cNvPr>
          <p:cNvSpPr txBox="1"/>
          <p:nvPr/>
        </p:nvSpPr>
        <p:spPr>
          <a:xfrm>
            <a:off x="1138136" y="4007796"/>
            <a:ext cx="6838545" cy="369332"/>
          </a:xfrm>
          <a:prstGeom prst="rect">
            <a:avLst/>
          </a:prstGeom>
          <a:noFill/>
        </p:spPr>
        <p:txBody>
          <a:bodyPr wrap="square" rtlCol="0">
            <a:spAutoFit/>
          </a:bodyPr>
          <a:lstStyle/>
          <a:p>
            <a:r>
              <a:rPr lang="en-US" dirty="0">
                <a:latin typeface="+mj-lt"/>
              </a:rPr>
              <a:t>Search labels</a:t>
            </a:r>
          </a:p>
        </p:txBody>
      </p:sp>
    </p:spTree>
    <p:extLst>
      <p:ext uri="{BB962C8B-B14F-4D97-AF65-F5344CB8AC3E}">
        <p14:creationId xmlns:p14="http://schemas.microsoft.com/office/powerpoint/2010/main" val="31645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9301-A901-DDE6-EEAF-F6FEFCF00B7F}"/>
              </a:ext>
            </a:extLst>
          </p:cNvPr>
          <p:cNvSpPr>
            <a:spLocks noGrp="1"/>
          </p:cNvSpPr>
          <p:nvPr>
            <p:ph type="title"/>
          </p:nvPr>
        </p:nvSpPr>
        <p:spPr/>
        <p:txBody>
          <a:bodyPr/>
          <a:lstStyle/>
          <a:p>
            <a:r>
              <a:rPr lang="en-US"/>
              <a:t>Additional Titles Search Changes</a:t>
            </a:r>
          </a:p>
        </p:txBody>
      </p:sp>
      <p:sp>
        <p:nvSpPr>
          <p:cNvPr id="3" name="Content Placeholder 2">
            <a:extLst>
              <a:ext uri="{FF2B5EF4-FFF2-40B4-BE49-F238E27FC236}">
                <a16:creationId xmlns:a16="http://schemas.microsoft.com/office/drawing/2014/main" id="{5A753A82-8FB0-D14B-CE85-7493C586403D}"/>
              </a:ext>
            </a:extLst>
          </p:cNvPr>
          <p:cNvSpPr>
            <a:spLocks noGrp="1"/>
          </p:cNvSpPr>
          <p:nvPr>
            <p:ph idx="1"/>
          </p:nvPr>
        </p:nvSpPr>
        <p:spPr/>
        <p:txBody>
          <a:bodyPr/>
          <a:lstStyle/>
          <a:p>
            <a:pPr marL="342900" indent="-342900">
              <a:buFont typeface="Arial" panose="020B0604020202020204" pitchFamily="34" charset="0"/>
              <a:buChar char="•"/>
            </a:pPr>
            <a:r>
              <a:rPr lang="en-US"/>
              <a:t>Linked open data and navigation sections have been enabled</a:t>
            </a:r>
          </a:p>
          <a:p>
            <a:pPr marL="342900" indent="-342900">
              <a:buFont typeface="Arial" panose="020B0604020202020204" pitchFamily="34" charset="0"/>
              <a:buChar char="•"/>
            </a:pPr>
            <a:r>
              <a:rPr lang="en-US"/>
              <a:t>You can search for bibliographic records with or without purchase orders and use the </a:t>
            </a:r>
            <a:r>
              <a:rPr lang="en-US" b="1"/>
              <a:t>Has orders </a:t>
            </a:r>
            <a:r>
              <a:rPr lang="en-US"/>
              <a:t>facet to filter search results</a:t>
            </a:r>
          </a:p>
          <a:p>
            <a:pPr marL="342900" indent="-342900">
              <a:buFont typeface="Arial" panose="020B0604020202020204" pitchFamily="34" charset="0"/>
              <a:buChar char="•"/>
            </a:pPr>
            <a:r>
              <a:rPr lang="en-US"/>
              <a:t>You can search by permanent call number without specifying the call number type, except when searching by a call number range.</a:t>
            </a:r>
          </a:p>
          <a:p>
            <a:pPr marL="342900" indent="-342900">
              <a:buFont typeface="Arial" panose="020B0604020202020204" pitchFamily="34" charset="0"/>
              <a:buChar char="•"/>
            </a:pPr>
            <a:r>
              <a:rPr lang="en-US"/>
              <a:t>Single-click links are added for more related entities, alongside the existing orders and requests links.</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424991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6124-9437-A63A-FCD4-83DEE45EDD25}"/>
              </a:ext>
            </a:extLst>
          </p:cNvPr>
          <p:cNvSpPr>
            <a:spLocks noGrp="1"/>
          </p:cNvSpPr>
          <p:nvPr>
            <p:ph type="title"/>
          </p:nvPr>
        </p:nvSpPr>
        <p:spPr/>
        <p:txBody>
          <a:bodyPr/>
          <a:lstStyle/>
          <a:p>
            <a:r>
              <a:rPr lang="en-US"/>
              <a:t>Leganto: Choose Which Citation Tags to Copy on Rollover</a:t>
            </a:r>
          </a:p>
        </p:txBody>
      </p:sp>
      <p:pic>
        <p:nvPicPr>
          <p:cNvPr id="5" name="Content Placeholder 4" descr="Screenshot of Integration Profile settings in Alma">
            <a:extLst>
              <a:ext uri="{FF2B5EF4-FFF2-40B4-BE49-F238E27FC236}">
                <a16:creationId xmlns:a16="http://schemas.microsoft.com/office/drawing/2014/main" id="{27E66432-CD0A-FAED-DCCB-3D38D61BC5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560" y="1818712"/>
            <a:ext cx="7148880" cy="1686012"/>
          </a:xfrm>
          <a:ln>
            <a:solidFill>
              <a:schemeClr val="accent1"/>
            </a:solidFill>
          </a:ln>
        </p:spPr>
      </p:pic>
      <p:sp>
        <p:nvSpPr>
          <p:cNvPr id="3" name="TextBox 2">
            <a:extLst>
              <a:ext uri="{FF2B5EF4-FFF2-40B4-BE49-F238E27FC236}">
                <a16:creationId xmlns:a16="http://schemas.microsoft.com/office/drawing/2014/main" id="{A1735BB0-0836-D657-AF02-86CD5B2132A6}"/>
              </a:ext>
            </a:extLst>
          </p:cNvPr>
          <p:cNvSpPr txBox="1"/>
          <p:nvPr/>
        </p:nvSpPr>
        <p:spPr>
          <a:xfrm>
            <a:off x="1157591" y="3638145"/>
            <a:ext cx="6809362" cy="369332"/>
          </a:xfrm>
          <a:prstGeom prst="rect">
            <a:avLst/>
          </a:prstGeom>
          <a:noFill/>
        </p:spPr>
        <p:txBody>
          <a:bodyPr wrap="square" rtlCol="0">
            <a:spAutoFit/>
          </a:bodyPr>
          <a:lstStyle/>
          <a:p>
            <a:r>
              <a:rPr lang="en-US" dirty="0">
                <a:latin typeface="+mj-lt"/>
              </a:rPr>
              <a:t>New settings in Integration Profile</a:t>
            </a:r>
          </a:p>
        </p:txBody>
      </p:sp>
    </p:spTree>
    <p:extLst>
      <p:ext uri="{BB962C8B-B14F-4D97-AF65-F5344CB8AC3E}">
        <p14:creationId xmlns:p14="http://schemas.microsoft.com/office/powerpoint/2010/main" val="299733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F107-4033-0498-5B94-DC4420275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5800F-F6A4-FE82-21E9-4A9899FD8A5C}"/>
              </a:ext>
            </a:extLst>
          </p:cNvPr>
          <p:cNvSpPr>
            <a:spLocks noGrp="1"/>
          </p:cNvSpPr>
          <p:nvPr>
            <p:ph type="title"/>
          </p:nvPr>
        </p:nvSpPr>
        <p:spPr>
          <a:xfrm>
            <a:off x="0" y="91493"/>
            <a:ext cx="9144000" cy="1143000"/>
          </a:xfrm>
        </p:spPr>
        <p:txBody>
          <a:bodyPr/>
          <a:lstStyle/>
          <a:p>
            <a:pPr algn="ctr"/>
            <a:r>
              <a:rPr lang="en-US"/>
              <a:t>Electronic Resources Updates</a:t>
            </a:r>
          </a:p>
        </p:txBody>
      </p:sp>
      <p:sp>
        <p:nvSpPr>
          <p:cNvPr id="4" name="Content Placeholder 3">
            <a:extLst>
              <a:ext uri="{FF2B5EF4-FFF2-40B4-BE49-F238E27FC236}">
                <a16:creationId xmlns:a16="http://schemas.microsoft.com/office/drawing/2014/main" id="{C8C01735-F353-3F25-CE76-894E6E25D67C}"/>
              </a:ext>
            </a:extLst>
          </p:cNvPr>
          <p:cNvSpPr>
            <a:spLocks noGrp="1"/>
          </p:cNvSpPr>
          <p:nvPr>
            <p:ph sz="half" idx="2"/>
          </p:nvPr>
        </p:nvSpPr>
        <p:spPr>
          <a:xfrm>
            <a:off x="0" y="1241621"/>
            <a:ext cx="9144000" cy="2289519"/>
          </a:xfrm>
        </p:spPr>
        <p:txBody>
          <a:bodyPr/>
          <a:lstStyle/>
          <a:p>
            <a:pPr marL="354012" lvl="1" indent="-342900">
              <a:buFont typeface="Arial" panose="020B0604020202020204" pitchFamily="34" charset="0"/>
              <a:buChar char="•"/>
            </a:pPr>
            <a:r>
              <a:rPr lang="en-US" sz="2000"/>
              <a:t>AUTOHOLDINGS NEW VENDOR: Sage journals and books are now supported by the Automatic Upload of Electronic Holdings feature.</a:t>
            </a:r>
          </a:p>
          <a:p>
            <a:pPr marL="11112" lvl="1" indent="0">
              <a:buNone/>
            </a:pPr>
            <a:endParaRPr lang="en-US" sz="2000"/>
          </a:p>
          <a:p>
            <a:pPr marL="354012" lvl="1" indent="-342900">
              <a:buFont typeface="Arial" panose="020B0604020202020204" pitchFamily="34" charset="0"/>
              <a:buChar char="•"/>
            </a:pPr>
            <a:r>
              <a:rPr lang="en-US" sz="2000"/>
              <a:t>New Linking Template for Naxos</a:t>
            </a:r>
          </a:p>
          <a:p>
            <a:pPr marL="11112" lvl="1" indent="0">
              <a:buNone/>
            </a:pPr>
            <a:r>
              <a:rPr lang="en-US" sz="2000"/>
              <a:t>For documentation, visit “</a:t>
            </a:r>
            <a:r>
              <a:rPr lang="en-US" sz="2000">
                <a:hlinkClick r:id="rId3"/>
              </a:rPr>
              <a:t>Configuring the Central Index Linking Templates for Primo VE</a:t>
            </a:r>
            <a:r>
              <a:rPr lang="en-US" sz="2000"/>
              <a:t>” </a:t>
            </a:r>
          </a:p>
          <a:p>
            <a:pPr marL="11112" lvl="1" indent="0">
              <a:buNone/>
            </a:pPr>
            <a:endParaRPr lang="en-US" sz="2000"/>
          </a:p>
          <a:p>
            <a:pPr marL="11112" lvl="1" indent="0">
              <a:buNone/>
            </a:pPr>
            <a:endParaRPr lang="en-US" sz="2000"/>
          </a:p>
        </p:txBody>
      </p:sp>
      <p:pic>
        <p:nvPicPr>
          <p:cNvPr id="5" name="Picture 4" descr="screenshot of linking template for Naxos">
            <a:extLst>
              <a:ext uri="{FF2B5EF4-FFF2-40B4-BE49-F238E27FC236}">
                <a16:creationId xmlns:a16="http://schemas.microsoft.com/office/drawing/2014/main" id="{243BCC40-B5B8-3F25-7541-338E895E0AE1}"/>
              </a:ext>
            </a:extLst>
          </p:cNvPr>
          <p:cNvPicPr>
            <a:picLocks noChangeAspect="1"/>
          </p:cNvPicPr>
          <p:nvPr/>
        </p:nvPicPr>
        <p:blipFill>
          <a:blip r:embed="rId4"/>
          <a:stretch>
            <a:fillRect/>
          </a:stretch>
        </p:blipFill>
        <p:spPr>
          <a:xfrm>
            <a:off x="0" y="3429000"/>
            <a:ext cx="9144000" cy="914400"/>
          </a:xfrm>
          <a:prstGeom prst="rect">
            <a:avLst/>
          </a:prstGeom>
          <a:ln>
            <a:solidFill>
              <a:schemeClr val="accent1"/>
            </a:solidFill>
          </a:ln>
        </p:spPr>
      </p:pic>
      <p:sp>
        <p:nvSpPr>
          <p:cNvPr id="7" name="TextBox 6">
            <a:extLst>
              <a:ext uri="{FF2B5EF4-FFF2-40B4-BE49-F238E27FC236}">
                <a16:creationId xmlns:a16="http://schemas.microsoft.com/office/drawing/2014/main" id="{3199AEE5-0635-C0F3-3EDF-932F17AB3003}"/>
              </a:ext>
            </a:extLst>
          </p:cNvPr>
          <p:cNvSpPr txBox="1"/>
          <p:nvPr/>
        </p:nvSpPr>
        <p:spPr>
          <a:xfrm>
            <a:off x="199418" y="4343400"/>
            <a:ext cx="4601182"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Screenshot of Linking Template for Naxos </a:t>
            </a:r>
          </a:p>
        </p:txBody>
      </p:sp>
    </p:spTree>
    <p:extLst>
      <p:ext uri="{BB962C8B-B14F-4D97-AF65-F5344CB8AC3E}">
        <p14:creationId xmlns:p14="http://schemas.microsoft.com/office/powerpoint/2010/main" val="206702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9137A-ACF3-462C-B7F9-36A5AB5B0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40DE8-91B2-E3F2-BFE6-5B6697A6752B}"/>
              </a:ext>
            </a:extLst>
          </p:cNvPr>
          <p:cNvSpPr>
            <a:spLocks noGrp="1"/>
          </p:cNvSpPr>
          <p:nvPr>
            <p:ph type="title"/>
          </p:nvPr>
        </p:nvSpPr>
        <p:spPr>
          <a:xfrm>
            <a:off x="0" y="91493"/>
            <a:ext cx="9144000" cy="1143000"/>
          </a:xfrm>
        </p:spPr>
        <p:txBody>
          <a:bodyPr/>
          <a:lstStyle/>
          <a:p>
            <a:pPr algn="ctr"/>
            <a:r>
              <a:rPr lang="en-US"/>
              <a:t>Electronic Resources Updates</a:t>
            </a:r>
          </a:p>
        </p:txBody>
      </p:sp>
      <p:sp>
        <p:nvSpPr>
          <p:cNvPr id="4" name="Content Placeholder 3">
            <a:extLst>
              <a:ext uri="{FF2B5EF4-FFF2-40B4-BE49-F238E27FC236}">
                <a16:creationId xmlns:a16="http://schemas.microsoft.com/office/drawing/2014/main" id="{FD52EAA3-EB86-5824-448F-D9D7D064A286}"/>
              </a:ext>
            </a:extLst>
          </p:cNvPr>
          <p:cNvSpPr>
            <a:spLocks noGrp="1"/>
          </p:cNvSpPr>
          <p:nvPr>
            <p:ph sz="half" idx="2"/>
          </p:nvPr>
        </p:nvSpPr>
        <p:spPr>
          <a:xfrm>
            <a:off x="0" y="1241621"/>
            <a:ext cx="9144000" cy="5237000"/>
          </a:xfrm>
        </p:spPr>
        <p:txBody>
          <a:bodyPr/>
          <a:lstStyle/>
          <a:p>
            <a:pPr marL="354012" lvl="1" indent="-342900">
              <a:buFont typeface="Arial" panose="020B0604020202020204" pitchFamily="34" charset="0"/>
              <a:buChar char="•"/>
            </a:pPr>
            <a:r>
              <a:rPr lang="en-US" sz="2000" dirty="0"/>
              <a:t>Overlap Collection Analysis Now Takes Into Account Embargo Periods</a:t>
            </a:r>
          </a:p>
          <a:p>
            <a:pPr marL="11112" lvl="1" indent="0">
              <a:buNone/>
            </a:pPr>
            <a:endParaRPr lang="en-US" sz="2000" dirty="0"/>
          </a:p>
          <a:p>
            <a:pPr marL="754062" lvl="2" indent="-342900">
              <a:buFont typeface="Arial" panose="020B0604020202020204" pitchFamily="34" charset="0"/>
              <a:buChar char="•"/>
            </a:pPr>
            <a:r>
              <a:rPr lang="en-US" sz="1700" dirty="0"/>
              <a:t>Overlap collection analysis now takes into account embargo periods when coverage comparison is enabled ("Include date coverage in the comparison"). You can also select to calculate the embargo based on a reference year, which can assist in evaluating your future inventory.</a:t>
            </a:r>
          </a:p>
          <a:p>
            <a:pPr marL="754062" lvl="2" indent="-342900">
              <a:buFont typeface="Arial" panose="020B0604020202020204" pitchFamily="34" charset="0"/>
              <a:buChar char="•"/>
            </a:pPr>
            <a:r>
              <a:rPr lang="en-US" sz="1700" dirty="0"/>
              <a:t>For documentation, visit “</a:t>
            </a:r>
            <a:r>
              <a:rPr lang="en-US" sz="1700" dirty="0">
                <a:hlinkClick r:id="rId3"/>
              </a:rPr>
              <a:t>Working with Overlap and Collection Analysis</a:t>
            </a:r>
            <a:r>
              <a:rPr lang="en-US" sz="1700" dirty="0"/>
              <a:t>” </a:t>
            </a:r>
          </a:p>
          <a:p>
            <a:pPr marL="411162" lvl="2" indent="0">
              <a:buNone/>
            </a:pPr>
            <a:endParaRPr lang="en-US" sz="1700" dirty="0"/>
          </a:p>
          <a:p>
            <a:pPr marL="754062" lvl="2" indent="-342900">
              <a:buFont typeface="Arial" panose="020B0604020202020204" pitchFamily="34" charset="0"/>
              <a:buChar char="•"/>
            </a:pPr>
            <a:endParaRPr lang="en-US" sz="1700" dirty="0"/>
          </a:p>
          <a:p>
            <a:pPr marL="11112" lvl="1" indent="0">
              <a:buNone/>
            </a:pPr>
            <a:endParaRPr lang="en-US" sz="2000" dirty="0"/>
          </a:p>
          <a:p>
            <a:pPr marL="11112" lvl="1" indent="0">
              <a:buNone/>
            </a:pPr>
            <a:endParaRPr lang="en-US" sz="2000" dirty="0"/>
          </a:p>
          <a:p>
            <a:pPr marL="11112" lvl="1" indent="0">
              <a:buNone/>
            </a:pPr>
            <a:endParaRPr lang="en-US" sz="2000" dirty="0"/>
          </a:p>
        </p:txBody>
      </p:sp>
      <p:pic>
        <p:nvPicPr>
          <p:cNvPr id="3" name="Picture 2" descr="screenshot of Overlap Analysis date coverage&#10;">
            <a:extLst>
              <a:ext uri="{FF2B5EF4-FFF2-40B4-BE49-F238E27FC236}">
                <a16:creationId xmlns:a16="http://schemas.microsoft.com/office/drawing/2014/main" id="{04D1D4AB-7240-E397-7DBE-8CFE9251F4A5}"/>
              </a:ext>
            </a:extLst>
          </p:cNvPr>
          <p:cNvPicPr>
            <a:picLocks noChangeAspect="1"/>
          </p:cNvPicPr>
          <p:nvPr/>
        </p:nvPicPr>
        <p:blipFill>
          <a:blip r:embed="rId4"/>
          <a:stretch>
            <a:fillRect/>
          </a:stretch>
        </p:blipFill>
        <p:spPr>
          <a:xfrm>
            <a:off x="2281139" y="3429000"/>
            <a:ext cx="4426080" cy="2304488"/>
          </a:xfrm>
          <a:prstGeom prst="rect">
            <a:avLst/>
          </a:prstGeom>
          <a:ln>
            <a:solidFill>
              <a:schemeClr val="accent1"/>
            </a:solidFill>
          </a:ln>
        </p:spPr>
      </p:pic>
      <p:sp>
        <p:nvSpPr>
          <p:cNvPr id="10" name="TextBox 9">
            <a:extLst>
              <a:ext uri="{FF2B5EF4-FFF2-40B4-BE49-F238E27FC236}">
                <a16:creationId xmlns:a16="http://schemas.microsoft.com/office/drawing/2014/main" id="{28CBA819-0CD4-10DB-0B0D-863679478D14}"/>
              </a:ext>
            </a:extLst>
          </p:cNvPr>
          <p:cNvSpPr txBox="1"/>
          <p:nvPr/>
        </p:nvSpPr>
        <p:spPr>
          <a:xfrm>
            <a:off x="2054970" y="5733488"/>
            <a:ext cx="4878418" cy="369332"/>
          </a:xfrm>
          <a:prstGeom prst="rect">
            <a:avLst/>
          </a:prstGeom>
          <a:noFill/>
        </p:spPr>
        <p:txBody>
          <a:bodyPr wrap="square" rtlCol="0">
            <a:spAutoFit/>
          </a:bodyPr>
          <a:lstStyle/>
          <a:p>
            <a:r>
              <a:rPr lang="en-US">
                <a:latin typeface="+mj-lt"/>
              </a:rPr>
              <a:t>Screenshot of Overlap Analysis date coverage</a:t>
            </a:r>
          </a:p>
        </p:txBody>
      </p:sp>
    </p:spTree>
    <p:extLst>
      <p:ext uri="{BB962C8B-B14F-4D97-AF65-F5344CB8AC3E}">
        <p14:creationId xmlns:p14="http://schemas.microsoft.com/office/powerpoint/2010/main" val="13679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D4CD-41E4-DE17-47EF-C6E1F854AC31}"/>
              </a:ext>
            </a:extLst>
          </p:cNvPr>
          <p:cNvSpPr>
            <a:spLocks noGrp="1"/>
          </p:cNvSpPr>
          <p:nvPr>
            <p:ph type="title"/>
          </p:nvPr>
        </p:nvSpPr>
        <p:spPr/>
        <p:txBody>
          <a:bodyPr/>
          <a:lstStyle/>
          <a:p>
            <a:r>
              <a:rPr lang="en-US">
                <a:ea typeface="ＭＳ Ｐゴシック"/>
              </a:rPr>
              <a:t>COUNTER R5.1 Support</a:t>
            </a:r>
            <a:endParaRPr lang="en-US"/>
          </a:p>
        </p:txBody>
      </p:sp>
      <p:sp>
        <p:nvSpPr>
          <p:cNvPr id="7" name="Content Placeholder 6">
            <a:extLst>
              <a:ext uri="{FF2B5EF4-FFF2-40B4-BE49-F238E27FC236}">
                <a16:creationId xmlns:a16="http://schemas.microsoft.com/office/drawing/2014/main" id="{E3BCE3AB-DD82-EC63-85F1-13471EA092EA}"/>
              </a:ext>
            </a:extLst>
          </p:cNvPr>
          <p:cNvSpPr>
            <a:spLocks noGrp="1"/>
          </p:cNvSpPr>
          <p:nvPr>
            <p:ph sz="quarter" idx="10"/>
          </p:nvPr>
        </p:nvSpPr>
        <p:spPr>
          <a:xfrm>
            <a:off x="230187" y="1455399"/>
            <a:ext cx="8502847" cy="3954796"/>
          </a:xfrm>
        </p:spPr>
        <p:txBody>
          <a:bodyPr/>
          <a:lstStyle/>
          <a:p>
            <a:r>
              <a:rPr lang="en-US" sz="2000"/>
              <a:t>COUNTER published Release 5.1 in May 2023, with compliance required by February 28, 2025 (for January 2025 usage)</a:t>
            </a:r>
          </a:p>
          <a:p>
            <a:pPr marL="342900" indent="-342900">
              <a:buFont typeface="Arial" panose="020B0604020202020204" pitchFamily="34" charset="0"/>
              <a:buChar char="•"/>
            </a:pPr>
            <a:r>
              <a:rPr lang="en-US" sz="2000"/>
              <a:t>R5.1 is broadly comparable to R5</a:t>
            </a:r>
          </a:p>
          <a:p>
            <a:pPr marL="1085850" lvl="1" indent="-342900">
              <a:buFont typeface="Arial" panose="020B0604020202020204" pitchFamily="34" charset="0"/>
              <a:buChar char="•"/>
            </a:pPr>
            <a:r>
              <a:rPr lang="en-US" sz="1800"/>
              <a:t>Reports have not changed</a:t>
            </a:r>
          </a:p>
          <a:p>
            <a:pPr marL="1085850" lvl="1" indent="-342900">
              <a:buFont typeface="Arial" panose="020B0604020202020204" pitchFamily="34" charset="0"/>
              <a:buChar char="•"/>
            </a:pPr>
            <a:r>
              <a:rPr lang="en-US" sz="1800"/>
              <a:t>Metrics have not changed</a:t>
            </a:r>
          </a:p>
          <a:p>
            <a:pPr marL="1085850" lvl="1" indent="-342900">
              <a:buFont typeface="Arial" panose="020B0604020202020204" pitchFamily="34" charset="0"/>
              <a:buChar char="•"/>
            </a:pPr>
            <a:r>
              <a:rPr lang="en-US" sz="1800"/>
              <a:t>See </a:t>
            </a:r>
            <a:r>
              <a:rPr lang="en-US" sz="1800">
                <a:hlinkClick r:id="rId3"/>
              </a:rPr>
              <a:t>What's New in R5.1</a:t>
            </a:r>
            <a:r>
              <a:rPr lang="en-US" sz="1800"/>
              <a:t> for information on changes between R5 and R5.1</a:t>
            </a:r>
          </a:p>
          <a:p>
            <a:pPr marL="342900" indent="-342900">
              <a:buFont typeface="Arial" panose="020B0604020202020204" pitchFamily="34" charset="0"/>
              <a:buChar char="•"/>
            </a:pPr>
            <a:r>
              <a:rPr lang="en-US" sz="2000"/>
              <a:t>Vendors required to support R5 for at least 3 months after implementing R5.1</a:t>
            </a:r>
          </a:p>
          <a:p>
            <a:pPr marL="1085850" lvl="1" indent="-342900">
              <a:buFont typeface="Arial" panose="020B0604020202020204" pitchFamily="34" charset="0"/>
              <a:buChar char="•"/>
            </a:pPr>
            <a:r>
              <a:rPr lang="en-US" sz="1800"/>
              <a:t>Do not harvest both R5 and R5.1 reports for the same vendor; this will result in duplicate data.</a:t>
            </a:r>
          </a:p>
          <a:p>
            <a:pPr marL="1085850" lvl="1" indent="-342900">
              <a:buFont typeface="Arial" panose="020B0604020202020204" pitchFamily="34" charset="0"/>
              <a:buChar char="•"/>
            </a:pPr>
            <a:r>
              <a:rPr lang="en-US" sz="1800"/>
              <a:t>Monitor vendor rollout of R5.1 through the </a:t>
            </a:r>
            <a:r>
              <a:rPr lang="en-US" sz="1800">
                <a:hlinkClick r:id="rId4"/>
              </a:rPr>
              <a:t>COUNTER Registry</a:t>
            </a:r>
            <a:endParaRPr lang="en-US"/>
          </a:p>
        </p:txBody>
      </p:sp>
    </p:spTree>
    <p:extLst>
      <p:ext uri="{BB962C8B-B14F-4D97-AF65-F5344CB8AC3E}">
        <p14:creationId xmlns:p14="http://schemas.microsoft.com/office/powerpoint/2010/main" val="325693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FFC4-7949-8374-F0C9-D58EFA888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8A3F2-C920-9F62-2203-633111A4BC1D}"/>
              </a:ext>
            </a:extLst>
          </p:cNvPr>
          <p:cNvSpPr>
            <a:spLocks noGrp="1"/>
          </p:cNvSpPr>
          <p:nvPr>
            <p:ph type="title"/>
          </p:nvPr>
        </p:nvSpPr>
        <p:spPr/>
        <p:txBody>
          <a:bodyPr/>
          <a:lstStyle/>
          <a:p>
            <a:r>
              <a:rPr lang="en-US">
                <a:ea typeface="ＭＳ Ｐゴシック"/>
              </a:rPr>
              <a:t>COUNTER R5.1 Support</a:t>
            </a:r>
            <a:endParaRPr lang="en-US"/>
          </a:p>
        </p:txBody>
      </p:sp>
      <p:sp>
        <p:nvSpPr>
          <p:cNvPr id="7" name="Content Placeholder 6">
            <a:extLst>
              <a:ext uri="{FF2B5EF4-FFF2-40B4-BE49-F238E27FC236}">
                <a16:creationId xmlns:a16="http://schemas.microsoft.com/office/drawing/2014/main" id="{0E6D649A-491C-B9C4-5393-8A4F4B747EE4}"/>
              </a:ext>
            </a:extLst>
          </p:cNvPr>
          <p:cNvSpPr>
            <a:spLocks noGrp="1"/>
          </p:cNvSpPr>
          <p:nvPr>
            <p:ph sz="quarter" idx="10"/>
          </p:nvPr>
        </p:nvSpPr>
        <p:spPr>
          <a:xfrm>
            <a:off x="230415" y="753953"/>
            <a:ext cx="8502847" cy="2075379"/>
          </a:xfrm>
        </p:spPr>
        <p:txBody>
          <a:bodyPr/>
          <a:lstStyle/>
          <a:p>
            <a:pPr marL="342900" indent="-342900">
              <a:buFont typeface="Arial" panose="020B0604020202020204" pitchFamily="34" charset="0"/>
              <a:buChar char="•"/>
            </a:pPr>
            <a:r>
              <a:rPr lang="en-US" sz="2000" dirty="0"/>
              <a:t>New SUSHI accounts required</a:t>
            </a:r>
          </a:p>
          <a:p>
            <a:pPr marL="1085850" lvl="1" indent="-342900">
              <a:buFont typeface="Arial" panose="020B0604020202020204" pitchFamily="34" charset="0"/>
              <a:buChar char="•"/>
            </a:pPr>
            <a:r>
              <a:rPr lang="en-US" sz="1800" dirty="0"/>
              <a:t>Existing SUSHI accounts: create R5.1 account based on existing account</a:t>
            </a:r>
          </a:p>
          <a:p>
            <a:pPr marL="1085850" lvl="1" indent="-342900">
              <a:buFont typeface="Arial" panose="020B0604020202020204" pitchFamily="34" charset="0"/>
              <a:buChar char="•"/>
            </a:pPr>
            <a:r>
              <a:rPr lang="en-US" sz="1800" dirty="0"/>
              <a:t>Deactivate corresponding R5 account(s)</a:t>
            </a:r>
          </a:p>
          <a:p>
            <a:pPr marL="1085850" lvl="1" indent="-342900">
              <a:buFont typeface="Arial" panose="020B0604020202020204" pitchFamily="34" charset="0"/>
              <a:buChar char="•"/>
            </a:pPr>
            <a:r>
              <a:rPr lang="en-US" sz="1800" dirty="0"/>
              <a:t>See </a:t>
            </a:r>
            <a:r>
              <a:rPr lang="en-US" sz="1800" dirty="0">
                <a:hlinkClick r:id="rId3"/>
              </a:rPr>
              <a:t>Workflow for moving SUSHI from R5 to R5.1</a:t>
            </a:r>
            <a:endParaRPr lang="en-US" sz="1800" dirty="0"/>
          </a:p>
          <a:p>
            <a:pPr marL="342900" indent="-342900">
              <a:buFont typeface="Arial" panose="020B0604020202020204" pitchFamily="34" charset="0"/>
              <a:buChar char="•"/>
            </a:pPr>
            <a:r>
              <a:rPr lang="en-US" sz="2000" dirty="0"/>
              <a:t>Analytics: R5.1 reports will be added to the Release 5 folder </a:t>
            </a:r>
          </a:p>
        </p:txBody>
      </p:sp>
      <p:pic>
        <p:nvPicPr>
          <p:cNvPr id="3" name="Picture 2" descr="Screenshot of SUSHI Account settings in Alma">
            <a:extLst>
              <a:ext uri="{FF2B5EF4-FFF2-40B4-BE49-F238E27FC236}">
                <a16:creationId xmlns:a16="http://schemas.microsoft.com/office/drawing/2014/main" id="{F501445D-FCF7-34B0-19EC-90585877DF94}"/>
              </a:ext>
            </a:extLst>
          </p:cNvPr>
          <p:cNvPicPr>
            <a:picLocks noChangeAspect="1"/>
          </p:cNvPicPr>
          <p:nvPr/>
        </p:nvPicPr>
        <p:blipFill>
          <a:blip r:embed="rId4"/>
          <a:stretch>
            <a:fillRect/>
          </a:stretch>
        </p:blipFill>
        <p:spPr>
          <a:xfrm>
            <a:off x="749490" y="2829332"/>
            <a:ext cx="7645019" cy="3026901"/>
          </a:xfrm>
          <a:prstGeom prst="rect">
            <a:avLst/>
          </a:prstGeom>
          <a:ln>
            <a:solidFill>
              <a:schemeClr val="tx1"/>
            </a:solidFill>
          </a:ln>
        </p:spPr>
      </p:pic>
      <p:sp>
        <p:nvSpPr>
          <p:cNvPr id="4" name="TextBox 3">
            <a:extLst>
              <a:ext uri="{FF2B5EF4-FFF2-40B4-BE49-F238E27FC236}">
                <a16:creationId xmlns:a16="http://schemas.microsoft.com/office/drawing/2014/main" id="{7AF7A914-EB3C-3FA3-61CB-25813DDE190A}"/>
              </a:ext>
            </a:extLst>
          </p:cNvPr>
          <p:cNvSpPr txBox="1"/>
          <p:nvPr/>
        </p:nvSpPr>
        <p:spPr>
          <a:xfrm>
            <a:off x="1050587" y="5904689"/>
            <a:ext cx="7110919" cy="369332"/>
          </a:xfrm>
          <a:prstGeom prst="rect">
            <a:avLst/>
          </a:prstGeom>
          <a:noFill/>
        </p:spPr>
        <p:txBody>
          <a:bodyPr wrap="square" rtlCol="0">
            <a:spAutoFit/>
          </a:bodyPr>
          <a:lstStyle/>
          <a:p>
            <a:r>
              <a:rPr lang="en-US" dirty="0">
                <a:latin typeface="+mj-lt"/>
              </a:rPr>
              <a:t>Option to Create R5.1 Account in SUSHI Accounts in Alma</a:t>
            </a:r>
          </a:p>
        </p:txBody>
      </p:sp>
    </p:spTree>
    <p:extLst>
      <p:ext uri="{BB962C8B-B14F-4D97-AF65-F5344CB8AC3E}">
        <p14:creationId xmlns:p14="http://schemas.microsoft.com/office/powerpoint/2010/main" val="186481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B71D2-D36B-E2A7-8278-16DE36D9F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AAFEA-AC67-8014-171B-DB72D64CDFA5}"/>
              </a:ext>
            </a:extLst>
          </p:cNvPr>
          <p:cNvSpPr>
            <a:spLocks noGrp="1"/>
          </p:cNvSpPr>
          <p:nvPr>
            <p:ph type="title"/>
          </p:nvPr>
        </p:nvSpPr>
        <p:spPr/>
        <p:txBody>
          <a:bodyPr/>
          <a:lstStyle/>
          <a:p>
            <a:r>
              <a:rPr lang="en-US">
                <a:ea typeface="ＭＳ Ｐゴシック"/>
              </a:rPr>
              <a:t>ALMA</a:t>
            </a:r>
            <a:endParaRPr lang="en-US"/>
          </a:p>
        </p:txBody>
      </p:sp>
      <p:sp>
        <p:nvSpPr>
          <p:cNvPr id="3" name="Content Placeholder 2">
            <a:extLst>
              <a:ext uri="{FF2B5EF4-FFF2-40B4-BE49-F238E27FC236}">
                <a16:creationId xmlns:a16="http://schemas.microsoft.com/office/drawing/2014/main" id="{C167A58A-5F6F-16CC-6CC6-7CD98B61DF8C}"/>
              </a:ext>
            </a:extLst>
          </p:cNvPr>
          <p:cNvSpPr>
            <a:spLocks noGrp="1"/>
          </p:cNvSpPr>
          <p:nvPr>
            <p:ph sz="quarter" idx="10"/>
          </p:nvPr>
        </p:nvSpPr>
        <p:spPr>
          <a:xfrm>
            <a:off x="230187" y="634995"/>
            <a:ext cx="8674532" cy="5741742"/>
          </a:xfrm>
        </p:spPr>
        <p:txBody>
          <a:bodyPr/>
          <a:lstStyle/>
          <a:p>
            <a:pPr algn="ctr"/>
            <a:r>
              <a:rPr lang="en-US" sz="2800">
                <a:effectLst/>
                <a:latin typeface="+mj-lt"/>
              </a:rPr>
              <a:t>New Manage Patron Services UI- enabled by Default</a:t>
            </a:r>
          </a:p>
          <a:p>
            <a:pPr marL="0" marR="0"/>
            <a:endParaRPr lang="en-US" sz="1800">
              <a:effectLst/>
              <a:latin typeface="+mj-lt"/>
              <a:ea typeface="Aptos" panose="020B0004020202020204" pitchFamily="34" charset="0"/>
              <a:cs typeface="Aptos" panose="020B0004020202020204" pitchFamily="34" charset="0"/>
            </a:endParaRPr>
          </a:p>
          <a:p>
            <a:pPr marL="0" marR="0"/>
            <a:r>
              <a:rPr lang="en-US" sz="2400">
                <a:effectLst/>
                <a:latin typeface="+mj-lt"/>
                <a:ea typeface="Aptos" panose="020B0004020202020204" pitchFamily="34" charset="0"/>
                <a:cs typeface="Aptos" panose="020B0004020202020204" pitchFamily="34" charset="0"/>
              </a:rPr>
              <a:t>The new Manage Patron Services UI became the default view. </a:t>
            </a:r>
            <a:endParaRPr lang="en-US" sz="2400">
              <a:latin typeface="+mj-lt"/>
              <a:ea typeface="Aptos" panose="020B0004020202020204" pitchFamily="34" charset="0"/>
              <a:cs typeface="Aptos" panose="020B0004020202020204" pitchFamily="34" charset="0"/>
            </a:endParaRPr>
          </a:p>
          <a:p>
            <a:pPr marL="0" marR="0"/>
            <a:endParaRPr lang="en-US" sz="2400">
              <a:latin typeface="+mj-lt"/>
              <a:ea typeface="Aptos" panose="020B0004020202020204" pitchFamily="34" charset="0"/>
              <a:cs typeface="Aptos" panose="020B0004020202020204" pitchFamily="34" charset="0"/>
            </a:endParaRPr>
          </a:p>
          <a:p>
            <a:pPr marL="0" marR="0"/>
            <a:r>
              <a:rPr lang="en-US" sz="2400">
                <a:effectLst/>
                <a:latin typeface="+mj-lt"/>
                <a:ea typeface="Aptos" panose="020B0004020202020204" pitchFamily="34" charset="0"/>
                <a:cs typeface="Aptos" panose="020B0004020202020204" pitchFamily="34" charset="0"/>
              </a:rPr>
              <a:t>Until the new UI becomes the only view in May, staff may toggle between the old and new UI as needed.</a:t>
            </a:r>
            <a:br>
              <a:rPr lang="en-US" sz="2400">
                <a:effectLst/>
                <a:latin typeface="+mj-lt"/>
                <a:ea typeface="Aptos" panose="020B0004020202020204" pitchFamily="34" charset="0"/>
                <a:cs typeface="Aptos" panose="020B0004020202020204" pitchFamily="34" charset="0"/>
              </a:rPr>
            </a:br>
            <a:endParaRPr lang="en-US" sz="2400">
              <a:effectLst/>
              <a:latin typeface="+mj-lt"/>
              <a:ea typeface="Aptos" panose="020B0004020202020204" pitchFamily="34" charset="0"/>
              <a:cs typeface="Aptos" panose="020B0004020202020204" pitchFamily="34" charset="0"/>
            </a:endParaRPr>
          </a:p>
          <a:p>
            <a:pPr marL="0" marR="0"/>
            <a:r>
              <a:rPr lang="en-US" sz="2000">
                <a:effectLst/>
                <a:latin typeface="+mj-lt"/>
                <a:ea typeface="Aptos" panose="020B0004020202020204" pitchFamily="34" charset="0"/>
                <a:cs typeface="Aptos" panose="020B0004020202020204" pitchFamily="34" charset="0"/>
              </a:rPr>
              <a:t>Directions to toggle:</a:t>
            </a:r>
          </a:p>
          <a:p>
            <a:pPr marL="342900" marR="0" lvl="0" indent="-342900">
              <a:buFont typeface="+mj-lt"/>
              <a:buAutoNum type="arabicParenR"/>
            </a:pPr>
            <a:r>
              <a:rPr lang="en-US" sz="2000">
                <a:effectLst/>
                <a:latin typeface="+mj-lt"/>
                <a:ea typeface="Times New Roman" panose="02020603050405020304" pitchFamily="18" charset="0"/>
                <a:cs typeface="Aptos" panose="020B0004020202020204" pitchFamily="34" charset="0"/>
              </a:rPr>
              <a:t>When logged into Alma, select the “person” symbol in the top toolbar (this is the same symbol you select to sign out of Alma).</a:t>
            </a:r>
            <a:endParaRPr lang="en-US" sz="2000">
              <a:effectLst/>
              <a:latin typeface="+mj-lt"/>
              <a:ea typeface="Aptos" panose="020B0004020202020204" pitchFamily="34" charset="0"/>
              <a:cs typeface="Aptos" panose="020B0004020202020204" pitchFamily="34" charset="0"/>
            </a:endParaRPr>
          </a:p>
          <a:p>
            <a:pPr marL="342900" marR="0" lvl="0" indent="-342900">
              <a:buFont typeface="+mj-lt"/>
              <a:buAutoNum type="arabicParenR"/>
            </a:pPr>
            <a:r>
              <a:rPr lang="en-US" sz="2000">
                <a:effectLst/>
                <a:latin typeface="+mj-lt"/>
                <a:ea typeface="Times New Roman" panose="02020603050405020304" pitchFamily="18" charset="0"/>
                <a:cs typeface="Aptos" panose="020B0004020202020204" pitchFamily="34" charset="0"/>
              </a:rPr>
              <a:t>From the menu, select “Feature Rollout Preferences.”</a:t>
            </a:r>
            <a:endParaRPr lang="en-US" sz="2000">
              <a:effectLst/>
              <a:latin typeface="+mj-lt"/>
              <a:ea typeface="Aptos" panose="020B0004020202020204" pitchFamily="34" charset="0"/>
              <a:cs typeface="Aptos" panose="020B0004020202020204" pitchFamily="34" charset="0"/>
            </a:endParaRPr>
          </a:p>
          <a:p>
            <a:pPr marL="342900" marR="0" lvl="0" indent="-342900">
              <a:buFont typeface="+mj-lt"/>
              <a:buAutoNum type="arabicParenR"/>
            </a:pPr>
            <a:r>
              <a:rPr lang="en-US" sz="2000">
                <a:effectLst/>
                <a:latin typeface="+mj-lt"/>
                <a:ea typeface="Times New Roman" panose="02020603050405020304" pitchFamily="18" charset="0"/>
                <a:cs typeface="Aptos" panose="020B0004020202020204" pitchFamily="34" charset="0"/>
              </a:rPr>
              <a:t>Enable or disable the toggle for “New Manage Patron Services: Category Fulfillment” to switch between the current and new UI. The toggle takes effect immediately after being switched.</a:t>
            </a:r>
            <a:endParaRPr lang="en-US" sz="2000">
              <a:effectLst/>
              <a:latin typeface="+mj-lt"/>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US" sz="1800">
              <a:effectLst/>
              <a:latin typeface="+mj-lt"/>
            </a:endParaRPr>
          </a:p>
          <a:p>
            <a:pPr marL="285750" indent="-285750">
              <a:buFont typeface="Arial" panose="020B0604020202020204" pitchFamily="34" charset="0"/>
              <a:buChar char="•"/>
            </a:pPr>
            <a:endParaRPr lang="en-US" sz="2400">
              <a:effectLst/>
              <a:latin typeface="+mj-lt"/>
            </a:endParaRPr>
          </a:p>
        </p:txBody>
      </p:sp>
    </p:spTree>
    <p:extLst>
      <p:ext uri="{BB962C8B-B14F-4D97-AF65-F5344CB8AC3E}">
        <p14:creationId xmlns:p14="http://schemas.microsoft.com/office/powerpoint/2010/main" val="200360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6AB1-911A-D468-7892-DEF748B8C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E4435-FA17-30A1-80EC-0C7CFFBB70BE}"/>
              </a:ext>
            </a:extLst>
          </p:cNvPr>
          <p:cNvSpPr>
            <a:spLocks noGrp="1"/>
          </p:cNvSpPr>
          <p:nvPr>
            <p:ph type="title"/>
          </p:nvPr>
        </p:nvSpPr>
        <p:spPr/>
        <p:txBody>
          <a:bodyPr/>
          <a:lstStyle/>
          <a:p>
            <a:r>
              <a:rPr lang="en-US">
                <a:ea typeface="ＭＳ Ｐゴシック"/>
              </a:rPr>
              <a:t>ALMA</a:t>
            </a:r>
            <a:endParaRPr lang="en-US"/>
          </a:p>
        </p:txBody>
      </p:sp>
      <p:sp>
        <p:nvSpPr>
          <p:cNvPr id="3" name="Content Placeholder 2">
            <a:extLst>
              <a:ext uri="{FF2B5EF4-FFF2-40B4-BE49-F238E27FC236}">
                <a16:creationId xmlns:a16="http://schemas.microsoft.com/office/drawing/2014/main" id="{C438D7E2-5B0E-1DD6-AF43-0A4768DAF3F0}"/>
              </a:ext>
            </a:extLst>
          </p:cNvPr>
          <p:cNvSpPr>
            <a:spLocks noGrp="1"/>
          </p:cNvSpPr>
          <p:nvPr>
            <p:ph sz="quarter" idx="10"/>
          </p:nvPr>
        </p:nvSpPr>
        <p:spPr>
          <a:xfrm>
            <a:off x="230187" y="407773"/>
            <a:ext cx="8674532" cy="5968964"/>
          </a:xfrm>
        </p:spPr>
        <p:txBody>
          <a:bodyPr/>
          <a:lstStyle/>
          <a:p>
            <a:pPr algn="ctr"/>
            <a:r>
              <a:rPr lang="en-US" sz="2800">
                <a:effectLst/>
                <a:latin typeface="+mj-lt"/>
              </a:rPr>
              <a:t>New Manage Patron Services UI- enabled by Default</a:t>
            </a:r>
          </a:p>
          <a:p>
            <a:pPr marL="0" marR="0"/>
            <a:endParaRPr lang="en-US" sz="1800">
              <a:effectLst/>
              <a:latin typeface="+mj-lt"/>
              <a:ea typeface="Aptos" panose="020B0004020202020204" pitchFamily="34" charset="0"/>
              <a:cs typeface="Aptos" panose="020B0004020202020204" pitchFamily="34" charset="0"/>
            </a:endParaRPr>
          </a:p>
          <a:p>
            <a:pPr marL="0" marR="0"/>
            <a:r>
              <a:rPr lang="en-US" sz="1800">
                <a:effectLst/>
                <a:latin typeface="+mj-lt"/>
                <a:ea typeface="Aptos" panose="020B0004020202020204" pitchFamily="34" charset="0"/>
                <a:cs typeface="Aptos" panose="020B0004020202020204" pitchFamily="34" charset="0"/>
              </a:rPr>
              <a:t>Resources to help library staff prepare for the new UI:</a:t>
            </a:r>
          </a:p>
          <a:p>
            <a:pPr marL="342900" marR="0" lvl="0" indent="-342900">
              <a:buFont typeface="Symbol" panose="05050102010706020507" pitchFamily="18" charset="2"/>
              <a:buChar char=""/>
            </a:pPr>
            <a:r>
              <a:rPr lang="en-US" sz="1800">
                <a:effectLst/>
                <a:latin typeface="+mj-lt"/>
                <a:ea typeface="Times New Roman" panose="02020603050405020304" pitchFamily="18" charset="0"/>
                <a:cs typeface="Aptos" panose="020B0004020202020204" pitchFamily="34" charset="0"/>
              </a:rPr>
              <a:t>CARLI Fulfillment Training upcoming sessions and recordings:</a:t>
            </a:r>
            <a:br>
              <a:rPr lang="en-US" sz="1800">
                <a:effectLst/>
                <a:latin typeface="+mj-lt"/>
                <a:ea typeface="Times New Roman" panose="02020603050405020304" pitchFamily="18" charset="0"/>
                <a:cs typeface="Aptos" panose="020B0004020202020204" pitchFamily="34" charset="0"/>
              </a:rPr>
            </a:br>
            <a:r>
              <a:rPr lang="en-US" sz="1400" u="sng">
                <a:solidFill>
                  <a:srgbClr val="467886"/>
                </a:solidFill>
                <a:effectLst/>
                <a:latin typeface="+mj-lt"/>
                <a:ea typeface="Times New Roman" panose="02020603050405020304" pitchFamily="18" charset="0"/>
                <a:cs typeface="Aptos" panose="020B0004020202020204" pitchFamily="34" charset="0"/>
                <a:hlinkClick r:id="rId3"/>
              </a:rPr>
              <a:t>https://www.carli.illinois.edu/products-services/i-share/alma/fulfillment/CARLI-Alma-Fulfillment-Training</a:t>
            </a:r>
            <a:r>
              <a:rPr lang="en-US" sz="1400">
                <a:effectLst/>
                <a:latin typeface="+mj-lt"/>
                <a:ea typeface="Times New Roman" panose="02020603050405020304" pitchFamily="18" charset="0"/>
                <a:cs typeface="Aptos" panose="020B0004020202020204" pitchFamily="34" charset="0"/>
              </a:rPr>
              <a:t> </a:t>
            </a:r>
            <a:endParaRPr lang="en-US" sz="1400">
              <a:effectLst/>
              <a:latin typeface="+mj-l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1800">
                <a:effectLst/>
                <a:latin typeface="+mj-lt"/>
                <a:ea typeface="Times New Roman" panose="02020603050405020304" pitchFamily="18" charset="0"/>
                <a:cs typeface="Aptos" panose="020B0004020202020204" pitchFamily="34" charset="0"/>
              </a:rPr>
              <a:t>Ex Libris New Layout documentation for “Managing Patron Services at a Circulation Desk”: </a:t>
            </a:r>
            <a:br>
              <a:rPr lang="en-US" sz="1800">
                <a:effectLst/>
                <a:latin typeface="+mj-lt"/>
                <a:ea typeface="Times New Roman" panose="02020603050405020304" pitchFamily="18" charset="0"/>
                <a:cs typeface="Aptos" panose="020B0004020202020204" pitchFamily="34" charset="0"/>
              </a:rPr>
            </a:br>
            <a:r>
              <a:rPr lang="en-US" sz="1400" u="sng">
                <a:solidFill>
                  <a:srgbClr val="467886"/>
                </a:solidFill>
                <a:effectLst/>
                <a:latin typeface="+mj-lt"/>
                <a:ea typeface="Times New Roman" panose="02020603050405020304" pitchFamily="18" charset="0"/>
                <a:cs typeface="Aptos" panose="020B0004020202020204" pitchFamily="34" charset="0"/>
                <a:hlinkClick r:id="rId4"/>
              </a:rPr>
              <a:t>https://knowledge.exlibrisgroup.com/Alma/Product_Documentation/010Alma_Online_Help_(English)/030Fulfillment/040Circulation_Desk_Operations/Managing_Patron_Services_at_a_Circulation_Desk_-_New_Layout</a:t>
            </a:r>
            <a:endParaRPr lang="en-US" sz="1400">
              <a:effectLst/>
              <a:latin typeface="+mj-l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1800">
                <a:effectLst/>
                <a:latin typeface="+mj-lt"/>
                <a:ea typeface="Times New Roman" panose="02020603050405020304" pitchFamily="18" charset="0"/>
                <a:cs typeface="Aptos" panose="020B0004020202020204" pitchFamily="34" charset="0"/>
              </a:rPr>
              <a:t>Ex Libris PowerPoint highlighting new UI functionality (will prompt download of a PPTX file): </a:t>
            </a:r>
            <a:br>
              <a:rPr lang="en-US" sz="1800">
                <a:effectLst/>
                <a:latin typeface="+mj-lt"/>
                <a:ea typeface="Times New Roman" panose="02020603050405020304" pitchFamily="18" charset="0"/>
                <a:cs typeface="Aptos" panose="020B0004020202020204" pitchFamily="34" charset="0"/>
              </a:rPr>
            </a:br>
            <a:r>
              <a:rPr lang="en-US" sz="1400" u="sng">
                <a:solidFill>
                  <a:srgbClr val="467886"/>
                </a:solidFill>
                <a:effectLst/>
                <a:latin typeface="+mj-lt"/>
                <a:ea typeface="Times New Roman" panose="02020603050405020304" pitchFamily="18" charset="0"/>
                <a:cs typeface="Aptos" panose="020B0004020202020204" pitchFamily="34" charset="0"/>
                <a:hlinkClick r:id="rId5"/>
              </a:rPr>
              <a:t>https://nam10.safelinks.protection.outlook.com/?url=https%3A%2F%2Fknowledge.exlibrisgroup.com%2F%40api%2Fdeki%2Ffiles%2F170493%2FThe_Manage_Patron_Services_Page_Circulation_Desk.pptx%3Frevision%3D2&amp;data=05|02|Eldad.Yehoshafat%40Clarivate.com|1d6b2485db5c4558a7cb08dc941d9aee|127fa96e00b4429e95f972c2828437a4|0|0|638548102075693837|Unknown|TWFpbGZsb3d8eyJWIjoiMC4wLjAwMDAiLCJQIjoiV2luMzIiLCJBTiI6Ik1haWwiLCJXVCI6Mn0%3D|0|||&amp;sdata=%2B3pjigogbV90iZadk%2BCRBtgbXVqkvB4sniN2FAYaTpQ%3D&amp;reserved=0</a:t>
            </a:r>
            <a:endParaRPr lang="en-US" sz="1400">
              <a:effectLst/>
              <a:latin typeface="+mj-l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1800">
                <a:effectLst/>
                <a:latin typeface="+mj-lt"/>
                <a:ea typeface="Times New Roman" panose="02020603050405020304" pitchFamily="18" charset="0"/>
                <a:cs typeface="Aptos" panose="020B0004020202020204" pitchFamily="34" charset="0"/>
              </a:rPr>
              <a:t>Ex Libris New UI known issues: </a:t>
            </a:r>
            <a:br>
              <a:rPr lang="en-US" sz="1800">
                <a:effectLst/>
                <a:latin typeface="+mj-lt"/>
                <a:ea typeface="Times New Roman" panose="02020603050405020304" pitchFamily="18" charset="0"/>
                <a:cs typeface="Aptos" panose="020B0004020202020204" pitchFamily="34" charset="0"/>
              </a:rPr>
            </a:br>
            <a:r>
              <a:rPr lang="en-US" sz="1400" u="sng">
                <a:solidFill>
                  <a:srgbClr val="467886"/>
                </a:solidFill>
                <a:effectLst/>
                <a:latin typeface="+mj-lt"/>
                <a:ea typeface="Times New Roman" panose="02020603050405020304" pitchFamily="18" charset="0"/>
                <a:cs typeface="Aptos" panose="020B0004020202020204" pitchFamily="34" charset="0"/>
                <a:hlinkClick r:id="rId6"/>
              </a:rPr>
              <a:t>https://knowledge.exlibrisgroup.com/Alma/Product_Documentation/010Alma_Online_Help_(English)/030Fulfillment/040Circulation_Desk_Operations/Managing_Patron_Services_at_a_Circulation_Desk_-_New_Layout?mt-draft=true#Known_Issues</a:t>
            </a:r>
            <a:r>
              <a:rPr lang="en-US" sz="1400">
                <a:effectLst/>
                <a:latin typeface="+mj-lt"/>
                <a:ea typeface="Times New Roman" panose="02020603050405020304" pitchFamily="18" charset="0"/>
                <a:cs typeface="Aptos" panose="020B0004020202020204" pitchFamily="34" charset="0"/>
              </a:rPr>
              <a:t> </a:t>
            </a:r>
            <a:endParaRPr lang="en-US" sz="1400">
              <a:effectLst/>
              <a:latin typeface="+mj-lt"/>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US" sz="1400">
              <a:effectLst/>
              <a:latin typeface="+mj-lt"/>
            </a:endParaRPr>
          </a:p>
          <a:p>
            <a:pPr marL="285750" indent="-285750">
              <a:buFont typeface="Arial" panose="020B0604020202020204" pitchFamily="34" charset="0"/>
              <a:buChar char="•"/>
            </a:pPr>
            <a:endParaRPr lang="en-US" sz="2400">
              <a:effectLst/>
              <a:latin typeface="+mj-lt"/>
            </a:endParaRPr>
          </a:p>
        </p:txBody>
      </p:sp>
    </p:spTree>
    <p:extLst>
      <p:ext uri="{BB962C8B-B14F-4D97-AF65-F5344CB8AC3E}">
        <p14:creationId xmlns:p14="http://schemas.microsoft.com/office/powerpoint/2010/main" val="257618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fontScale="90000"/>
          </a:bodyPr>
          <a:lstStyle/>
          <a:p>
            <a:pPr algn="ctr" fontAlgn="auto">
              <a:spcAft>
                <a:spcPts val="0"/>
              </a:spcAft>
              <a:defRPr/>
            </a:pPr>
            <a:r>
              <a:rPr lang="en-US">
                <a:ea typeface="ＭＳ Ｐゴシック"/>
              </a:rPr>
              <a:t>I-Share quarterly alma primo </a:t>
            </a:r>
            <a:r>
              <a:rPr lang="en-US" err="1">
                <a:ea typeface="ＭＳ Ｐゴシック"/>
              </a:rPr>
              <a:t>ve</a:t>
            </a:r>
            <a:r>
              <a:rPr lang="en-US">
                <a:ea typeface="ＭＳ Ｐゴシック"/>
              </a:rPr>
              <a:t> update:</a:t>
            </a:r>
            <a:br>
              <a:rPr lang="en-US"/>
            </a:br>
            <a:r>
              <a:rPr lang="en-US"/>
              <a:t>February 2025 Feature release</a:t>
            </a:r>
            <a:br>
              <a:rPr lang="en-US">
                <a:ea typeface="ＭＳ Ｐゴシック"/>
              </a:rPr>
            </a:br>
            <a:r>
              <a:rPr lang="en-US" sz="2200">
                <a:ea typeface="+mj-ea"/>
                <a:cs typeface="+mj-cs"/>
              </a:rPr>
              <a:t>February 6, 2025</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CD06D-C449-53D0-4F3E-A4A4C650E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62127-4861-6DB5-600E-C619CB1F48C7}"/>
              </a:ext>
            </a:extLst>
          </p:cNvPr>
          <p:cNvSpPr>
            <a:spLocks noGrp="1"/>
          </p:cNvSpPr>
          <p:nvPr>
            <p:ph type="title"/>
          </p:nvPr>
        </p:nvSpPr>
        <p:spPr/>
        <p:txBody>
          <a:bodyPr/>
          <a:lstStyle/>
          <a:p>
            <a:r>
              <a:rPr lang="en-US">
                <a:ea typeface="ＭＳ Ｐゴシック"/>
              </a:rPr>
              <a:t>ALMA</a:t>
            </a:r>
            <a:endParaRPr lang="en-US"/>
          </a:p>
        </p:txBody>
      </p:sp>
      <p:sp>
        <p:nvSpPr>
          <p:cNvPr id="3" name="Content Placeholder 2">
            <a:extLst>
              <a:ext uri="{FF2B5EF4-FFF2-40B4-BE49-F238E27FC236}">
                <a16:creationId xmlns:a16="http://schemas.microsoft.com/office/drawing/2014/main" id="{433735F7-71C9-26F0-6039-229FDF50EE3D}"/>
              </a:ext>
            </a:extLst>
          </p:cNvPr>
          <p:cNvSpPr>
            <a:spLocks noGrp="1"/>
          </p:cNvSpPr>
          <p:nvPr>
            <p:ph sz="quarter" idx="10"/>
          </p:nvPr>
        </p:nvSpPr>
        <p:spPr>
          <a:xfrm>
            <a:off x="230187" y="407773"/>
            <a:ext cx="8674532" cy="5968964"/>
          </a:xfrm>
        </p:spPr>
        <p:txBody>
          <a:bodyPr/>
          <a:lstStyle/>
          <a:p>
            <a:pPr algn="ctr"/>
            <a:r>
              <a:rPr lang="en-US" sz="2800">
                <a:effectLst/>
                <a:latin typeface="+mj-lt"/>
              </a:rPr>
              <a:t>New Manage Patron Services UI- enabled by Default</a:t>
            </a:r>
          </a:p>
          <a:p>
            <a:pPr marL="0" marR="0"/>
            <a:endParaRPr lang="en-US" sz="1800">
              <a:effectLst/>
              <a:latin typeface="+mj-lt"/>
              <a:ea typeface="Aptos" panose="020B0004020202020204" pitchFamily="34" charset="0"/>
              <a:cs typeface="Aptos" panose="020B0004020202020204" pitchFamily="34" charset="0"/>
            </a:endParaRPr>
          </a:p>
          <a:p>
            <a:pPr marL="0" marR="0"/>
            <a:r>
              <a:rPr lang="en-US" sz="2400">
                <a:effectLst/>
                <a:latin typeface="+mj-lt"/>
                <a:ea typeface="Aptos" panose="020B0004020202020204" pitchFamily="34" charset="0"/>
                <a:cs typeface="Aptos" panose="020B0004020202020204" pitchFamily="34" charset="0"/>
              </a:rPr>
              <a:t>The power of being an admin- “Institution Customization” for table views.</a:t>
            </a:r>
          </a:p>
          <a:p>
            <a:pPr marL="285750" marR="0" indent="-285750">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“You are about to customize the default settings for the entire institution.”</a:t>
            </a:r>
          </a:p>
          <a:p>
            <a:pPr marL="285750" indent="-285750">
              <a:buFont typeface="Arial" panose="020B0604020202020204" pitchFamily="34" charset="0"/>
              <a:buChar char="•"/>
            </a:pPr>
            <a:endParaRPr lang="en-US" sz="1400">
              <a:effectLst/>
              <a:latin typeface="+mj-lt"/>
            </a:endParaRPr>
          </a:p>
          <a:p>
            <a:pPr marL="285750" indent="-285750">
              <a:buFont typeface="Arial" panose="020B0604020202020204" pitchFamily="34" charset="0"/>
              <a:buChar char="•"/>
            </a:pPr>
            <a:endParaRPr lang="en-US" sz="2400">
              <a:effectLst/>
              <a:latin typeface="+mj-lt"/>
            </a:endParaRPr>
          </a:p>
        </p:txBody>
      </p:sp>
      <p:grpSp>
        <p:nvGrpSpPr>
          <p:cNvPr id="7" name="Group 6" descr="Screenshot shows a sample table customization view, with the Institution Customization area that is available to staff with Admin roles. Note that if changes are made in the Institution Customization, it changes the defaults for all at the institution.">
            <a:extLst>
              <a:ext uri="{FF2B5EF4-FFF2-40B4-BE49-F238E27FC236}">
                <a16:creationId xmlns:a16="http://schemas.microsoft.com/office/drawing/2014/main" id="{FFD49B32-4281-8FE5-D0B9-C30B2CAD1544}"/>
              </a:ext>
            </a:extLst>
          </p:cNvPr>
          <p:cNvGrpSpPr/>
          <p:nvPr/>
        </p:nvGrpSpPr>
        <p:grpSpPr>
          <a:xfrm>
            <a:off x="3113904" y="2533136"/>
            <a:ext cx="5799910" cy="3917092"/>
            <a:chOff x="975167" y="1596018"/>
            <a:chExt cx="7388861" cy="4854209"/>
          </a:xfrm>
        </p:grpSpPr>
        <p:pic>
          <p:nvPicPr>
            <p:cNvPr id="5" name="Picture 4">
              <a:extLst>
                <a:ext uri="{FF2B5EF4-FFF2-40B4-BE49-F238E27FC236}">
                  <a16:creationId xmlns:a16="http://schemas.microsoft.com/office/drawing/2014/main" id="{2C2F6081-C4A3-00FD-CC19-EBEF8B6F7B7E}"/>
                </a:ext>
              </a:extLst>
            </p:cNvPr>
            <p:cNvPicPr>
              <a:picLocks noChangeAspect="1"/>
            </p:cNvPicPr>
            <p:nvPr/>
          </p:nvPicPr>
          <p:blipFill>
            <a:blip r:embed="rId3"/>
            <a:stretch>
              <a:fillRect/>
            </a:stretch>
          </p:blipFill>
          <p:spPr>
            <a:xfrm>
              <a:off x="975167" y="1596018"/>
              <a:ext cx="7388861" cy="4854209"/>
            </a:xfrm>
            <a:prstGeom prst="rect">
              <a:avLst/>
            </a:prstGeom>
            <a:ln>
              <a:solidFill>
                <a:schemeClr val="accent1"/>
              </a:solidFill>
            </a:ln>
          </p:spPr>
        </p:pic>
        <p:sp>
          <p:nvSpPr>
            <p:cNvPr id="6" name="Rectangle 5">
              <a:extLst>
                <a:ext uri="{FF2B5EF4-FFF2-40B4-BE49-F238E27FC236}">
                  <a16:creationId xmlns:a16="http://schemas.microsoft.com/office/drawing/2014/main" id="{2659416B-B36C-F836-C062-D6B57EF85001}"/>
                </a:ext>
              </a:extLst>
            </p:cNvPr>
            <p:cNvSpPr/>
            <p:nvPr/>
          </p:nvSpPr>
          <p:spPr>
            <a:xfrm>
              <a:off x="5041557" y="4312508"/>
              <a:ext cx="2125362" cy="175466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2D74A70E-1045-324E-1404-FC4FF341E9D7}"/>
              </a:ext>
            </a:extLst>
          </p:cNvPr>
          <p:cNvSpPr txBox="1"/>
          <p:nvPr/>
        </p:nvSpPr>
        <p:spPr>
          <a:xfrm>
            <a:off x="3443591" y="6450228"/>
            <a:ext cx="4863830" cy="369332"/>
          </a:xfrm>
          <a:prstGeom prst="rect">
            <a:avLst/>
          </a:prstGeom>
          <a:noFill/>
        </p:spPr>
        <p:txBody>
          <a:bodyPr wrap="square" rtlCol="0">
            <a:spAutoFit/>
          </a:bodyPr>
          <a:lstStyle/>
          <a:p>
            <a:r>
              <a:rPr lang="en-US" dirty="0">
                <a:solidFill>
                  <a:schemeClr val="bg2"/>
                </a:solidFill>
                <a:latin typeface="+mj-lt"/>
              </a:rPr>
              <a:t>Options for customizing an institution view</a:t>
            </a:r>
          </a:p>
        </p:txBody>
      </p:sp>
    </p:spTree>
    <p:extLst>
      <p:ext uri="{BB962C8B-B14F-4D97-AF65-F5344CB8AC3E}">
        <p14:creationId xmlns:p14="http://schemas.microsoft.com/office/powerpoint/2010/main" val="429120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75291-AF49-2D86-861B-4FD505389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BDD36-24DA-66F0-33E0-936AF0728C92}"/>
              </a:ext>
            </a:extLst>
          </p:cNvPr>
          <p:cNvSpPr>
            <a:spLocks noGrp="1"/>
          </p:cNvSpPr>
          <p:nvPr>
            <p:ph type="title"/>
          </p:nvPr>
        </p:nvSpPr>
        <p:spPr/>
        <p:txBody>
          <a:bodyPr/>
          <a:lstStyle/>
          <a:p>
            <a:r>
              <a:rPr lang="en-US">
                <a:ea typeface="ＭＳ Ｐゴシック"/>
              </a:rPr>
              <a:t>ALMA</a:t>
            </a:r>
            <a:endParaRPr lang="en-US"/>
          </a:p>
        </p:txBody>
      </p:sp>
      <p:sp>
        <p:nvSpPr>
          <p:cNvPr id="3" name="Content Placeholder 2">
            <a:extLst>
              <a:ext uri="{FF2B5EF4-FFF2-40B4-BE49-F238E27FC236}">
                <a16:creationId xmlns:a16="http://schemas.microsoft.com/office/drawing/2014/main" id="{DE9589F4-31BD-FBA1-F945-25B6A2ADA151}"/>
              </a:ext>
            </a:extLst>
          </p:cNvPr>
          <p:cNvSpPr>
            <a:spLocks noGrp="1"/>
          </p:cNvSpPr>
          <p:nvPr>
            <p:ph sz="quarter" idx="10"/>
          </p:nvPr>
        </p:nvSpPr>
        <p:spPr>
          <a:xfrm>
            <a:off x="183053" y="571502"/>
            <a:ext cx="8884507" cy="5802875"/>
          </a:xfrm>
        </p:spPr>
        <p:txBody>
          <a:bodyPr/>
          <a:lstStyle/>
          <a:p>
            <a:pPr algn="ctr"/>
            <a:r>
              <a:rPr lang="en-US" sz="2800">
                <a:effectLst/>
              </a:rPr>
              <a:t>Sound Alerts in New Manage Patron Services UX</a:t>
            </a:r>
          </a:p>
          <a:p>
            <a:pPr marL="457200" indent="-457200">
              <a:buFont typeface="Arial" panose="020B0604020202020204" pitchFamily="34" charset="0"/>
              <a:buChar char="•"/>
            </a:pPr>
            <a:endParaRPr lang="en-US" sz="1200"/>
          </a:p>
          <a:p>
            <a:pPr marL="457200" indent="-457200">
              <a:buFont typeface="Arial" panose="020B0604020202020204" pitchFamily="34" charset="0"/>
              <a:buChar char="•"/>
            </a:pPr>
            <a:r>
              <a:rPr lang="en-US" sz="2400"/>
              <a:t>The new Manage Patron Services UX can be set up to sound an alert when a block happens at the circ desk. </a:t>
            </a:r>
          </a:p>
          <a:p>
            <a:pPr marL="457200" indent="-457200">
              <a:buFont typeface="Arial" panose="020B0604020202020204" pitchFamily="34" charset="0"/>
              <a:buChar char="•"/>
            </a:pPr>
            <a:r>
              <a:rPr lang="en-US" sz="2400">
                <a:effectLst/>
              </a:rPr>
              <a:t>The sound is not enabled </a:t>
            </a:r>
            <a:r>
              <a:rPr lang="en-US" sz="2400"/>
              <a:t>by default; directions to enable from Ex Libris are available: </a:t>
            </a:r>
            <a:r>
              <a:rPr lang="en-US" sz="2400">
                <a:hlinkClick r:id="rId3"/>
              </a:rPr>
              <a:t>https://youtu.be/42MMzBJ8LMQ</a:t>
            </a:r>
            <a:endParaRPr lang="en-US" sz="2400"/>
          </a:p>
          <a:p>
            <a:endParaRPr lang="en-US" sz="1200"/>
          </a:p>
          <a:p>
            <a:pPr marL="285750" indent="-285750">
              <a:buFont typeface="Arial" panose="020B0604020202020204" pitchFamily="34" charset="0"/>
              <a:buChar char="•"/>
            </a:pPr>
            <a:endParaRPr lang="en-US" sz="2400">
              <a:effectLst/>
            </a:endParaRPr>
          </a:p>
        </p:txBody>
      </p:sp>
      <p:grpSp>
        <p:nvGrpSpPr>
          <p:cNvPr id="12" name="Group 11" descr="Screenshot of the sound alert icon in barcode field scan">
            <a:extLst>
              <a:ext uri="{FF2B5EF4-FFF2-40B4-BE49-F238E27FC236}">
                <a16:creationId xmlns:a16="http://schemas.microsoft.com/office/drawing/2014/main" id="{1D077150-63CC-DADE-66D6-D7192F13AA67}"/>
              </a:ext>
            </a:extLst>
          </p:cNvPr>
          <p:cNvGrpSpPr/>
          <p:nvPr/>
        </p:nvGrpSpPr>
        <p:grpSpPr>
          <a:xfrm>
            <a:off x="395297" y="3002184"/>
            <a:ext cx="8460015" cy="3372193"/>
            <a:chOff x="395297" y="3002184"/>
            <a:chExt cx="8460015" cy="3372193"/>
          </a:xfrm>
        </p:grpSpPr>
        <p:pic>
          <p:nvPicPr>
            <p:cNvPr id="7" name="Picture 6" descr="Screenshot highlights the Returns screen within the new Manage Patron Services UX where the new &quot;sound&quot; mute/unmute symbol is noted. ">
              <a:extLst>
                <a:ext uri="{FF2B5EF4-FFF2-40B4-BE49-F238E27FC236}">
                  <a16:creationId xmlns:a16="http://schemas.microsoft.com/office/drawing/2014/main" id="{E152F863-B5B8-4608-6930-E62ACD7E607D}"/>
                </a:ext>
              </a:extLst>
            </p:cNvPr>
            <p:cNvPicPr>
              <a:picLocks noChangeAspect="1"/>
            </p:cNvPicPr>
            <p:nvPr/>
          </p:nvPicPr>
          <p:blipFill>
            <a:blip r:embed="rId4"/>
            <a:stretch>
              <a:fillRect/>
            </a:stretch>
          </p:blipFill>
          <p:spPr>
            <a:xfrm>
              <a:off x="395297" y="4605059"/>
              <a:ext cx="8460015" cy="1769318"/>
            </a:xfrm>
            <a:prstGeom prst="rect">
              <a:avLst/>
            </a:prstGeom>
            <a:ln>
              <a:solidFill>
                <a:schemeClr val="accent1"/>
              </a:solidFill>
            </a:ln>
          </p:spPr>
        </p:pic>
        <p:pic>
          <p:nvPicPr>
            <p:cNvPr id="9" name="Picture 8" descr="Screenshot highlights the &quot;Loans&quot; area from the new Manage Patron Services UX where the new &quot;sound&quot; mute/unmute symbol is noted. ">
              <a:extLst>
                <a:ext uri="{FF2B5EF4-FFF2-40B4-BE49-F238E27FC236}">
                  <a16:creationId xmlns:a16="http://schemas.microsoft.com/office/drawing/2014/main" id="{BFB7037A-C591-5CC3-3EDE-45F21D4F85B7}"/>
                </a:ext>
              </a:extLst>
            </p:cNvPr>
            <p:cNvPicPr>
              <a:picLocks noChangeAspect="1"/>
            </p:cNvPicPr>
            <p:nvPr/>
          </p:nvPicPr>
          <p:blipFill>
            <a:blip r:embed="rId5"/>
            <a:stretch>
              <a:fillRect/>
            </a:stretch>
          </p:blipFill>
          <p:spPr>
            <a:xfrm>
              <a:off x="547576" y="3002184"/>
              <a:ext cx="8155459" cy="1539384"/>
            </a:xfrm>
            <a:prstGeom prst="rect">
              <a:avLst/>
            </a:prstGeom>
            <a:ln>
              <a:solidFill>
                <a:schemeClr val="accent1"/>
              </a:solidFill>
            </a:ln>
          </p:spPr>
        </p:pic>
        <p:sp>
          <p:nvSpPr>
            <p:cNvPr id="10" name="Rectangle 9">
              <a:extLst>
                <a:ext uri="{FF2B5EF4-FFF2-40B4-BE49-F238E27FC236}">
                  <a16:creationId xmlns:a16="http://schemas.microsoft.com/office/drawing/2014/main" id="{11884EB4-639C-9682-11C0-C1E784246B8D}"/>
                </a:ext>
              </a:extLst>
            </p:cNvPr>
            <p:cNvSpPr/>
            <p:nvPr/>
          </p:nvSpPr>
          <p:spPr>
            <a:xfrm>
              <a:off x="5638965" y="3472939"/>
              <a:ext cx="415847" cy="43101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60B28E-DEE6-E1A7-AD68-31F62BFA0F45}"/>
                </a:ext>
              </a:extLst>
            </p:cNvPr>
            <p:cNvSpPr/>
            <p:nvPr/>
          </p:nvSpPr>
          <p:spPr>
            <a:xfrm>
              <a:off x="4258885" y="5274209"/>
              <a:ext cx="415847" cy="43101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487E1B6-75DC-42AD-5044-1EC2BC863CF7}"/>
              </a:ext>
            </a:extLst>
          </p:cNvPr>
          <p:cNvSpPr txBox="1"/>
          <p:nvPr/>
        </p:nvSpPr>
        <p:spPr>
          <a:xfrm>
            <a:off x="778213" y="6478621"/>
            <a:ext cx="7597302" cy="366511"/>
          </a:xfrm>
          <a:prstGeom prst="rect">
            <a:avLst/>
          </a:prstGeom>
          <a:noFill/>
        </p:spPr>
        <p:txBody>
          <a:bodyPr wrap="square" rtlCol="0">
            <a:spAutoFit/>
          </a:bodyPr>
          <a:lstStyle/>
          <a:p>
            <a:r>
              <a:rPr lang="en-US" dirty="0">
                <a:solidFill>
                  <a:schemeClr val="bg2"/>
                </a:solidFill>
                <a:latin typeface="+mj-lt"/>
              </a:rPr>
              <a:t>Sound alert icon in barcode scan field</a:t>
            </a:r>
          </a:p>
        </p:txBody>
      </p:sp>
    </p:spTree>
    <p:extLst>
      <p:ext uri="{BB962C8B-B14F-4D97-AF65-F5344CB8AC3E}">
        <p14:creationId xmlns:p14="http://schemas.microsoft.com/office/powerpoint/2010/main" val="315521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047A-01F8-F289-3469-F27CD1D67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20F78-82AC-AEDE-3D20-6830E217B7EB}"/>
              </a:ext>
            </a:extLst>
          </p:cNvPr>
          <p:cNvSpPr>
            <a:spLocks noGrp="1"/>
          </p:cNvSpPr>
          <p:nvPr>
            <p:ph type="title"/>
          </p:nvPr>
        </p:nvSpPr>
        <p:spPr/>
        <p:txBody>
          <a:bodyPr/>
          <a:lstStyle/>
          <a:p>
            <a:r>
              <a:rPr lang="en-US">
                <a:ea typeface="ＭＳ Ｐゴシック"/>
              </a:rPr>
              <a:t>ALMA</a:t>
            </a:r>
            <a:endParaRPr lang="en-US"/>
          </a:p>
        </p:txBody>
      </p:sp>
      <p:sp>
        <p:nvSpPr>
          <p:cNvPr id="3" name="Content Placeholder 2">
            <a:extLst>
              <a:ext uri="{FF2B5EF4-FFF2-40B4-BE49-F238E27FC236}">
                <a16:creationId xmlns:a16="http://schemas.microsoft.com/office/drawing/2014/main" id="{60C961EA-1A95-A0F0-F888-E965A3C15054}"/>
              </a:ext>
            </a:extLst>
          </p:cNvPr>
          <p:cNvSpPr>
            <a:spLocks noGrp="1"/>
          </p:cNvSpPr>
          <p:nvPr>
            <p:ph sz="quarter" idx="10"/>
          </p:nvPr>
        </p:nvSpPr>
        <p:spPr>
          <a:xfrm>
            <a:off x="457200" y="527562"/>
            <a:ext cx="8229600" cy="5802875"/>
          </a:xfrm>
        </p:spPr>
        <p:txBody>
          <a:bodyPr/>
          <a:lstStyle/>
          <a:p>
            <a:pPr algn="ctr"/>
            <a:r>
              <a:rPr lang="en-US" sz="2800">
                <a:effectLst/>
              </a:rPr>
              <a:t>Sound Alerts in New Manage Patron Services UX</a:t>
            </a:r>
          </a:p>
          <a:p>
            <a:pPr algn="ctr"/>
            <a:endParaRPr lang="en-US" sz="2400"/>
          </a:p>
          <a:p>
            <a:pPr marL="457200" indent="-457200">
              <a:buFont typeface="Arial" panose="020B0604020202020204" pitchFamily="34" charset="0"/>
              <a:buChar char="•"/>
            </a:pPr>
            <a:r>
              <a:rPr lang="en-US" sz="2400"/>
              <a:t>We are not yet certain all scenarios when the sound is played during loans and returns. For example:</a:t>
            </a:r>
          </a:p>
          <a:p>
            <a:pPr marL="1200150" lvl="1" indent="-457200">
              <a:buFont typeface="Arial" panose="020B0604020202020204" pitchFamily="34" charset="0"/>
              <a:buChar char="•"/>
            </a:pPr>
            <a:r>
              <a:rPr lang="en-US" sz="1800"/>
              <a:t>Loans where the override was NOT granted when the user record was retrieved, so each individual loan DOES need the override granted: Yes sound</a:t>
            </a:r>
          </a:p>
          <a:p>
            <a:pPr marL="1200150" lvl="1" indent="-457200">
              <a:buFont typeface="Arial" panose="020B0604020202020204" pitchFamily="34" charset="0"/>
              <a:buChar char="•"/>
            </a:pPr>
            <a:r>
              <a:rPr lang="en-US" sz="1800"/>
              <a:t>Loans where the override WAS granted when user record was retrieved, so each individual loan DOES NOT need the override granted: No sound</a:t>
            </a:r>
          </a:p>
          <a:p>
            <a:pPr marL="1200150" lvl="1" indent="-457200">
              <a:buFont typeface="Arial" panose="020B0604020202020204" pitchFamily="34" charset="0"/>
              <a:buChar char="•"/>
            </a:pPr>
            <a:r>
              <a:rPr lang="en-US" sz="1800"/>
              <a:t>Returns of lost materials: No sound</a:t>
            </a:r>
          </a:p>
          <a:p>
            <a:pPr marL="1200150" lvl="1" indent="-457200">
              <a:buFont typeface="Arial" panose="020B0604020202020204" pitchFamily="34" charset="0"/>
              <a:buChar char="•"/>
            </a:pPr>
            <a:r>
              <a:rPr lang="en-US" sz="1800"/>
              <a:t>Returns of materials loaned by override: No sound</a:t>
            </a:r>
          </a:p>
          <a:p>
            <a:pPr marL="1200150" lvl="1" indent="-457200">
              <a:buFont typeface="Arial" panose="020B0604020202020204" pitchFamily="34" charset="0"/>
              <a:buChar char="•"/>
            </a:pPr>
            <a:r>
              <a:rPr lang="en-US" sz="1800"/>
              <a:t>Returns of materials that need to be transited: No sound</a:t>
            </a:r>
          </a:p>
          <a:p>
            <a:pPr marL="457200" indent="-457200">
              <a:buFont typeface="Arial" panose="020B0604020202020204" pitchFamily="34" charset="0"/>
              <a:buChar char="•"/>
            </a:pPr>
            <a:r>
              <a:rPr lang="en-US" sz="2400"/>
              <a:t>We have asked </a:t>
            </a:r>
            <a:r>
              <a:rPr lang="en-US" sz="2400" err="1"/>
              <a:t>ExL</a:t>
            </a:r>
            <a:r>
              <a:rPr lang="en-US" sz="2400"/>
              <a:t> for a comprehensive list of when the sound should be anticipated; we will send an email to I-Share Liaisons once received.</a:t>
            </a:r>
          </a:p>
          <a:p>
            <a:pPr marL="1200150" lvl="1" indent="-457200">
              <a:buFont typeface="Arial" panose="020B0604020202020204" pitchFamily="34" charset="0"/>
              <a:buChar char="•"/>
            </a:pPr>
            <a:endParaRPr lang="en-US" sz="1800">
              <a:effectLst/>
            </a:endParaRPr>
          </a:p>
          <a:p>
            <a:pPr marL="285750" indent="-285750">
              <a:buFont typeface="Arial" panose="020B0604020202020204" pitchFamily="34" charset="0"/>
              <a:buChar char="•"/>
            </a:pPr>
            <a:endParaRPr lang="en-US" sz="2400">
              <a:effectLst/>
            </a:endParaRPr>
          </a:p>
        </p:txBody>
      </p:sp>
    </p:spTree>
    <p:extLst>
      <p:ext uri="{BB962C8B-B14F-4D97-AF65-F5344CB8AC3E}">
        <p14:creationId xmlns:p14="http://schemas.microsoft.com/office/powerpoint/2010/main" val="41822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20A1-6E0E-9ADB-0ED7-8876545BC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BE07A-2D83-B7AC-1DCF-41EE6C9BFD6A}"/>
              </a:ext>
            </a:extLst>
          </p:cNvPr>
          <p:cNvSpPr>
            <a:spLocks noGrp="1"/>
          </p:cNvSpPr>
          <p:nvPr>
            <p:ph type="title"/>
          </p:nvPr>
        </p:nvSpPr>
        <p:spPr/>
        <p:txBody>
          <a:bodyPr/>
          <a:lstStyle/>
          <a:p>
            <a:r>
              <a:rPr lang="en-US">
                <a:ea typeface="ＭＳ Ｐゴシック"/>
              </a:rPr>
              <a:t>ALMA</a:t>
            </a:r>
            <a:endParaRPr lang="en-US"/>
          </a:p>
        </p:txBody>
      </p:sp>
      <p:sp>
        <p:nvSpPr>
          <p:cNvPr id="3" name="Content Placeholder 2">
            <a:extLst>
              <a:ext uri="{FF2B5EF4-FFF2-40B4-BE49-F238E27FC236}">
                <a16:creationId xmlns:a16="http://schemas.microsoft.com/office/drawing/2014/main" id="{4D9B787E-509C-B25C-1753-4A1D816D67E9}"/>
              </a:ext>
            </a:extLst>
          </p:cNvPr>
          <p:cNvSpPr>
            <a:spLocks noGrp="1"/>
          </p:cNvSpPr>
          <p:nvPr>
            <p:ph sz="quarter" idx="10"/>
          </p:nvPr>
        </p:nvSpPr>
        <p:spPr>
          <a:xfrm>
            <a:off x="230187" y="634995"/>
            <a:ext cx="8674532" cy="5617524"/>
          </a:xfrm>
        </p:spPr>
        <p:txBody>
          <a:bodyPr/>
          <a:lstStyle/>
          <a:p>
            <a:pPr algn="ctr"/>
            <a:r>
              <a:rPr lang="en-US" sz="2800">
                <a:effectLst/>
              </a:rPr>
              <a:t>Option to Share Operator Name Across the Fulfillment Network</a:t>
            </a:r>
          </a:p>
          <a:p>
            <a:pPr algn="ctr"/>
            <a:endParaRPr lang="en-US" sz="2800">
              <a:effectLst/>
            </a:endParaRPr>
          </a:p>
          <a:p>
            <a:pPr marL="285750" indent="-285750">
              <a:buFont typeface="Arial" panose="020B0604020202020204" pitchFamily="34" charset="0"/>
              <a:buChar char="•"/>
            </a:pPr>
            <a:r>
              <a:rPr lang="en-US" sz="2400"/>
              <a:t>Institutions in a Fulfillment Network can now opt-in to share the name of their operators who have put items of another institution in transit.</a:t>
            </a:r>
            <a:br>
              <a:rPr lang="en-US" sz="2400"/>
            </a:br>
            <a:endParaRPr lang="en-US" sz="2400"/>
          </a:p>
          <a:p>
            <a:pPr marL="285750" indent="-285750">
              <a:buFont typeface="Arial" panose="020B0604020202020204" pitchFamily="34" charset="0"/>
              <a:buChar char="•"/>
            </a:pPr>
            <a:r>
              <a:rPr lang="en-US" sz="2400"/>
              <a:t>The CARLI Office will review this setting with the Resource Sharing Committee and make an I-Share wide decision.</a:t>
            </a:r>
            <a:endParaRPr lang="en-US" sz="2400">
              <a:effectLst/>
            </a:endParaRPr>
          </a:p>
        </p:txBody>
      </p:sp>
    </p:spTree>
    <p:extLst>
      <p:ext uri="{BB962C8B-B14F-4D97-AF65-F5344CB8AC3E}">
        <p14:creationId xmlns:p14="http://schemas.microsoft.com/office/powerpoint/2010/main" val="388040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F7D3A-4286-6EA0-931A-31DA31611265}"/>
              </a:ext>
            </a:extLst>
          </p:cNvPr>
          <p:cNvSpPr>
            <a:spLocks noGrp="1"/>
          </p:cNvSpPr>
          <p:nvPr>
            <p:ph type="title"/>
          </p:nvPr>
        </p:nvSpPr>
        <p:spPr/>
        <p:txBody>
          <a:bodyPr/>
          <a:lstStyle/>
          <a:p>
            <a:r>
              <a:rPr lang="en-US"/>
              <a:t>AI Metadata Assistant</a:t>
            </a:r>
          </a:p>
        </p:txBody>
      </p:sp>
      <p:pic>
        <p:nvPicPr>
          <p:cNvPr id="7" name="Content Placeholder 6" descr="The Alma announcement window stating that the AI Metadata Assistant is live, with buttons to close the window, remind the user later, or take the user to the configuration page.">
            <a:extLst>
              <a:ext uri="{FF2B5EF4-FFF2-40B4-BE49-F238E27FC236}">
                <a16:creationId xmlns:a16="http://schemas.microsoft.com/office/drawing/2014/main" id="{CBD2836C-4FAA-AB70-07C1-85420D058D5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0188" y="1493500"/>
            <a:ext cx="4225925" cy="3143924"/>
          </a:xfrm>
          <a:ln>
            <a:solidFill>
              <a:schemeClr val="accent5"/>
            </a:solidFill>
          </a:ln>
        </p:spPr>
      </p:pic>
      <p:sp>
        <p:nvSpPr>
          <p:cNvPr id="3" name="Content Placeholder 2">
            <a:extLst>
              <a:ext uri="{FF2B5EF4-FFF2-40B4-BE49-F238E27FC236}">
                <a16:creationId xmlns:a16="http://schemas.microsoft.com/office/drawing/2014/main" id="{25BEA779-030C-5731-4150-0A1F899F1C04}"/>
              </a:ext>
            </a:extLst>
          </p:cNvPr>
          <p:cNvSpPr>
            <a:spLocks noGrp="1"/>
          </p:cNvSpPr>
          <p:nvPr>
            <p:ph sz="quarter" idx="11"/>
          </p:nvPr>
        </p:nvSpPr>
        <p:spPr/>
        <p:txBody>
          <a:bodyPr/>
          <a:lstStyle/>
          <a:p>
            <a:r>
              <a:rPr lang="en-US" sz="2100"/>
              <a:t>Toggle Missing Status added to actions menus for item records</a:t>
            </a:r>
          </a:p>
          <a:p>
            <a:pPr lvl="1"/>
            <a:r>
              <a:rPr lang="en-US" sz="1800"/>
              <a:t>When item is in place, </a:t>
            </a:r>
            <a:r>
              <a:rPr lang="en-US" sz="1800" b="1"/>
              <a:t>or</a:t>
            </a:r>
            <a:endParaRPr lang="en-US" sz="1800"/>
          </a:p>
          <a:p>
            <a:pPr lvl="1"/>
            <a:r>
              <a:rPr lang="en-US" sz="1800"/>
              <a:t>When item is not in place </a:t>
            </a:r>
            <a:r>
              <a:rPr lang="en-US" sz="1800" b="1"/>
              <a:t>and</a:t>
            </a:r>
            <a:endParaRPr lang="en-US" sz="1800"/>
          </a:p>
          <a:p>
            <a:pPr lvl="1"/>
            <a:r>
              <a:rPr lang="en-US" sz="1800"/>
              <a:t>Process type is one of:</a:t>
            </a:r>
          </a:p>
          <a:p>
            <a:pPr lvl="2"/>
            <a:r>
              <a:rPr lang="en-US" sz="1500"/>
              <a:t>In Process</a:t>
            </a:r>
          </a:p>
          <a:p>
            <a:pPr lvl="2"/>
            <a:r>
              <a:rPr lang="en-US" sz="1500"/>
              <a:t>Missing</a:t>
            </a:r>
          </a:p>
          <a:p>
            <a:pPr lvl="2"/>
            <a:r>
              <a:rPr lang="en-US" sz="1500"/>
              <a:t>Transit</a:t>
            </a:r>
          </a:p>
          <a:p>
            <a:r>
              <a:rPr lang="en-US" sz="2100"/>
              <a:t>Other process types may require more steps to toggle missing status</a:t>
            </a:r>
          </a:p>
          <a:p>
            <a:endParaRPr lang="en-US"/>
          </a:p>
        </p:txBody>
      </p:sp>
      <p:sp>
        <p:nvSpPr>
          <p:cNvPr id="5" name="Text Placeholder 4">
            <a:extLst>
              <a:ext uri="{FF2B5EF4-FFF2-40B4-BE49-F238E27FC236}">
                <a16:creationId xmlns:a16="http://schemas.microsoft.com/office/drawing/2014/main" id="{128E4104-99B9-B7BB-5D7F-3A55F3BEFE9E}"/>
              </a:ext>
            </a:extLst>
          </p:cNvPr>
          <p:cNvSpPr>
            <a:spLocks noGrp="1"/>
          </p:cNvSpPr>
          <p:nvPr>
            <p:ph type="body" sz="quarter" idx="13"/>
          </p:nvPr>
        </p:nvSpPr>
        <p:spPr>
          <a:xfrm>
            <a:off x="363571" y="4729500"/>
            <a:ext cx="3959158" cy="635000"/>
          </a:xfrm>
        </p:spPr>
        <p:txBody>
          <a:bodyPr/>
          <a:lstStyle/>
          <a:p>
            <a:r>
              <a:rPr lang="en-US" sz="1800" dirty="0"/>
              <a:t>Pop-up box for AI Metadata Assistant</a:t>
            </a:r>
          </a:p>
        </p:txBody>
      </p:sp>
    </p:spTree>
    <p:extLst>
      <p:ext uri="{BB962C8B-B14F-4D97-AF65-F5344CB8AC3E}">
        <p14:creationId xmlns:p14="http://schemas.microsoft.com/office/powerpoint/2010/main" val="35337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B48A-A41E-81C8-2884-BD0AA7369CE5}"/>
              </a:ext>
            </a:extLst>
          </p:cNvPr>
          <p:cNvSpPr>
            <a:spLocks noGrp="1"/>
          </p:cNvSpPr>
          <p:nvPr>
            <p:ph type="title"/>
          </p:nvPr>
        </p:nvSpPr>
        <p:spPr/>
        <p:txBody>
          <a:bodyPr/>
          <a:lstStyle/>
          <a:p>
            <a:r>
              <a:rPr lang="en-US" dirty="0"/>
              <a:t>Item Records—Mark In-Process as Missing</a:t>
            </a:r>
          </a:p>
        </p:txBody>
      </p:sp>
      <p:pic>
        <p:nvPicPr>
          <p:cNvPr id="5" name="Content Placeholder 4" descr="A screenshot of the items section for a title in the new title search user interface. The actions menu, a button with &quot;...&quot;, is expanded to show the Toggle Missing Status option.">
            <a:extLst>
              <a:ext uri="{FF2B5EF4-FFF2-40B4-BE49-F238E27FC236}">
                <a16:creationId xmlns:a16="http://schemas.microsoft.com/office/drawing/2014/main" id="{0722A6C8-FAB1-6BD8-E164-8088C8AFEFA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629150" y="1254689"/>
            <a:ext cx="4225925" cy="3597746"/>
          </a:xfrm>
          <a:ln>
            <a:solidFill>
              <a:schemeClr val="accent5"/>
            </a:solidFill>
          </a:ln>
        </p:spPr>
      </p:pic>
      <p:sp>
        <p:nvSpPr>
          <p:cNvPr id="3" name="Content Placeholder 2">
            <a:extLst>
              <a:ext uri="{FF2B5EF4-FFF2-40B4-BE49-F238E27FC236}">
                <a16:creationId xmlns:a16="http://schemas.microsoft.com/office/drawing/2014/main" id="{C5982715-950C-DC48-75D0-4DACEDD5B7C5}"/>
              </a:ext>
            </a:extLst>
          </p:cNvPr>
          <p:cNvSpPr>
            <a:spLocks noGrp="1"/>
          </p:cNvSpPr>
          <p:nvPr>
            <p:ph sz="quarter" idx="11"/>
          </p:nvPr>
        </p:nvSpPr>
        <p:spPr>
          <a:xfrm>
            <a:off x="230188" y="524008"/>
            <a:ext cx="4283075" cy="4860925"/>
          </a:xfrm>
        </p:spPr>
        <p:txBody>
          <a:bodyPr/>
          <a:lstStyle/>
          <a:p>
            <a:r>
              <a:rPr lang="en-US" sz="2100"/>
              <a:t>Toggle Missing Status added to actions menus for item records</a:t>
            </a:r>
          </a:p>
          <a:p>
            <a:pPr lvl="1"/>
            <a:r>
              <a:rPr lang="en-US" sz="1800"/>
              <a:t>When item is in place, </a:t>
            </a:r>
            <a:r>
              <a:rPr lang="en-US" sz="1800" b="1"/>
              <a:t>or</a:t>
            </a:r>
            <a:endParaRPr lang="en-US" sz="1800"/>
          </a:p>
          <a:p>
            <a:pPr lvl="1"/>
            <a:r>
              <a:rPr lang="en-US" sz="1800"/>
              <a:t>When item is not in place </a:t>
            </a:r>
            <a:r>
              <a:rPr lang="en-US" sz="1800" b="1"/>
              <a:t>and</a:t>
            </a:r>
            <a:endParaRPr lang="en-US" sz="1800"/>
          </a:p>
          <a:p>
            <a:pPr lvl="1"/>
            <a:r>
              <a:rPr lang="en-US" sz="1800"/>
              <a:t>Process type is one of:</a:t>
            </a:r>
          </a:p>
          <a:p>
            <a:pPr lvl="2"/>
            <a:r>
              <a:rPr lang="en-US" sz="1500"/>
              <a:t>In Process</a:t>
            </a:r>
          </a:p>
          <a:p>
            <a:pPr lvl="2"/>
            <a:r>
              <a:rPr lang="en-US" sz="1500"/>
              <a:t>Missing</a:t>
            </a:r>
          </a:p>
          <a:p>
            <a:pPr lvl="2"/>
            <a:r>
              <a:rPr lang="en-US" sz="1500"/>
              <a:t>Transit</a:t>
            </a:r>
          </a:p>
          <a:p>
            <a:r>
              <a:rPr lang="en-US" sz="2100"/>
              <a:t>Other process types may require more steps to toggle missing status</a:t>
            </a:r>
          </a:p>
          <a:p>
            <a:endParaRPr lang="en-US"/>
          </a:p>
        </p:txBody>
      </p:sp>
      <p:sp>
        <p:nvSpPr>
          <p:cNvPr id="4" name="Text Placeholder 3">
            <a:extLst>
              <a:ext uri="{FF2B5EF4-FFF2-40B4-BE49-F238E27FC236}">
                <a16:creationId xmlns:a16="http://schemas.microsoft.com/office/drawing/2014/main" id="{D5123CF8-47FD-8455-AEEA-D6B8613C6F4C}"/>
              </a:ext>
            </a:extLst>
          </p:cNvPr>
          <p:cNvSpPr>
            <a:spLocks noGrp="1"/>
          </p:cNvSpPr>
          <p:nvPr>
            <p:ph type="body" sz="quarter" idx="13"/>
          </p:nvPr>
        </p:nvSpPr>
        <p:spPr>
          <a:xfrm>
            <a:off x="4777124" y="4964292"/>
            <a:ext cx="3929975" cy="492925"/>
          </a:xfrm>
        </p:spPr>
        <p:txBody>
          <a:bodyPr/>
          <a:lstStyle/>
          <a:p>
            <a:r>
              <a:rPr lang="en-US" sz="1800" dirty="0"/>
              <a:t>Toggle Missing Status for Items</a:t>
            </a:r>
          </a:p>
        </p:txBody>
      </p:sp>
    </p:spTree>
    <p:extLst>
      <p:ext uri="{BB962C8B-B14F-4D97-AF65-F5344CB8AC3E}">
        <p14:creationId xmlns:p14="http://schemas.microsoft.com/office/powerpoint/2010/main" val="2519030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82CB68-733A-D1CF-BC36-9D62EF51821F}"/>
              </a:ext>
            </a:extLst>
          </p:cNvPr>
          <p:cNvSpPr>
            <a:spLocks noGrp="1"/>
          </p:cNvSpPr>
          <p:nvPr>
            <p:ph type="title"/>
          </p:nvPr>
        </p:nvSpPr>
        <p:spPr/>
        <p:txBody>
          <a:bodyPr/>
          <a:lstStyle/>
          <a:p>
            <a:r>
              <a:rPr lang="en-US" dirty="0"/>
              <a:t>Item Records—Mark In-Process as Missing </a:t>
            </a:r>
          </a:p>
        </p:txBody>
      </p:sp>
      <p:pic>
        <p:nvPicPr>
          <p:cNvPr id="5" name="Content Placeholder 4" descr="A screenshot of an item in the physical items search user interface. The actions menu, a button with &quot;...&quot;, is expanded to show the Toggle Missing Status option.">
            <a:extLst>
              <a:ext uri="{FF2B5EF4-FFF2-40B4-BE49-F238E27FC236}">
                <a16:creationId xmlns:a16="http://schemas.microsoft.com/office/drawing/2014/main" id="{3686DD4B-FF51-A532-2F2F-661B67B0DFF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0188" y="1848610"/>
            <a:ext cx="8586479" cy="2495347"/>
          </a:xfrm>
          <a:ln>
            <a:solidFill>
              <a:schemeClr val="accent5"/>
            </a:solidFill>
          </a:ln>
        </p:spPr>
      </p:pic>
      <p:sp>
        <p:nvSpPr>
          <p:cNvPr id="9" name="Text Placeholder 8">
            <a:extLst>
              <a:ext uri="{FF2B5EF4-FFF2-40B4-BE49-F238E27FC236}">
                <a16:creationId xmlns:a16="http://schemas.microsoft.com/office/drawing/2014/main" id="{34CA3E84-C905-27C5-0960-613A90E2E456}"/>
              </a:ext>
            </a:extLst>
          </p:cNvPr>
          <p:cNvSpPr>
            <a:spLocks noGrp="1"/>
          </p:cNvSpPr>
          <p:nvPr>
            <p:ph type="body" sz="quarter" idx="13"/>
          </p:nvPr>
        </p:nvSpPr>
        <p:spPr>
          <a:xfrm>
            <a:off x="389106" y="4412337"/>
            <a:ext cx="8365787" cy="373671"/>
          </a:xfrm>
        </p:spPr>
        <p:txBody>
          <a:bodyPr/>
          <a:lstStyle/>
          <a:p>
            <a:r>
              <a:rPr lang="en-US" sz="1800" dirty="0"/>
              <a:t>Toggle Missing Status from the More Actions menu</a:t>
            </a:r>
          </a:p>
        </p:txBody>
      </p:sp>
    </p:spTree>
    <p:extLst>
      <p:ext uri="{BB962C8B-B14F-4D97-AF65-F5344CB8AC3E}">
        <p14:creationId xmlns:p14="http://schemas.microsoft.com/office/powerpoint/2010/main" val="356417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0F9E-B035-740C-F0C9-C7088DF15E08}"/>
              </a:ext>
            </a:extLst>
          </p:cNvPr>
          <p:cNvSpPr>
            <a:spLocks noGrp="1"/>
          </p:cNvSpPr>
          <p:nvPr>
            <p:ph type="title"/>
          </p:nvPr>
        </p:nvSpPr>
        <p:spPr/>
        <p:txBody>
          <a:bodyPr/>
          <a:lstStyle/>
          <a:p>
            <a:r>
              <a:rPr lang="en-US"/>
              <a:t>Acquisitions: PO Line Enhancements</a:t>
            </a:r>
          </a:p>
        </p:txBody>
      </p:sp>
      <p:sp>
        <p:nvSpPr>
          <p:cNvPr id="3" name="Content Placeholder 2">
            <a:extLst>
              <a:ext uri="{FF2B5EF4-FFF2-40B4-BE49-F238E27FC236}">
                <a16:creationId xmlns:a16="http://schemas.microsoft.com/office/drawing/2014/main" id="{63A9B28D-5D69-0DED-C958-EF6C00073679}"/>
              </a:ext>
            </a:extLst>
          </p:cNvPr>
          <p:cNvSpPr>
            <a:spLocks noGrp="1"/>
          </p:cNvSpPr>
          <p:nvPr>
            <p:ph sz="quarter" idx="10"/>
          </p:nvPr>
        </p:nvSpPr>
        <p:spPr>
          <a:xfrm>
            <a:off x="230187" y="634995"/>
            <a:ext cx="8624887" cy="4860925"/>
          </a:xfrm>
        </p:spPr>
        <p:txBody>
          <a:bodyPr>
            <a:normAutofit/>
          </a:bodyPr>
          <a:lstStyle/>
          <a:p>
            <a:r>
              <a:rPr lang="en-US"/>
              <a:t>Enhanced PO Line Claiming job report</a:t>
            </a:r>
          </a:p>
          <a:p>
            <a:pPr lvl="1"/>
            <a:r>
              <a:rPr lang="en-US"/>
              <a:t>Lists vendors and success or failure in sending claim emails</a:t>
            </a:r>
          </a:p>
          <a:p>
            <a:r>
              <a:rPr lang="en-US"/>
              <a:t>Automatic update to bibliographic details</a:t>
            </a:r>
          </a:p>
          <a:p>
            <a:pPr lvl="1"/>
            <a:r>
              <a:rPr lang="en-US"/>
              <a:t>Update PO description automatically after a bib change</a:t>
            </a:r>
          </a:p>
          <a:p>
            <a:pPr lvl="1"/>
            <a:r>
              <a:rPr lang="en-US" err="1"/>
              <a:t>Opt</a:t>
            </a:r>
            <a:r>
              <a:rPr lang="en-US"/>
              <a:t> in with parameter: </a:t>
            </a:r>
            <a:r>
              <a:rPr lang="en-US" err="1"/>
              <a:t>po_line_description_update_upon_bib_change</a:t>
            </a:r>
            <a:endParaRPr lang="en-US"/>
          </a:p>
          <a:p>
            <a:r>
              <a:rPr lang="en-US"/>
              <a:t>Change PO Lines for different inventory and continuity</a:t>
            </a:r>
          </a:p>
          <a:p>
            <a:r>
              <a:rPr lang="en-US"/>
              <a:t>Display of PO Lines UI</a:t>
            </a:r>
          </a:p>
        </p:txBody>
      </p:sp>
    </p:spTree>
    <p:extLst>
      <p:ext uri="{BB962C8B-B14F-4D97-AF65-F5344CB8AC3E}">
        <p14:creationId xmlns:p14="http://schemas.microsoft.com/office/powerpoint/2010/main" val="129906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0791-1158-1536-E893-101ED58E528D}"/>
              </a:ext>
            </a:extLst>
          </p:cNvPr>
          <p:cNvSpPr>
            <a:spLocks noGrp="1"/>
          </p:cNvSpPr>
          <p:nvPr>
            <p:ph type="title"/>
          </p:nvPr>
        </p:nvSpPr>
        <p:spPr/>
        <p:txBody>
          <a:bodyPr/>
          <a:lstStyle/>
          <a:p>
            <a:r>
              <a:rPr lang="en-US"/>
              <a:t>Update PO Lines Information - Advanced</a:t>
            </a:r>
          </a:p>
        </p:txBody>
      </p:sp>
      <p:sp>
        <p:nvSpPr>
          <p:cNvPr id="3" name="Content Placeholder 2">
            <a:extLst>
              <a:ext uri="{FF2B5EF4-FFF2-40B4-BE49-F238E27FC236}">
                <a16:creationId xmlns:a16="http://schemas.microsoft.com/office/drawing/2014/main" id="{30939C06-B2BB-0FD5-8A27-FEEA1C0020EE}"/>
              </a:ext>
            </a:extLst>
          </p:cNvPr>
          <p:cNvSpPr>
            <a:spLocks noGrp="1"/>
          </p:cNvSpPr>
          <p:nvPr>
            <p:ph sz="quarter" idx="10"/>
          </p:nvPr>
        </p:nvSpPr>
        <p:spPr>
          <a:xfrm>
            <a:off x="230187" y="634995"/>
            <a:ext cx="8624887" cy="4860925"/>
          </a:xfrm>
        </p:spPr>
        <p:txBody>
          <a:bodyPr/>
          <a:lstStyle/>
          <a:p>
            <a:r>
              <a:rPr lang="en-US"/>
              <a:t>Enhancement allows PO line type changes not previously allowed</a:t>
            </a:r>
          </a:p>
          <a:p>
            <a:pPr lvl="1"/>
            <a:r>
              <a:rPr lang="en-US"/>
              <a:t>Across inventory type: electronic </a:t>
            </a:r>
            <a:r>
              <a:rPr lang="en-US">
                <a:sym typeface="Wingdings" panose="05000000000000000000" pitchFamily="2" charset="2"/>
              </a:rPr>
              <a:t> physical</a:t>
            </a:r>
          </a:p>
          <a:p>
            <a:pPr lvl="1"/>
            <a:r>
              <a:rPr lang="en-US">
                <a:sym typeface="Wingdings" panose="05000000000000000000" pitchFamily="2" charset="2"/>
              </a:rPr>
              <a:t>Across continuity: subscription  one-time</a:t>
            </a:r>
            <a:endParaRPr lang="en-US"/>
          </a:p>
        </p:txBody>
      </p:sp>
      <p:sp>
        <p:nvSpPr>
          <p:cNvPr id="6" name="Text Placeholder 5">
            <a:extLst>
              <a:ext uri="{FF2B5EF4-FFF2-40B4-BE49-F238E27FC236}">
                <a16:creationId xmlns:a16="http://schemas.microsoft.com/office/drawing/2014/main" id="{F0DFA071-CDD8-B530-8148-ECA69EA24E12}"/>
              </a:ext>
            </a:extLst>
          </p:cNvPr>
          <p:cNvSpPr>
            <a:spLocks noGrp="1"/>
          </p:cNvSpPr>
          <p:nvPr>
            <p:ph type="body" sz="quarter" idx="13"/>
          </p:nvPr>
        </p:nvSpPr>
        <p:spPr>
          <a:xfrm>
            <a:off x="1082809" y="5500016"/>
            <a:ext cx="6919642" cy="465611"/>
          </a:xfrm>
        </p:spPr>
        <p:txBody>
          <a:bodyPr/>
          <a:lstStyle/>
          <a:p>
            <a:r>
              <a:rPr lang="en-US" sz="1800" dirty="0"/>
              <a:t>Task parameters for running a job </a:t>
            </a:r>
          </a:p>
        </p:txBody>
      </p:sp>
      <p:pic>
        <p:nvPicPr>
          <p:cNvPr id="5" name="Picture 4" descr="A screenshot of the task parameters screen for the Update PO Lines Information - Advanced job. The PO Line Type parameter is selected with value Electronic Collection - Subscription.">
            <a:extLst>
              <a:ext uri="{FF2B5EF4-FFF2-40B4-BE49-F238E27FC236}">
                <a16:creationId xmlns:a16="http://schemas.microsoft.com/office/drawing/2014/main" id="{161B9C13-F036-E90E-2BC7-2061D2B1E190}"/>
              </a:ext>
            </a:extLst>
          </p:cNvPr>
          <p:cNvPicPr>
            <a:picLocks noChangeAspect="1"/>
          </p:cNvPicPr>
          <p:nvPr/>
        </p:nvPicPr>
        <p:blipFill>
          <a:blip r:embed="rId3"/>
          <a:srcRect b="32875"/>
          <a:stretch/>
        </p:blipFill>
        <p:spPr>
          <a:xfrm>
            <a:off x="985527" y="3337694"/>
            <a:ext cx="7172947" cy="2152278"/>
          </a:xfrm>
          <a:prstGeom prst="rect">
            <a:avLst/>
          </a:prstGeom>
          <a:ln>
            <a:solidFill>
              <a:schemeClr val="accent5"/>
            </a:solidFill>
          </a:ln>
        </p:spPr>
      </p:pic>
    </p:spTree>
    <p:extLst>
      <p:ext uri="{BB962C8B-B14F-4D97-AF65-F5344CB8AC3E}">
        <p14:creationId xmlns:p14="http://schemas.microsoft.com/office/powerpoint/2010/main" val="109944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534E-44A3-2F86-3AF0-B97C28DB0C47}"/>
              </a:ext>
            </a:extLst>
          </p:cNvPr>
          <p:cNvSpPr>
            <a:spLocks noGrp="1"/>
          </p:cNvSpPr>
          <p:nvPr>
            <p:ph type="title"/>
          </p:nvPr>
        </p:nvSpPr>
        <p:spPr/>
        <p:txBody>
          <a:bodyPr/>
          <a:lstStyle/>
          <a:p>
            <a:r>
              <a:rPr lang="en-US"/>
              <a:t>PO Lines UI Enhancements</a:t>
            </a:r>
          </a:p>
        </p:txBody>
      </p:sp>
      <p:sp>
        <p:nvSpPr>
          <p:cNvPr id="3" name="Content Placeholder 2">
            <a:extLst>
              <a:ext uri="{FF2B5EF4-FFF2-40B4-BE49-F238E27FC236}">
                <a16:creationId xmlns:a16="http://schemas.microsoft.com/office/drawing/2014/main" id="{C5D9C9C3-74A4-420F-4D2F-A6D5BE0C842A}"/>
              </a:ext>
            </a:extLst>
          </p:cNvPr>
          <p:cNvSpPr>
            <a:spLocks noGrp="1"/>
          </p:cNvSpPr>
          <p:nvPr>
            <p:ph sz="quarter" idx="10"/>
          </p:nvPr>
        </p:nvSpPr>
        <p:spPr>
          <a:xfrm>
            <a:off x="230187" y="634995"/>
            <a:ext cx="8624887" cy="4860925"/>
          </a:xfrm>
        </p:spPr>
        <p:txBody>
          <a:bodyPr/>
          <a:lstStyle/>
          <a:p>
            <a:r>
              <a:rPr lang="en-US"/>
              <a:t>Pagination added within a POL</a:t>
            </a:r>
          </a:p>
          <a:p>
            <a:pPr lvl="1"/>
            <a:r>
              <a:rPr lang="en-US"/>
              <a:t>Useful for titles with many ordered items or portfolios</a:t>
            </a:r>
          </a:p>
          <a:p>
            <a:r>
              <a:rPr lang="en-US"/>
              <a:t>Quick Access menu within a POL</a:t>
            </a:r>
          </a:p>
          <a:p>
            <a:pPr lvl="1"/>
            <a:r>
              <a:rPr lang="en-US"/>
              <a:t>Find any field, section, related tab, or action</a:t>
            </a:r>
          </a:p>
          <a:p>
            <a:pPr lvl="1"/>
            <a:r>
              <a:rPr lang="en-US"/>
              <a:t>Type “.” (period key) to use, or select Quick Access</a:t>
            </a:r>
          </a:p>
          <a:p>
            <a:r>
              <a:rPr lang="en-US"/>
              <a:t>Additional fields now include recent selections</a:t>
            </a:r>
          </a:p>
          <a:p>
            <a:pPr lvl="1"/>
            <a:r>
              <a:rPr lang="en-US"/>
              <a:t>Acquisition method, Material Type, Currency, Access Provider</a:t>
            </a:r>
          </a:p>
          <a:p>
            <a:pPr lvl="1"/>
            <a:endParaRPr lang="en-US"/>
          </a:p>
        </p:txBody>
      </p:sp>
    </p:spTree>
    <p:extLst>
      <p:ext uri="{BB962C8B-B14F-4D97-AF65-F5344CB8AC3E}">
        <p14:creationId xmlns:p14="http://schemas.microsoft.com/office/powerpoint/2010/main" val="60677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3600">
                <a:latin typeface="+mj-lt"/>
                <a:ea typeface="+mn-lt"/>
                <a:cs typeface="Arial" panose="020B0604020202020204" pitchFamily="34" charset="0"/>
              </a:rPr>
              <a:t>Agenda – 2/6/2025</a:t>
            </a:r>
          </a:p>
          <a:p>
            <a:pPr>
              <a:spcBef>
                <a:spcPts val="0"/>
              </a:spcBef>
            </a:pPr>
            <a:endParaRPr lang="en-US" sz="2400">
              <a:latin typeface="+mj-lt"/>
              <a:ea typeface="+mn-lt"/>
              <a:cs typeface="Arial" panose="020B0604020202020204" pitchFamily="34" charset="0"/>
            </a:endParaRPr>
          </a:p>
          <a:p>
            <a:pPr>
              <a:spcBef>
                <a:spcPts val="0"/>
              </a:spcBef>
            </a:pPr>
            <a:endParaRPr lang="en-US" sz="2400">
              <a:latin typeface="+mj-lt"/>
              <a:ea typeface="+mn-lt"/>
              <a:cs typeface="Arial" panose="020B0604020202020204" pitchFamily="34" charset="0"/>
            </a:endParaRPr>
          </a:p>
          <a:p>
            <a:pPr marL="342900" indent="-342900">
              <a:spcBef>
                <a:spcPts val="0"/>
              </a:spcBef>
              <a:buFont typeface="Arial" panose="020B0604020202020204" pitchFamily="34" charset="0"/>
              <a:buChar char="•"/>
            </a:pPr>
            <a:r>
              <a:rPr lang="en-US" sz="2400">
                <a:latin typeface="+mj-lt"/>
                <a:ea typeface="+mn-lt"/>
                <a:cs typeface="Arial" panose="020B0604020202020204" pitchFamily="34" charset="0"/>
              </a:rPr>
              <a:t>Announcements and Reminders</a:t>
            </a:r>
          </a:p>
          <a:p>
            <a:pPr marL="342900" indent="-342900">
              <a:spcBef>
                <a:spcPts val="0"/>
              </a:spcBef>
              <a:buFont typeface="Arial" panose="020B0604020202020204" pitchFamily="34" charset="0"/>
              <a:buChar char="•"/>
            </a:pPr>
            <a:endParaRPr lang="en-US" sz="2400">
              <a:latin typeface="+mj-lt"/>
              <a:ea typeface="+mn-lt"/>
              <a:cs typeface="Arial" panose="020B0604020202020204" pitchFamily="34" charset="0"/>
            </a:endParaRPr>
          </a:p>
          <a:p>
            <a:pPr marL="342900" indent="-342900">
              <a:spcBef>
                <a:spcPts val="0"/>
              </a:spcBef>
              <a:buFont typeface="Arial" panose="020B0604020202020204" pitchFamily="34" charset="0"/>
              <a:buChar char="•"/>
            </a:pPr>
            <a:r>
              <a:rPr lang="en-US" sz="2400">
                <a:latin typeface="+mj-lt"/>
                <a:ea typeface="+mn-lt"/>
                <a:cs typeface="Arial" panose="020B0604020202020204" pitchFamily="34" charset="0"/>
              </a:rPr>
              <a:t>Upcoming events</a:t>
            </a:r>
          </a:p>
          <a:p>
            <a:pPr marL="342900" indent="-342900">
              <a:spcBef>
                <a:spcPts val="0"/>
              </a:spcBef>
              <a:buFont typeface="Arial" panose="020B0604020202020204" pitchFamily="34" charset="0"/>
              <a:buChar char="•"/>
            </a:pPr>
            <a:endParaRPr lang="en-US" sz="2400">
              <a:latin typeface="+mj-lt"/>
              <a:ea typeface="+mn-lt"/>
              <a:cs typeface="Arial" panose="020B0604020202020204" pitchFamily="34" charset="0"/>
            </a:endParaRPr>
          </a:p>
          <a:p>
            <a:pPr marL="342900" indent="-342900">
              <a:spcBef>
                <a:spcPts val="0"/>
              </a:spcBef>
              <a:buFont typeface="Arial" panose="020B0604020202020204" pitchFamily="34" charset="0"/>
              <a:buChar char="•"/>
            </a:pPr>
            <a:r>
              <a:rPr lang="en-US" sz="2400">
                <a:latin typeface="+mj-lt"/>
                <a:ea typeface="+mn-lt"/>
                <a:cs typeface="Arial" panose="020B0604020202020204" pitchFamily="34" charset="0"/>
              </a:rPr>
              <a:t>Today’s Topic: February 2025 Feature Release</a:t>
            </a:r>
          </a:p>
          <a:p>
            <a:endParaRPr lang="en-US" sz="2800">
              <a:latin typeface="+mj-lt"/>
              <a:ea typeface="+mn-lt"/>
              <a:cs typeface="Arial" panose="020B0604020202020204" pitchFamily="34" charset="0"/>
            </a:endParaRPr>
          </a:p>
        </p:txBody>
      </p:sp>
    </p:spTree>
    <p:extLst>
      <p:ext uri="{BB962C8B-B14F-4D97-AF65-F5344CB8AC3E}">
        <p14:creationId xmlns:p14="http://schemas.microsoft.com/office/powerpoint/2010/main" val="92750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D2F31-2BFE-CD73-1118-784533948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F1D6B-815C-2DD7-5E5F-8ED62854081F}"/>
              </a:ext>
            </a:extLst>
          </p:cNvPr>
          <p:cNvSpPr>
            <a:spLocks noGrp="1"/>
          </p:cNvSpPr>
          <p:nvPr>
            <p:ph type="title"/>
          </p:nvPr>
        </p:nvSpPr>
        <p:spPr>
          <a:xfrm>
            <a:off x="1864519" y="2857500"/>
            <a:ext cx="5414962" cy="1143000"/>
          </a:xfrm>
        </p:spPr>
        <p:txBody>
          <a:bodyPr/>
          <a:lstStyle/>
          <a:p>
            <a:pPr algn="ctr"/>
            <a:r>
              <a:rPr lang="en-US" sz="6000"/>
              <a:t>Primo VE</a:t>
            </a:r>
          </a:p>
        </p:txBody>
      </p:sp>
    </p:spTree>
    <p:extLst>
      <p:ext uri="{BB962C8B-B14F-4D97-AF65-F5344CB8AC3E}">
        <p14:creationId xmlns:p14="http://schemas.microsoft.com/office/powerpoint/2010/main" val="1814540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42E6-71E3-6156-7F50-A7FA1BCB7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D4E1B-CD31-6155-3A89-A0A701415DBD}"/>
              </a:ext>
            </a:extLst>
          </p:cNvPr>
          <p:cNvSpPr>
            <a:spLocks noGrp="1"/>
          </p:cNvSpPr>
          <p:nvPr>
            <p:ph type="title"/>
          </p:nvPr>
        </p:nvSpPr>
        <p:spPr/>
        <p:txBody>
          <a:bodyPr/>
          <a:lstStyle/>
          <a:p>
            <a:r>
              <a:rPr lang="en-US">
                <a:ea typeface="ＭＳ Ｐゴシック"/>
              </a:rPr>
              <a:t>Primo VE</a:t>
            </a:r>
            <a:endParaRPr lang="en-US"/>
          </a:p>
        </p:txBody>
      </p:sp>
      <p:sp>
        <p:nvSpPr>
          <p:cNvPr id="3" name="Content Placeholder 2">
            <a:extLst>
              <a:ext uri="{FF2B5EF4-FFF2-40B4-BE49-F238E27FC236}">
                <a16:creationId xmlns:a16="http://schemas.microsoft.com/office/drawing/2014/main" id="{417CE9D2-6564-E14F-AFE7-E50106EED57C}"/>
              </a:ext>
            </a:extLst>
          </p:cNvPr>
          <p:cNvSpPr>
            <a:spLocks noGrp="1"/>
          </p:cNvSpPr>
          <p:nvPr>
            <p:ph sz="quarter" idx="10"/>
          </p:nvPr>
        </p:nvSpPr>
        <p:spPr>
          <a:xfrm>
            <a:off x="230187" y="634995"/>
            <a:ext cx="8674532" cy="2365375"/>
          </a:xfrm>
        </p:spPr>
        <p:txBody>
          <a:bodyPr/>
          <a:lstStyle/>
          <a:p>
            <a:pPr algn="ctr"/>
            <a:r>
              <a:rPr lang="en-US" sz="2800" dirty="0">
                <a:effectLst/>
              </a:rPr>
              <a:t>Integrating </a:t>
            </a:r>
            <a:r>
              <a:rPr lang="en-US" sz="2800" dirty="0" err="1">
                <a:effectLst/>
              </a:rPr>
              <a:t>WorldCat</a:t>
            </a:r>
            <a:r>
              <a:rPr lang="en-US" sz="2800" dirty="0">
                <a:effectLst/>
              </a:rPr>
              <a:t> V2 Search API</a:t>
            </a:r>
          </a:p>
          <a:p>
            <a:pPr algn="ctr"/>
            <a:endParaRPr lang="en-US" sz="1600" dirty="0">
              <a:effectLst/>
            </a:endParaRPr>
          </a:p>
          <a:p>
            <a:pPr marL="285750" indent="-285750">
              <a:buFont typeface="Arial"/>
              <a:buChar char="•"/>
            </a:pPr>
            <a:r>
              <a:rPr lang="en-US" sz="1800" dirty="0" err="1"/>
              <a:t>WorldCat</a:t>
            </a:r>
            <a:r>
              <a:rPr lang="en-US" sz="1800" dirty="0"/>
              <a:t> v.1 Search API is nearing its end of life</a:t>
            </a:r>
          </a:p>
          <a:p>
            <a:pPr marL="285750" indent="-285750">
              <a:buFont typeface="Arial"/>
              <a:buChar char="•"/>
            </a:pPr>
            <a:r>
              <a:rPr lang="en-US" sz="1800" dirty="0"/>
              <a:t>Replacement </a:t>
            </a:r>
            <a:r>
              <a:rPr lang="en-US" sz="1800" dirty="0" err="1"/>
              <a:t>WorldCat</a:t>
            </a:r>
            <a:r>
              <a:rPr lang="en-US" sz="1800" dirty="0"/>
              <a:t> v.2 Search API index is now available in Alma</a:t>
            </a:r>
          </a:p>
          <a:p>
            <a:pPr marL="285750" indent="-285750">
              <a:buFont typeface="Arial"/>
              <a:buChar char="•"/>
            </a:pPr>
            <a:r>
              <a:rPr lang="en-US" sz="1800" dirty="0"/>
              <a:t>Ex Libris documentation: </a:t>
            </a:r>
            <a:r>
              <a:rPr lang="en-US" sz="1800" dirty="0">
                <a:hlinkClick r:id="rId3"/>
              </a:rPr>
              <a:t>Defining a Scope for a Third-Party Index</a:t>
            </a:r>
            <a:endParaRPr lang="en-US" sz="1800" dirty="0"/>
          </a:p>
          <a:p>
            <a:pPr marL="285750" indent="-285750">
              <a:buFont typeface="Arial"/>
              <a:buChar char="•"/>
            </a:pPr>
            <a:r>
              <a:rPr lang="en-US" sz="1800" dirty="0"/>
              <a:t>OCLC documentation: </a:t>
            </a:r>
            <a:r>
              <a:rPr lang="en-US" sz="1800" dirty="0" err="1">
                <a:hlinkClick r:id="rId4"/>
              </a:rPr>
              <a:t>WorldCat</a:t>
            </a:r>
            <a:r>
              <a:rPr lang="en-US" sz="1800" dirty="0">
                <a:hlinkClick r:id="rId4"/>
              </a:rPr>
              <a:t> Search API 1.0 transition resources </a:t>
            </a:r>
            <a:endParaRPr lang="en-US" sz="1800" dirty="0"/>
          </a:p>
        </p:txBody>
      </p:sp>
      <p:pic>
        <p:nvPicPr>
          <p:cNvPr id="6" name="Picture 5" descr="Screenshot of Add Other Index in Alma">
            <a:extLst>
              <a:ext uri="{FF2B5EF4-FFF2-40B4-BE49-F238E27FC236}">
                <a16:creationId xmlns:a16="http://schemas.microsoft.com/office/drawing/2014/main" id="{C894910E-B082-A77B-CA3B-D93CD9330D3F}"/>
              </a:ext>
            </a:extLst>
          </p:cNvPr>
          <p:cNvPicPr>
            <a:picLocks noChangeAspect="1"/>
          </p:cNvPicPr>
          <p:nvPr/>
        </p:nvPicPr>
        <p:blipFill>
          <a:blip r:embed="rId5"/>
          <a:stretch>
            <a:fillRect/>
          </a:stretch>
        </p:blipFill>
        <p:spPr>
          <a:xfrm>
            <a:off x="1258128" y="2873910"/>
            <a:ext cx="6174174" cy="2876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990F418B-4F4F-4E86-06E3-99C5E514C500}"/>
              </a:ext>
            </a:extLst>
          </p:cNvPr>
          <p:cNvSpPr txBox="1"/>
          <p:nvPr/>
        </p:nvSpPr>
        <p:spPr>
          <a:xfrm>
            <a:off x="1391055" y="5846323"/>
            <a:ext cx="5856051" cy="376682"/>
          </a:xfrm>
          <a:prstGeom prst="rect">
            <a:avLst/>
          </a:prstGeom>
          <a:noFill/>
        </p:spPr>
        <p:txBody>
          <a:bodyPr wrap="square" rtlCol="0">
            <a:spAutoFit/>
          </a:bodyPr>
          <a:lstStyle/>
          <a:p>
            <a:r>
              <a:rPr lang="en-US" dirty="0">
                <a:latin typeface="+mj-lt"/>
              </a:rPr>
              <a:t>Search Profiles configuration for Add Other Index</a:t>
            </a:r>
          </a:p>
        </p:txBody>
      </p:sp>
    </p:spTree>
    <p:extLst>
      <p:ext uri="{BB962C8B-B14F-4D97-AF65-F5344CB8AC3E}">
        <p14:creationId xmlns:p14="http://schemas.microsoft.com/office/powerpoint/2010/main" val="317350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A629-421D-3151-E109-1D333C45B029}"/>
              </a:ext>
            </a:extLst>
          </p:cNvPr>
          <p:cNvSpPr>
            <a:spLocks noGrp="1"/>
          </p:cNvSpPr>
          <p:nvPr>
            <p:ph type="title"/>
          </p:nvPr>
        </p:nvSpPr>
        <p:spPr/>
        <p:txBody>
          <a:bodyPr/>
          <a:lstStyle/>
          <a:p>
            <a:r>
              <a:rPr lang="en-US">
                <a:ea typeface="ＭＳ Ｐゴシック"/>
              </a:rPr>
              <a:t>Primo VE</a:t>
            </a:r>
            <a:endParaRPr lang="en-US"/>
          </a:p>
        </p:txBody>
      </p:sp>
      <p:sp>
        <p:nvSpPr>
          <p:cNvPr id="3" name="Content Placeholder 2">
            <a:extLst>
              <a:ext uri="{FF2B5EF4-FFF2-40B4-BE49-F238E27FC236}">
                <a16:creationId xmlns:a16="http://schemas.microsoft.com/office/drawing/2014/main" id="{980B02EB-6B0A-380E-49A4-0EB6C9B5D756}"/>
              </a:ext>
            </a:extLst>
          </p:cNvPr>
          <p:cNvSpPr>
            <a:spLocks noGrp="1"/>
          </p:cNvSpPr>
          <p:nvPr>
            <p:ph sz="quarter" idx="10"/>
          </p:nvPr>
        </p:nvSpPr>
        <p:spPr>
          <a:xfrm>
            <a:off x="230187" y="634995"/>
            <a:ext cx="8674532" cy="2365375"/>
          </a:xfrm>
        </p:spPr>
        <p:txBody>
          <a:bodyPr/>
          <a:lstStyle/>
          <a:p>
            <a:r>
              <a:rPr lang="en-US" sz="3600">
                <a:latin typeface="Arial"/>
                <a:ea typeface="ＭＳ Ｐゴシック"/>
              </a:rPr>
              <a:t>Patron Default Sort</a:t>
            </a:r>
          </a:p>
          <a:p>
            <a:pPr marL="285750" indent="-285750">
              <a:buFont typeface="Arial"/>
              <a:buChar char="•"/>
            </a:pPr>
            <a:r>
              <a:rPr lang="en-US" sz="2000">
                <a:latin typeface="Arial"/>
                <a:ea typeface="ＭＳ Ｐゴシック"/>
                <a:cs typeface="Arial"/>
              </a:rPr>
              <a:t>A users' default sort will now be based on their last selected sort type. </a:t>
            </a:r>
            <a:endParaRPr lang="en-US"/>
          </a:p>
          <a:p>
            <a:pPr marL="1028700" lvl="1" indent="-285750">
              <a:buFont typeface="Arial"/>
              <a:buChar char="•"/>
            </a:pPr>
            <a:r>
              <a:rPr lang="en-US" sz="1700">
                <a:latin typeface="Arial"/>
                <a:ea typeface="ＭＳ Ｐゴシック"/>
                <a:cs typeface="Arial"/>
              </a:rPr>
              <a:t>Previously, the default sort for advanced and simple searches was Relevance.</a:t>
            </a:r>
          </a:p>
          <a:p>
            <a:pPr marL="285750" indent="-285750">
              <a:buFont typeface="Arial,Sans-Serif"/>
              <a:buChar char="•"/>
            </a:pPr>
            <a:r>
              <a:rPr lang="en-US" sz="2000">
                <a:latin typeface="Arial"/>
                <a:ea typeface="ＭＳ Ｐゴシック"/>
                <a:cs typeface="Arial"/>
              </a:rPr>
              <a:t>For signed-in users, this setting is retained between sessions.</a:t>
            </a:r>
          </a:p>
          <a:p>
            <a:pPr marL="285750" indent="-285750">
              <a:buFont typeface="Arial"/>
              <a:buChar char="•"/>
            </a:pPr>
            <a:r>
              <a:rPr lang="en-US" sz="2000">
                <a:latin typeface="Arial"/>
                <a:ea typeface="ＭＳ Ｐゴシック"/>
                <a:cs typeface="Arial"/>
              </a:rPr>
              <a:t>Does not apply to other search types, like Browse or Journal Search.</a:t>
            </a:r>
          </a:p>
        </p:txBody>
      </p:sp>
      <p:pic>
        <p:nvPicPr>
          <p:cNvPr id="4" name="Picture 3" descr="screenshot of Primo VE with available sorting options highlighted with a red rectangle">
            <a:extLst>
              <a:ext uri="{FF2B5EF4-FFF2-40B4-BE49-F238E27FC236}">
                <a16:creationId xmlns:a16="http://schemas.microsoft.com/office/drawing/2014/main" id="{C5E71838-78B7-4791-2DA3-C34CF07A4ADF}"/>
              </a:ext>
            </a:extLst>
          </p:cNvPr>
          <p:cNvPicPr>
            <a:picLocks noChangeAspect="1"/>
          </p:cNvPicPr>
          <p:nvPr/>
        </p:nvPicPr>
        <p:blipFill>
          <a:blip r:embed="rId3"/>
          <a:stretch>
            <a:fillRect/>
          </a:stretch>
        </p:blipFill>
        <p:spPr>
          <a:xfrm>
            <a:off x="228600" y="3289796"/>
            <a:ext cx="8677275" cy="3002557"/>
          </a:xfrm>
          <a:prstGeom prst="rect">
            <a:avLst/>
          </a:prstGeom>
        </p:spPr>
      </p:pic>
      <p:sp>
        <p:nvSpPr>
          <p:cNvPr id="5" name="TextBox 4">
            <a:extLst>
              <a:ext uri="{FF2B5EF4-FFF2-40B4-BE49-F238E27FC236}">
                <a16:creationId xmlns:a16="http://schemas.microsoft.com/office/drawing/2014/main" id="{0D2C1039-D5DD-118C-7022-1E5C7EAF91FD}"/>
              </a:ext>
            </a:extLst>
          </p:cNvPr>
          <p:cNvSpPr txBox="1"/>
          <p:nvPr/>
        </p:nvSpPr>
        <p:spPr>
          <a:xfrm>
            <a:off x="807396" y="6478621"/>
            <a:ext cx="7548664" cy="369332"/>
          </a:xfrm>
          <a:prstGeom prst="rect">
            <a:avLst/>
          </a:prstGeom>
          <a:noFill/>
        </p:spPr>
        <p:txBody>
          <a:bodyPr wrap="square" rtlCol="0">
            <a:spAutoFit/>
          </a:bodyPr>
          <a:lstStyle/>
          <a:p>
            <a:r>
              <a:rPr lang="en-US" dirty="0">
                <a:solidFill>
                  <a:schemeClr val="bg2"/>
                </a:solidFill>
                <a:latin typeface="+mj-lt"/>
              </a:rPr>
              <a:t>New default sort settings in Primo VE</a:t>
            </a:r>
          </a:p>
        </p:txBody>
      </p:sp>
    </p:spTree>
    <p:extLst>
      <p:ext uri="{BB962C8B-B14F-4D97-AF65-F5344CB8AC3E}">
        <p14:creationId xmlns:p14="http://schemas.microsoft.com/office/powerpoint/2010/main" val="3408985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2D0A8C-C2EB-E2B7-5EB2-6FDE7D8D8BE3}"/>
              </a:ext>
            </a:extLst>
          </p:cNvPr>
          <p:cNvSpPr>
            <a:spLocks noGrp="1"/>
          </p:cNvSpPr>
          <p:nvPr>
            <p:ph type="title"/>
          </p:nvPr>
        </p:nvSpPr>
        <p:spPr/>
        <p:txBody>
          <a:bodyPr>
            <a:normAutofit/>
          </a:bodyPr>
          <a:lstStyle/>
          <a:p>
            <a:r>
              <a:rPr lang="en-US" sz="2000" dirty="0"/>
              <a:t>Primo research assistant</a:t>
            </a:r>
          </a:p>
        </p:txBody>
      </p:sp>
      <p:sp>
        <p:nvSpPr>
          <p:cNvPr id="4" name="Chart Placeholder 3">
            <a:extLst>
              <a:ext uri="{FF2B5EF4-FFF2-40B4-BE49-F238E27FC236}">
                <a16:creationId xmlns:a16="http://schemas.microsoft.com/office/drawing/2014/main" id="{361AD860-949D-DEBB-F967-3645BE9CEFFA}"/>
              </a:ext>
            </a:extLst>
          </p:cNvPr>
          <p:cNvSpPr>
            <a:spLocks noGrp="1"/>
          </p:cNvSpPr>
          <p:nvPr>
            <p:ph type="chart" sz="quarter" idx="10"/>
          </p:nvPr>
        </p:nvSpPr>
        <p:spPr/>
        <p:txBody>
          <a:bodyPr>
            <a:normAutofit fontScale="92500" lnSpcReduction="20000"/>
          </a:bodyPr>
          <a:lstStyle/>
          <a:p>
            <a:r>
              <a:rPr lang="en-US" sz="3000" dirty="0"/>
              <a:t>Primo Research Assistant</a:t>
            </a:r>
          </a:p>
          <a:p>
            <a:endParaRPr lang="en-US" dirty="0"/>
          </a:p>
          <a:p>
            <a:r>
              <a:rPr lang="en-US" dirty="0"/>
              <a:t>Primo Research Assistant is a generative AI-powered tool currently in Beta that can be enabled in your Primo VE instance.</a:t>
            </a:r>
          </a:p>
          <a:p>
            <a:endParaRPr lang="en-US" dirty="0"/>
          </a:p>
          <a:p>
            <a:r>
              <a:rPr lang="en-US" dirty="0"/>
              <a:t>It takes a natural language question from a user and transforms it into a Boolean query that is run on the </a:t>
            </a:r>
            <a:r>
              <a:rPr lang="en-US" dirty="0" err="1"/>
              <a:t>ExLibris</a:t>
            </a:r>
            <a:r>
              <a:rPr lang="en-US" dirty="0"/>
              <a:t> Central Discovery Index (CDI).</a:t>
            </a:r>
          </a:p>
          <a:p>
            <a:endParaRPr lang="en-US" dirty="0"/>
          </a:p>
          <a:p>
            <a:r>
              <a:rPr lang="en-US" dirty="0"/>
              <a:t>It retrieves the 30 top-ranked results, then selects the five top sources that suit the question best, providing a “citation” of the CDI source that was retrieved.</a:t>
            </a:r>
          </a:p>
        </p:txBody>
      </p:sp>
    </p:spTree>
    <p:extLst>
      <p:ext uri="{BB962C8B-B14F-4D97-AF65-F5344CB8AC3E}">
        <p14:creationId xmlns:p14="http://schemas.microsoft.com/office/powerpoint/2010/main" val="287118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0838-275B-A677-EECE-126EC5B6C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443AB-2F54-466C-D7EB-EF8D3E244180}"/>
              </a:ext>
            </a:extLst>
          </p:cNvPr>
          <p:cNvSpPr>
            <a:spLocks noGrp="1"/>
          </p:cNvSpPr>
          <p:nvPr>
            <p:ph type="title"/>
          </p:nvPr>
        </p:nvSpPr>
        <p:spPr>
          <a:xfrm>
            <a:off x="457200" y="396558"/>
            <a:ext cx="8229600" cy="1143000"/>
          </a:xfrm>
        </p:spPr>
        <p:txBody>
          <a:bodyPr/>
          <a:lstStyle/>
          <a:p>
            <a:r>
              <a:rPr lang="en-US" dirty="0"/>
              <a:t>Primo Research Assistant</a:t>
            </a:r>
          </a:p>
        </p:txBody>
      </p:sp>
      <p:sp>
        <p:nvSpPr>
          <p:cNvPr id="4" name="Content Placeholder 3">
            <a:extLst>
              <a:ext uri="{FF2B5EF4-FFF2-40B4-BE49-F238E27FC236}">
                <a16:creationId xmlns:a16="http://schemas.microsoft.com/office/drawing/2014/main" id="{7BA1C28C-36E4-A9EE-0C63-E632689713CE}"/>
              </a:ext>
            </a:extLst>
          </p:cNvPr>
          <p:cNvSpPr>
            <a:spLocks noGrp="1"/>
          </p:cNvSpPr>
          <p:nvPr>
            <p:ph sz="half" idx="2"/>
          </p:nvPr>
        </p:nvSpPr>
        <p:spPr>
          <a:xfrm>
            <a:off x="457200" y="1539558"/>
            <a:ext cx="8058150" cy="4782111"/>
          </a:xfrm>
        </p:spPr>
        <p:txBody>
          <a:bodyPr/>
          <a:lstStyle/>
          <a:p>
            <a:pPr marL="11112" lvl="1" indent="0">
              <a:buNone/>
            </a:pPr>
            <a:endParaRPr lang="en-US" sz="1400" dirty="0"/>
          </a:p>
          <a:p>
            <a:pPr marL="11112" lvl="1" indent="0">
              <a:buNone/>
            </a:pPr>
            <a:r>
              <a:rPr lang="en-US" sz="2500" dirty="0"/>
              <a:t>Ex Libris Documentation:</a:t>
            </a:r>
          </a:p>
          <a:p>
            <a:pPr marL="749300" lvl="2" indent="-338138">
              <a:buFont typeface="Arial" panose="020B0604020202020204" pitchFamily="34" charset="0"/>
              <a:buChar char="•"/>
            </a:pPr>
            <a:r>
              <a:rPr lang="en-US" sz="2200" dirty="0">
                <a:hlinkClick r:id="rId3"/>
              </a:rPr>
              <a:t>Getting Started with Primo Research Assistant</a:t>
            </a:r>
            <a:endParaRPr lang="en-US" sz="2200" dirty="0"/>
          </a:p>
          <a:p>
            <a:pPr marL="1206500" lvl="3" indent="-338138">
              <a:buFont typeface="Arial" panose="020B0604020202020204" pitchFamily="34" charset="0"/>
              <a:buChar char="•"/>
            </a:pPr>
            <a:r>
              <a:rPr lang="en-US" sz="1900" dirty="0"/>
              <a:t>How it works, Content Scope, How to enable, How to use it</a:t>
            </a:r>
          </a:p>
          <a:p>
            <a:pPr marL="749300" lvl="2" indent="-338138">
              <a:buFont typeface="Arial" panose="020B0604020202020204" pitchFamily="34" charset="0"/>
              <a:buChar char="•"/>
            </a:pPr>
            <a:r>
              <a:rPr lang="en-US" sz="2200" dirty="0">
                <a:hlinkClick r:id="rId4"/>
              </a:rPr>
              <a:t>Video</a:t>
            </a:r>
            <a:r>
              <a:rPr lang="en-US" sz="2200" dirty="0"/>
              <a:t> (6 mins.) – a demonstration and explanation of the Research Assistant</a:t>
            </a:r>
          </a:p>
          <a:p>
            <a:pPr marL="749300" lvl="2" indent="-338138">
              <a:buFont typeface="Arial" panose="020B0604020202020204" pitchFamily="34" charset="0"/>
              <a:buChar char="•"/>
            </a:pPr>
            <a:endParaRPr lang="en-US" sz="900" dirty="0"/>
          </a:p>
          <a:p>
            <a:pPr marL="11112" lvl="1" indent="0">
              <a:buNone/>
            </a:pPr>
            <a:r>
              <a:rPr lang="en-US" sz="2500" dirty="0">
                <a:hlinkClick r:id="rId5"/>
              </a:rPr>
              <a:t>CARLI documentation on creating a Test View</a:t>
            </a:r>
            <a:endParaRPr lang="en-US" sz="2500" dirty="0"/>
          </a:p>
          <a:p>
            <a:pPr marL="11112" lvl="1" indent="0">
              <a:buNone/>
            </a:pPr>
            <a:endParaRPr lang="en-US" sz="2500" dirty="0"/>
          </a:p>
          <a:p>
            <a:pPr marL="11112" lvl="1" indent="0">
              <a:buNone/>
            </a:pPr>
            <a:r>
              <a:rPr lang="en-US" sz="2500" dirty="0">
                <a:hlinkClick r:id="rId6"/>
              </a:rPr>
              <a:t>CARLI Discovery Primo VE online discussion event Oct. 31, 2024</a:t>
            </a:r>
            <a:endParaRPr lang="en-US" sz="2500" dirty="0"/>
          </a:p>
        </p:txBody>
      </p:sp>
    </p:spTree>
    <p:extLst>
      <p:ext uri="{BB962C8B-B14F-4D97-AF65-F5344CB8AC3E}">
        <p14:creationId xmlns:p14="http://schemas.microsoft.com/office/powerpoint/2010/main" val="1522742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ED8D-6630-E321-FFAA-1861190EF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16EE0-ACD2-DE28-77C9-E670D0D35480}"/>
              </a:ext>
            </a:extLst>
          </p:cNvPr>
          <p:cNvSpPr>
            <a:spLocks noGrp="1"/>
          </p:cNvSpPr>
          <p:nvPr>
            <p:ph type="title"/>
          </p:nvPr>
        </p:nvSpPr>
        <p:spPr>
          <a:xfrm>
            <a:off x="457200" y="396558"/>
            <a:ext cx="8229600" cy="1143000"/>
          </a:xfrm>
        </p:spPr>
        <p:txBody>
          <a:bodyPr/>
          <a:lstStyle/>
          <a:p>
            <a:r>
              <a:rPr lang="en-US" dirty="0"/>
              <a:t>Primo Research Assistant</a:t>
            </a:r>
          </a:p>
        </p:txBody>
      </p:sp>
      <p:sp>
        <p:nvSpPr>
          <p:cNvPr id="4" name="Content Placeholder 3">
            <a:extLst>
              <a:ext uri="{FF2B5EF4-FFF2-40B4-BE49-F238E27FC236}">
                <a16:creationId xmlns:a16="http://schemas.microsoft.com/office/drawing/2014/main" id="{A3855DA4-0DBC-30A4-3912-827E436DB15A}"/>
              </a:ext>
            </a:extLst>
          </p:cNvPr>
          <p:cNvSpPr>
            <a:spLocks noGrp="1"/>
          </p:cNvSpPr>
          <p:nvPr>
            <p:ph sz="half" idx="2"/>
          </p:nvPr>
        </p:nvSpPr>
        <p:spPr>
          <a:xfrm>
            <a:off x="457200" y="1307330"/>
            <a:ext cx="8058150" cy="4782111"/>
          </a:xfrm>
        </p:spPr>
        <p:txBody>
          <a:bodyPr/>
          <a:lstStyle/>
          <a:p>
            <a:pPr marL="11112" lvl="1" indent="0">
              <a:buNone/>
            </a:pPr>
            <a:endParaRPr lang="en-US" sz="1400" dirty="0"/>
          </a:p>
          <a:p>
            <a:pPr marL="11112" lvl="1" indent="0">
              <a:buNone/>
            </a:pPr>
            <a:r>
              <a:rPr lang="en-US" sz="2500" dirty="0"/>
              <a:t>Refined Search</a:t>
            </a:r>
          </a:p>
          <a:p>
            <a:pPr marL="749300" lvl="2" indent="-338138">
              <a:buFont typeface="Arial" panose="020B0604020202020204" pitchFamily="34" charset="0"/>
              <a:buChar char="•"/>
            </a:pPr>
            <a:r>
              <a:rPr lang="en-US" sz="2000" b="0" i="0" dirty="0">
                <a:effectLst/>
                <a:latin typeface="+mj-lt"/>
              </a:rPr>
              <a:t>Users can now refine their searches by resource type (Books, Journal articles, and Peer-reviewed) and date (Last 12 months, Last 5 years, Last 10 years, or a Custom date) by selecting the Refinement icon next to the Search Box to open the refinement options.</a:t>
            </a:r>
            <a:endParaRPr lang="en-US" sz="2000" dirty="0">
              <a:latin typeface="+mj-lt"/>
            </a:endParaRPr>
          </a:p>
          <a:p>
            <a:pPr marL="11112" lvl="1" indent="0">
              <a:buNone/>
            </a:pPr>
            <a:endParaRPr lang="en-US" sz="2500" dirty="0"/>
          </a:p>
          <a:p>
            <a:pPr marL="11112" lvl="1" indent="0">
              <a:buNone/>
            </a:pPr>
            <a:r>
              <a:rPr lang="en-US" sz="2500" dirty="0"/>
              <a:t> </a:t>
            </a:r>
            <a:endParaRPr lang="en-US" sz="1200" dirty="0"/>
          </a:p>
          <a:p>
            <a:pPr marL="11112" lvl="1" indent="0">
              <a:buNone/>
            </a:pPr>
            <a:endParaRPr lang="en-US" sz="2500" dirty="0"/>
          </a:p>
        </p:txBody>
      </p:sp>
      <p:pic>
        <p:nvPicPr>
          <p:cNvPr id="5" name="Picture 4" descr="Screenshot of Primo Research Assistant Beta">
            <a:extLst>
              <a:ext uri="{FF2B5EF4-FFF2-40B4-BE49-F238E27FC236}">
                <a16:creationId xmlns:a16="http://schemas.microsoft.com/office/drawing/2014/main" id="{7E2FBE3C-D868-D376-D510-09A9FE956A47}"/>
              </a:ext>
            </a:extLst>
          </p:cNvPr>
          <p:cNvPicPr>
            <a:picLocks noChangeAspect="1"/>
          </p:cNvPicPr>
          <p:nvPr/>
        </p:nvPicPr>
        <p:blipFill>
          <a:blip r:embed="rId3"/>
          <a:stretch>
            <a:fillRect/>
          </a:stretch>
        </p:blipFill>
        <p:spPr>
          <a:xfrm>
            <a:off x="2844800" y="3596267"/>
            <a:ext cx="4732337" cy="2697943"/>
          </a:xfrm>
          <a:prstGeom prst="rect">
            <a:avLst/>
          </a:prstGeom>
          <a:ln>
            <a:solidFill>
              <a:schemeClr val="accent1"/>
            </a:solidFill>
          </a:ln>
        </p:spPr>
      </p:pic>
      <p:sp>
        <p:nvSpPr>
          <p:cNvPr id="3" name="TextBox 2">
            <a:extLst>
              <a:ext uri="{FF2B5EF4-FFF2-40B4-BE49-F238E27FC236}">
                <a16:creationId xmlns:a16="http://schemas.microsoft.com/office/drawing/2014/main" id="{A28F5A89-FE58-29BA-7BF6-A1C90C1F32B3}"/>
              </a:ext>
            </a:extLst>
          </p:cNvPr>
          <p:cNvSpPr txBox="1"/>
          <p:nvPr/>
        </p:nvSpPr>
        <p:spPr>
          <a:xfrm>
            <a:off x="3015574" y="6461442"/>
            <a:ext cx="4561563" cy="369332"/>
          </a:xfrm>
          <a:prstGeom prst="rect">
            <a:avLst/>
          </a:prstGeom>
          <a:noFill/>
        </p:spPr>
        <p:txBody>
          <a:bodyPr wrap="square" rtlCol="0">
            <a:spAutoFit/>
          </a:bodyPr>
          <a:lstStyle/>
          <a:p>
            <a:r>
              <a:rPr lang="en-US" dirty="0">
                <a:solidFill>
                  <a:schemeClr val="bg2"/>
                </a:solidFill>
                <a:latin typeface="+mj-lt"/>
              </a:rPr>
              <a:t>Primo Research Assistant filter and menus</a:t>
            </a:r>
          </a:p>
        </p:txBody>
      </p:sp>
    </p:spTree>
    <p:extLst>
      <p:ext uri="{BB962C8B-B14F-4D97-AF65-F5344CB8AC3E}">
        <p14:creationId xmlns:p14="http://schemas.microsoft.com/office/powerpoint/2010/main" val="2415906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8EED-34EA-BEF2-3C46-EF7E440DF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BD82-8A60-0AA0-D602-44DC417696BE}"/>
              </a:ext>
            </a:extLst>
          </p:cNvPr>
          <p:cNvSpPr>
            <a:spLocks noGrp="1"/>
          </p:cNvSpPr>
          <p:nvPr>
            <p:ph type="title"/>
          </p:nvPr>
        </p:nvSpPr>
        <p:spPr>
          <a:xfrm>
            <a:off x="457200" y="396558"/>
            <a:ext cx="8229600" cy="1143000"/>
          </a:xfrm>
        </p:spPr>
        <p:txBody>
          <a:bodyPr/>
          <a:lstStyle/>
          <a:p>
            <a:r>
              <a:rPr lang="en-US" dirty="0"/>
              <a:t>Primo Research Assistant</a:t>
            </a:r>
          </a:p>
        </p:txBody>
      </p:sp>
      <p:sp>
        <p:nvSpPr>
          <p:cNvPr id="4" name="Content Placeholder 3">
            <a:extLst>
              <a:ext uri="{FF2B5EF4-FFF2-40B4-BE49-F238E27FC236}">
                <a16:creationId xmlns:a16="http://schemas.microsoft.com/office/drawing/2014/main" id="{819714EC-9E1D-A37D-35A5-CDE1A833BDF9}"/>
              </a:ext>
            </a:extLst>
          </p:cNvPr>
          <p:cNvSpPr>
            <a:spLocks noGrp="1"/>
          </p:cNvSpPr>
          <p:nvPr>
            <p:ph sz="half" idx="2"/>
          </p:nvPr>
        </p:nvSpPr>
        <p:spPr>
          <a:xfrm>
            <a:off x="457200" y="1307330"/>
            <a:ext cx="8058150" cy="4782111"/>
          </a:xfrm>
        </p:spPr>
        <p:txBody>
          <a:bodyPr/>
          <a:lstStyle/>
          <a:p>
            <a:pPr marL="11112" lvl="1" indent="0">
              <a:buNone/>
            </a:pPr>
            <a:endParaRPr lang="en-US" sz="1400" dirty="0"/>
          </a:p>
          <a:p>
            <a:pPr marL="11112" lvl="1" indent="0">
              <a:buNone/>
            </a:pPr>
            <a:r>
              <a:rPr lang="en-US" sz="2500" dirty="0"/>
              <a:t> How to Cite Link</a:t>
            </a:r>
          </a:p>
          <a:p>
            <a:pPr marL="754062" lvl="2" indent="-342900">
              <a:buFont typeface="Arial" panose="020B0604020202020204" pitchFamily="34" charset="0"/>
              <a:buChar char="•"/>
            </a:pPr>
            <a:r>
              <a:rPr lang="en-US" sz="2000" dirty="0"/>
              <a:t>Customers can now add a link to a page to provide information regarding Research Assistant—for example, a How to Cite AI-generated Content link. You can configure the link's display text and the link to the page containing the information in the Research Assistant Search Screen Labels code table.</a:t>
            </a:r>
          </a:p>
          <a:p>
            <a:pPr marL="11112" lvl="1" indent="0">
              <a:buNone/>
            </a:pPr>
            <a:r>
              <a:rPr lang="en-US" sz="2500" dirty="0"/>
              <a:t> </a:t>
            </a:r>
            <a:endParaRPr lang="en-US" sz="1200" dirty="0"/>
          </a:p>
          <a:p>
            <a:pPr marL="11112" lvl="1" indent="0">
              <a:buNone/>
            </a:pPr>
            <a:endParaRPr lang="en-US" sz="2500" dirty="0"/>
          </a:p>
        </p:txBody>
      </p:sp>
      <p:pic>
        <p:nvPicPr>
          <p:cNvPr id="3" name="Picture 2" descr="Screenshot of help screen in Primo Research Assistant">
            <a:extLst>
              <a:ext uri="{FF2B5EF4-FFF2-40B4-BE49-F238E27FC236}">
                <a16:creationId xmlns:a16="http://schemas.microsoft.com/office/drawing/2014/main" id="{442881AD-6780-D1FE-14AE-05544F72BC64}"/>
              </a:ext>
            </a:extLst>
          </p:cNvPr>
          <p:cNvPicPr>
            <a:picLocks noChangeAspect="1"/>
          </p:cNvPicPr>
          <p:nvPr/>
        </p:nvPicPr>
        <p:blipFill>
          <a:blip r:embed="rId3"/>
          <a:stretch>
            <a:fillRect/>
          </a:stretch>
        </p:blipFill>
        <p:spPr>
          <a:xfrm>
            <a:off x="1280205" y="4007593"/>
            <a:ext cx="6905625" cy="1819275"/>
          </a:xfrm>
          <a:prstGeom prst="rect">
            <a:avLst/>
          </a:prstGeom>
          <a:ln>
            <a:solidFill>
              <a:schemeClr val="accent1"/>
            </a:solidFill>
          </a:ln>
        </p:spPr>
      </p:pic>
      <p:sp>
        <p:nvSpPr>
          <p:cNvPr id="5" name="TextBox 4">
            <a:extLst>
              <a:ext uri="{FF2B5EF4-FFF2-40B4-BE49-F238E27FC236}">
                <a16:creationId xmlns:a16="http://schemas.microsoft.com/office/drawing/2014/main" id="{BA4B58BB-81E6-433E-2301-59D0B46F2F98}"/>
              </a:ext>
            </a:extLst>
          </p:cNvPr>
          <p:cNvSpPr txBox="1"/>
          <p:nvPr/>
        </p:nvSpPr>
        <p:spPr>
          <a:xfrm>
            <a:off x="1517515" y="5826868"/>
            <a:ext cx="6668315" cy="369332"/>
          </a:xfrm>
          <a:prstGeom prst="rect">
            <a:avLst/>
          </a:prstGeom>
          <a:noFill/>
        </p:spPr>
        <p:txBody>
          <a:bodyPr wrap="square" rtlCol="0">
            <a:spAutoFit/>
          </a:bodyPr>
          <a:lstStyle/>
          <a:p>
            <a:r>
              <a:rPr lang="en-US" dirty="0">
                <a:latin typeface="+mj-lt"/>
              </a:rPr>
              <a:t>A help button on How to cite AI-generated content</a:t>
            </a:r>
          </a:p>
        </p:txBody>
      </p:sp>
    </p:spTree>
    <p:extLst>
      <p:ext uri="{BB962C8B-B14F-4D97-AF65-F5344CB8AC3E}">
        <p14:creationId xmlns:p14="http://schemas.microsoft.com/office/powerpoint/2010/main" val="2014813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0A005-08CD-E5CE-D1AC-B76B1744A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2A132-03BF-0DB2-3A8C-50072D034AEF}"/>
              </a:ext>
            </a:extLst>
          </p:cNvPr>
          <p:cNvSpPr>
            <a:spLocks noGrp="1"/>
          </p:cNvSpPr>
          <p:nvPr>
            <p:ph type="title"/>
          </p:nvPr>
        </p:nvSpPr>
        <p:spPr>
          <a:xfrm>
            <a:off x="457200" y="396558"/>
            <a:ext cx="8229600" cy="1143000"/>
          </a:xfrm>
        </p:spPr>
        <p:txBody>
          <a:bodyPr/>
          <a:lstStyle/>
          <a:p>
            <a:r>
              <a:rPr lang="en-US" dirty="0"/>
              <a:t>Primo Research Assistant</a:t>
            </a:r>
          </a:p>
        </p:txBody>
      </p:sp>
      <p:sp>
        <p:nvSpPr>
          <p:cNvPr id="4" name="Content Placeholder 3">
            <a:extLst>
              <a:ext uri="{FF2B5EF4-FFF2-40B4-BE49-F238E27FC236}">
                <a16:creationId xmlns:a16="http://schemas.microsoft.com/office/drawing/2014/main" id="{F86243BA-A624-F828-87F7-DD3BA5780F11}"/>
              </a:ext>
            </a:extLst>
          </p:cNvPr>
          <p:cNvSpPr>
            <a:spLocks noGrp="1"/>
          </p:cNvSpPr>
          <p:nvPr>
            <p:ph sz="half" idx="2"/>
          </p:nvPr>
        </p:nvSpPr>
        <p:spPr>
          <a:xfrm>
            <a:off x="457200" y="1307330"/>
            <a:ext cx="8058150" cy="4782111"/>
          </a:xfrm>
        </p:spPr>
        <p:txBody>
          <a:bodyPr/>
          <a:lstStyle/>
          <a:p>
            <a:pPr marL="11112" lvl="1" indent="0">
              <a:buNone/>
            </a:pPr>
            <a:endParaRPr lang="en-US" sz="1400" dirty="0"/>
          </a:p>
          <a:p>
            <a:pPr marL="11112" lvl="1" indent="0">
              <a:buNone/>
            </a:pPr>
            <a:r>
              <a:rPr lang="en-US" sz="2500" dirty="0"/>
              <a:t>Reposition Overview and Sources</a:t>
            </a:r>
          </a:p>
          <a:p>
            <a:pPr marL="696912" lvl="2">
              <a:buFont typeface="Arial" panose="020B0604020202020204" pitchFamily="34" charset="0"/>
              <a:buChar char="•"/>
            </a:pPr>
            <a:r>
              <a:rPr lang="en-US" sz="2000" dirty="0"/>
              <a:t>In the Response, the Source section has moved above the Overview section, enabling users to find materials quickly.</a:t>
            </a:r>
          </a:p>
        </p:txBody>
      </p:sp>
      <p:pic>
        <p:nvPicPr>
          <p:cNvPr id="3" name="Picture 2" descr="Screenshot of sources overview in Primo Research Assistant">
            <a:extLst>
              <a:ext uri="{FF2B5EF4-FFF2-40B4-BE49-F238E27FC236}">
                <a16:creationId xmlns:a16="http://schemas.microsoft.com/office/drawing/2014/main" id="{05C0D2E7-EA02-35DD-A563-690AFEBD5214}"/>
              </a:ext>
            </a:extLst>
          </p:cNvPr>
          <p:cNvPicPr>
            <a:picLocks noChangeAspect="1"/>
          </p:cNvPicPr>
          <p:nvPr/>
        </p:nvPicPr>
        <p:blipFill>
          <a:blip r:embed="rId3"/>
          <a:stretch>
            <a:fillRect/>
          </a:stretch>
        </p:blipFill>
        <p:spPr>
          <a:xfrm>
            <a:off x="998165" y="2966017"/>
            <a:ext cx="5892801" cy="2584653"/>
          </a:xfrm>
          <a:prstGeom prst="rect">
            <a:avLst/>
          </a:prstGeom>
          <a:ln>
            <a:solidFill>
              <a:schemeClr val="accent1"/>
            </a:solidFill>
          </a:ln>
        </p:spPr>
      </p:pic>
      <p:sp>
        <p:nvSpPr>
          <p:cNvPr id="5" name="TextBox 4">
            <a:extLst>
              <a:ext uri="{FF2B5EF4-FFF2-40B4-BE49-F238E27FC236}">
                <a16:creationId xmlns:a16="http://schemas.microsoft.com/office/drawing/2014/main" id="{BEF50C80-5F31-71AA-7556-0696B120DE36}"/>
              </a:ext>
            </a:extLst>
          </p:cNvPr>
          <p:cNvSpPr txBox="1"/>
          <p:nvPr/>
        </p:nvSpPr>
        <p:spPr>
          <a:xfrm>
            <a:off x="1546697" y="5725395"/>
            <a:ext cx="4795736" cy="372001"/>
          </a:xfrm>
          <a:prstGeom prst="rect">
            <a:avLst/>
          </a:prstGeom>
          <a:noFill/>
        </p:spPr>
        <p:txBody>
          <a:bodyPr wrap="square" rtlCol="0">
            <a:spAutoFit/>
          </a:bodyPr>
          <a:lstStyle/>
          <a:p>
            <a:r>
              <a:rPr lang="en-US" dirty="0">
                <a:latin typeface="+mj-lt"/>
              </a:rPr>
              <a:t>Sources overview </a:t>
            </a:r>
          </a:p>
        </p:txBody>
      </p:sp>
    </p:spTree>
    <p:extLst>
      <p:ext uri="{BB962C8B-B14F-4D97-AF65-F5344CB8AC3E}">
        <p14:creationId xmlns:p14="http://schemas.microsoft.com/office/powerpoint/2010/main" val="217537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a:t>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r>
              <a:rPr lang="en-US" sz="3200" b="1">
                <a:latin typeface="+mj-lt"/>
                <a:ea typeface="+mn-lt"/>
                <a:cs typeface="Arial" panose="020B0604020202020204" pitchFamily="34" charset="0"/>
              </a:rPr>
              <a:t>			Questions?</a:t>
            </a:r>
            <a:endParaRPr lang="en-US" sz="3200">
              <a:latin typeface="+mj-lt"/>
              <a:ea typeface="+mn-lt"/>
              <a:cs typeface="Arial" panose="020B0604020202020204" pitchFamily="34" charset="0"/>
            </a:endParaRPr>
          </a:p>
        </p:txBody>
      </p:sp>
      <p:sp>
        <p:nvSpPr>
          <p:cNvPr id="3" name="TextBox 2">
            <a:extLst>
              <a:ext uri="{FF2B5EF4-FFF2-40B4-BE49-F238E27FC236}">
                <a16:creationId xmlns:a16="http://schemas.microsoft.com/office/drawing/2014/main" id="{68225B3F-DF8A-9A2A-78E6-0E2AD8551618}"/>
              </a:ext>
            </a:extLst>
          </p:cNvPr>
          <p:cNvSpPr txBox="1"/>
          <p:nvPr/>
        </p:nvSpPr>
        <p:spPr>
          <a:xfrm>
            <a:off x="5094800" y="5608188"/>
            <a:ext cx="3182819" cy="615553"/>
          </a:xfrm>
          <a:prstGeom prst="rect">
            <a:avLst/>
          </a:prstGeom>
          <a:noFill/>
        </p:spPr>
        <p:txBody>
          <a:bodyPr wrap="square" rtlCol="0">
            <a:spAutoFit/>
          </a:bodyPr>
          <a:lstStyle/>
          <a:p>
            <a:r>
              <a:rPr lang="en-US" sz="1000">
                <a:latin typeface="Arial Narrow" panose="020B0604020202020204" pitchFamily="34" charset="0"/>
                <a:cs typeface="Arial Narrow" panose="020B0604020202020204" pitchFamily="34" charset="0"/>
              </a:rPr>
              <a:t>Johnson’s Illinois, 1864. </a:t>
            </a:r>
            <a:r>
              <a:rPr lang="en-US" sz="1000">
                <a:effectLst/>
                <a:latin typeface="Arial Narrow" panose="020B0604020202020204" pitchFamily="34" charset="0"/>
                <a:ea typeface="Times New Roman" panose="02020603050405020304" pitchFamily="18" charset="0"/>
                <a:cs typeface="Arial Narrow" panose="020B0604020202020204" pitchFamily="34" charset="0"/>
              </a:rPr>
              <a:t>University of Illinois Urbana-Champaign University Library, Public domain, via </a:t>
            </a:r>
            <a:r>
              <a:rPr lang="en-US" sz="1000">
                <a:effectLst/>
                <a:latin typeface="Arial Narrow" panose="020B0604020202020204" pitchFamily="34" charset="0"/>
                <a:ea typeface="Times New Roman" panose="02020603050405020304" pitchFamily="18" charset="0"/>
                <a:cs typeface="Arial Narrow" panose="020B0604020202020204" pitchFamily="34" charset="0"/>
                <a:hlinkClick r:id="rId3"/>
              </a:rPr>
              <a:t>Wikimedia Commons</a:t>
            </a:r>
            <a:endParaRPr lang="en-US" sz="1000">
              <a:effectLst/>
              <a:latin typeface="Arial Narrow" panose="020B0604020202020204" pitchFamily="34" charset="0"/>
              <a:ea typeface="Times New Roman" panose="02020603050405020304" pitchFamily="18" charset="0"/>
              <a:cs typeface="Arial Narrow" panose="020B0604020202020204" pitchFamily="34" charset="0"/>
            </a:endParaRPr>
          </a:p>
          <a:p>
            <a:endParaRPr lang="en-US" sz="1400"/>
          </a:p>
        </p:txBody>
      </p:sp>
      <p:pic>
        <p:nvPicPr>
          <p:cNvPr id="7" name="Picture 6" descr="A colorful map of Illinois from 1864">
            <a:extLst>
              <a:ext uri="{FF2B5EF4-FFF2-40B4-BE49-F238E27FC236}">
                <a16:creationId xmlns:a16="http://schemas.microsoft.com/office/drawing/2014/main" id="{6053A010-8F0C-73B0-FD28-C22F23285034}"/>
              </a:ext>
            </a:extLst>
          </p:cNvPr>
          <p:cNvPicPr>
            <a:picLocks noChangeAspect="1"/>
          </p:cNvPicPr>
          <p:nvPr/>
        </p:nvPicPr>
        <p:blipFill>
          <a:blip r:embed="rId4"/>
          <a:stretch>
            <a:fillRect/>
          </a:stretch>
        </p:blipFill>
        <p:spPr>
          <a:xfrm>
            <a:off x="4902233" y="693651"/>
            <a:ext cx="3567954" cy="4914537"/>
          </a:xfrm>
          <a:prstGeom prst="rect">
            <a:avLst/>
          </a:prstGeom>
        </p:spPr>
      </p:pic>
    </p:spTree>
    <p:extLst>
      <p:ext uri="{BB962C8B-B14F-4D97-AF65-F5344CB8AC3E}">
        <p14:creationId xmlns:p14="http://schemas.microsoft.com/office/powerpoint/2010/main" val="334191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200E-4E76-83AF-8099-EA7E1BEA3C8A}"/>
              </a:ext>
            </a:extLst>
          </p:cNvPr>
          <p:cNvSpPr>
            <a:spLocks noGrp="1"/>
          </p:cNvSpPr>
          <p:nvPr>
            <p:ph type="title"/>
          </p:nvPr>
        </p:nvSpPr>
        <p:spPr/>
        <p:txBody>
          <a:bodyPr>
            <a:normAutofit/>
          </a:bodyPr>
          <a:lstStyle/>
          <a:p>
            <a:r>
              <a:rPr lang="en-US" sz="2000"/>
              <a:t>Announcements and reminders</a:t>
            </a:r>
          </a:p>
        </p:txBody>
      </p:sp>
      <p:sp>
        <p:nvSpPr>
          <p:cNvPr id="3" name="Content Placeholder 2">
            <a:extLst>
              <a:ext uri="{FF2B5EF4-FFF2-40B4-BE49-F238E27FC236}">
                <a16:creationId xmlns:a16="http://schemas.microsoft.com/office/drawing/2014/main" id="{95F39A49-3087-E94B-D0BF-764EA00709CE}"/>
              </a:ext>
            </a:extLst>
          </p:cNvPr>
          <p:cNvSpPr>
            <a:spLocks noGrp="1"/>
          </p:cNvSpPr>
          <p:nvPr>
            <p:ph sz="quarter" idx="10"/>
          </p:nvPr>
        </p:nvSpPr>
        <p:spPr>
          <a:xfrm>
            <a:off x="230798" y="742951"/>
            <a:ext cx="8682403" cy="5549694"/>
          </a:xfrm>
        </p:spPr>
        <p:txBody>
          <a:bodyPr/>
          <a:lstStyle/>
          <a:p>
            <a:pPr algn="ctr"/>
            <a:r>
              <a:rPr lang="en-US" sz="3600" dirty="0"/>
              <a:t>Announcements and Reminders</a:t>
            </a:r>
          </a:p>
          <a:p>
            <a:r>
              <a:rPr lang="en-US" sz="2800" dirty="0">
                <a:latin typeface="Arial"/>
                <a:ea typeface="ＭＳ Ｐゴシック"/>
                <a:cs typeface="Arial"/>
              </a:rPr>
              <a:t>I-Share Resource Management Training</a:t>
            </a:r>
            <a:endParaRPr lang="en-US" sz="2800" dirty="0">
              <a:cs typeface="Arial" panose="020B0604020202020204" pitchFamily="34" charset="0"/>
            </a:endParaRPr>
          </a:p>
          <a:p>
            <a:pPr lvl="1"/>
            <a:r>
              <a:rPr lang="en-US" sz="2500" dirty="0">
                <a:latin typeface="Arial"/>
                <a:ea typeface="ＭＳ Ｐゴシック"/>
                <a:cs typeface="Arial"/>
              </a:rPr>
              <a:t>Tuesdays beginning February 18</a:t>
            </a:r>
            <a:endParaRPr lang="en-US" sz="2500" dirty="0">
              <a:cs typeface="Arial" panose="020B0604020202020204" pitchFamily="34" charset="0"/>
            </a:endParaRPr>
          </a:p>
          <a:p>
            <a:pPr lvl="1"/>
            <a:r>
              <a:rPr lang="en-US" sz="2500" dirty="0">
                <a:latin typeface="Arial"/>
                <a:ea typeface="ＭＳ Ｐゴシック"/>
                <a:cs typeface="Arial"/>
              </a:rPr>
              <a:t>Register on </a:t>
            </a:r>
            <a:r>
              <a:rPr lang="en-US" sz="2500" dirty="0">
                <a:latin typeface="Arial"/>
                <a:ea typeface="ＭＳ Ｐゴシック"/>
                <a:cs typeface="Arial"/>
                <a:hlinkClick r:id="rId3"/>
              </a:rPr>
              <a:t>CARLI website</a:t>
            </a:r>
          </a:p>
          <a:p>
            <a:pPr marL="342900" indent="-342900">
              <a:buFont typeface="Arial" panose="020B0604020202020204" pitchFamily="34" charset="0"/>
              <a:buChar char="•"/>
            </a:pPr>
            <a:endParaRPr lang="en-US" sz="2400" dirty="0">
              <a:cs typeface="Arial" panose="020B0604020202020204" pitchFamily="34" charset="0"/>
            </a:endParaRPr>
          </a:p>
          <a:p>
            <a:r>
              <a:rPr lang="en-US" sz="2400" dirty="0">
                <a:latin typeface="Arial"/>
                <a:ea typeface="ＭＳ Ｐゴシック"/>
                <a:cs typeface="Arial"/>
              </a:rPr>
              <a:t>ERMC Presents</a:t>
            </a:r>
          </a:p>
          <a:p>
            <a:pPr lvl="1"/>
            <a:r>
              <a:rPr lang="en-US" sz="2100" dirty="0">
                <a:latin typeface="Arial"/>
                <a:ea typeface="ＭＳ Ｐゴシック"/>
                <a:cs typeface="Arial"/>
              </a:rPr>
              <a:t>Hosted by the Electronic Resources Management Committee</a:t>
            </a:r>
          </a:p>
          <a:p>
            <a:pPr lvl="1"/>
            <a:r>
              <a:rPr lang="en-US" sz="2100" dirty="0">
                <a:latin typeface="Arial"/>
                <a:ea typeface="ＭＳ Ｐゴシック"/>
                <a:cs typeface="Arial"/>
                <a:hlinkClick r:id="rId4"/>
              </a:rPr>
              <a:t>February 14</a:t>
            </a:r>
            <a:r>
              <a:rPr lang="en-US" sz="2100" dirty="0">
                <a:latin typeface="Arial"/>
                <a:ea typeface="ＭＳ Ｐゴシック"/>
                <a:cs typeface="Arial"/>
              </a:rPr>
              <a:t>, New </a:t>
            </a:r>
            <a:r>
              <a:rPr lang="en-US" sz="2100" dirty="0" err="1">
                <a:latin typeface="Arial"/>
                <a:ea typeface="ＭＳ Ｐゴシック"/>
                <a:cs typeface="Arial"/>
              </a:rPr>
              <a:t>EBSCOHost</a:t>
            </a:r>
            <a:r>
              <a:rPr lang="en-US" sz="2100" dirty="0">
                <a:latin typeface="Arial"/>
                <a:ea typeface="ＭＳ Ｐゴシック"/>
                <a:cs typeface="Arial"/>
              </a:rPr>
              <a:t> UI at Northeastern Illinois U.</a:t>
            </a:r>
          </a:p>
          <a:p>
            <a:endParaRPr lang="en-US" sz="2400" dirty="0">
              <a:latin typeface="Arial"/>
              <a:ea typeface="ＭＳ Ｐゴシック"/>
              <a:cs typeface="Arial"/>
            </a:endParaRPr>
          </a:p>
          <a:p>
            <a:r>
              <a:rPr lang="en-US" sz="2400" dirty="0">
                <a:latin typeface="Arial"/>
                <a:ea typeface="ＭＳ Ｐゴシック"/>
                <a:cs typeface="Arial"/>
              </a:rPr>
              <a:t>CARLI Email Lists</a:t>
            </a:r>
            <a:endParaRPr lang="en-US" dirty="0"/>
          </a:p>
          <a:p>
            <a:pPr lvl="1"/>
            <a:r>
              <a:rPr lang="en-US" sz="2100" dirty="0">
                <a:latin typeface="Arial"/>
                <a:ea typeface="ＭＳ Ｐゴシック"/>
                <a:cs typeface="Arial"/>
                <a:hlinkClick r:id="rId5"/>
              </a:rPr>
              <a:t>https://www.carli.illinois.edu/email-lists</a:t>
            </a:r>
          </a:p>
        </p:txBody>
      </p:sp>
    </p:spTree>
    <p:extLst>
      <p:ext uri="{BB962C8B-B14F-4D97-AF65-F5344CB8AC3E}">
        <p14:creationId xmlns:p14="http://schemas.microsoft.com/office/powerpoint/2010/main" val="121504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5C66-1566-07F5-B7F6-31354BEF4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4E3AD-1221-B527-4653-6E033B2ED9A2}"/>
              </a:ext>
            </a:extLst>
          </p:cNvPr>
          <p:cNvSpPr>
            <a:spLocks noGrp="1"/>
          </p:cNvSpPr>
          <p:nvPr>
            <p:ph type="title"/>
          </p:nvPr>
        </p:nvSpPr>
        <p:spPr/>
        <p:txBody>
          <a:bodyPr>
            <a:normAutofit/>
          </a:bodyPr>
          <a:lstStyle/>
          <a:p>
            <a:r>
              <a:rPr lang="en-US" sz="2000"/>
              <a:t>Announcements and reminders</a:t>
            </a:r>
          </a:p>
        </p:txBody>
      </p:sp>
      <p:sp>
        <p:nvSpPr>
          <p:cNvPr id="3" name="Content Placeholder 2">
            <a:extLst>
              <a:ext uri="{FF2B5EF4-FFF2-40B4-BE49-F238E27FC236}">
                <a16:creationId xmlns:a16="http://schemas.microsoft.com/office/drawing/2014/main" id="{C3921389-1ABC-F066-58E8-89B47A6EC495}"/>
              </a:ext>
            </a:extLst>
          </p:cNvPr>
          <p:cNvSpPr>
            <a:spLocks noGrp="1"/>
          </p:cNvSpPr>
          <p:nvPr>
            <p:ph sz="quarter" idx="10"/>
          </p:nvPr>
        </p:nvSpPr>
        <p:spPr>
          <a:xfrm>
            <a:off x="230415" y="742951"/>
            <a:ext cx="8712863" cy="5549694"/>
          </a:xfrm>
        </p:spPr>
        <p:txBody>
          <a:bodyPr/>
          <a:lstStyle/>
          <a:p>
            <a:pPr algn="ctr"/>
            <a:r>
              <a:rPr lang="en-US" sz="3600"/>
              <a:t>Granular Analytics Roles Enabled</a:t>
            </a:r>
          </a:p>
          <a:p>
            <a:endParaRPr lang="en-US" sz="2800"/>
          </a:p>
          <a:p>
            <a:pPr marL="342900" indent="-342900">
              <a:buFont typeface="Arial" panose="020B0604020202020204" pitchFamily="34" charset="0"/>
              <a:buChar char="•"/>
            </a:pPr>
            <a:r>
              <a:rPr lang="en-US" sz="2400">
                <a:cs typeface="Arial" panose="020B0604020202020204" pitchFamily="34" charset="0"/>
              </a:rPr>
              <a:t>Setting to enable roles pushed to institutions Jan. 31.</a:t>
            </a:r>
          </a:p>
          <a:p>
            <a:pPr marL="342900" indent="-342900">
              <a:buFont typeface="Arial" panose="020B0604020202020204" pitchFamily="34" charset="0"/>
              <a:buChar char="•"/>
            </a:pPr>
            <a:r>
              <a:rPr lang="en-US" sz="2400">
                <a:cs typeface="Arial" panose="020B0604020202020204" pitchFamily="34" charset="0"/>
              </a:rPr>
              <a:t>Privacy best practice: limit access to data needed for job</a:t>
            </a:r>
          </a:p>
          <a:p>
            <a:pPr marL="342900" indent="-342900">
              <a:buFont typeface="Arial" panose="020B0604020202020204" pitchFamily="34" charset="0"/>
              <a:buChar char="•"/>
            </a:pPr>
            <a:r>
              <a:rPr lang="en-US" sz="2400">
                <a:cs typeface="Arial" panose="020B0604020202020204" pitchFamily="34" charset="0"/>
              </a:rPr>
              <a:t>New roles:</a:t>
            </a:r>
          </a:p>
          <a:p>
            <a:pPr marL="1085850" lvl="1" indent="-342900">
              <a:buFont typeface="Arial" panose="020B0604020202020204" pitchFamily="34" charset="0"/>
              <a:buChar char="•"/>
            </a:pPr>
            <a:r>
              <a:rPr lang="en-US" sz="2100">
                <a:cs typeface="Arial" panose="020B0604020202020204" pitchFamily="34" charset="0"/>
              </a:rPr>
              <a:t>Designs Analytics - Acquisition</a:t>
            </a:r>
          </a:p>
          <a:p>
            <a:pPr marL="1085850" lvl="1" indent="-342900">
              <a:buFont typeface="Arial" panose="020B0604020202020204" pitchFamily="34" charset="0"/>
              <a:buChar char="•"/>
            </a:pPr>
            <a:r>
              <a:rPr lang="en-US" sz="2100">
                <a:cs typeface="Arial" panose="020B0604020202020204" pitchFamily="34" charset="0"/>
              </a:rPr>
              <a:t>Designs Analytics - Fulfillment</a:t>
            </a:r>
          </a:p>
          <a:p>
            <a:pPr marL="1085850" lvl="1" indent="-342900">
              <a:buFont typeface="Arial" panose="020B0604020202020204" pitchFamily="34" charset="0"/>
              <a:buChar char="•"/>
            </a:pPr>
            <a:r>
              <a:rPr lang="en-US" sz="2100">
                <a:cs typeface="Arial" panose="020B0604020202020204" pitchFamily="34" charset="0"/>
              </a:rPr>
              <a:t>Designs Analytics - Resources</a:t>
            </a:r>
          </a:p>
          <a:p>
            <a:pPr marL="1085850" lvl="1" indent="-342900">
              <a:buFont typeface="Arial" panose="020B0604020202020204" pitchFamily="34" charset="0"/>
              <a:buChar char="•"/>
            </a:pPr>
            <a:r>
              <a:rPr lang="en-US" sz="2100">
                <a:cs typeface="Arial" panose="020B0604020202020204" pitchFamily="34" charset="0"/>
              </a:rPr>
              <a:t>Designs Analytics - System Usage</a:t>
            </a:r>
          </a:p>
          <a:p>
            <a:pPr marL="1085850" lvl="1" indent="-342900">
              <a:buFont typeface="Arial" panose="020B0604020202020204" pitchFamily="34" charset="0"/>
              <a:buChar char="•"/>
            </a:pPr>
            <a:r>
              <a:rPr lang="en-US" sz="2100">
                <a:cs typeface="Arial" panose="020B0604020202020204" pitchFamily="34" charset="0"/>
              </a:rPr>
              <a:t>Designs Analytics - Users</a:t>
            </a:r>
          </a:p>
        </p:txBody>
      </p:sp>
    </p:spTree>
    <p:extLst>
      <p:ext uri="{BB962C8B-B14F-4D97-AF65-F5344CB8AC3E}">
        <p14:creationId xmlns:p14="http://schemas.microsoft.com/office/powerpoint/2010/main" val="54046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a:t>Upcoming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768626"/>
            <a:ext cx="8872152" cy="5557746"/>
          </a:xfrm>
          <a:prstGeom prst="rect">
            <a:avLst/>
          </a:prstGeom>
        </p:spPr>
        <p:txBody>
          <a:bodyPr/>
          <a:lstStyle/>
          <a:p>
            <a:pPr algn="ctr"/>
            <a:r>
              <a:rPr lang="en-US" sz="3600" dirty="0">
                <a:latin typeface="+mj-lt"/>
                <a:ea typeface="+mn-lt"/>
                <a:cs typeface="Arial"/>
              </a:rPr>
              <a:t>Upcoming Events</a:t>
            </a:r>
          </a:p>
          <a:p>
            <a:pPr algn="ctr"/>
            <a:r>
              <a:rPr lang="en-US" sz="2000" dirty="0">
                <a:latin typeface="+mj-lt"/>
                <a:ea typeface="+mn-lt"/>
                <a:cs typeface="Arial"/>
                <a:hlinkClick r:id="rId3"/>
              </a:rPr>
              <a:t>https://www.carli.illinois.edu/calendar</a:t>
            </a:r>
            <a:endParaRPr lang="en-US" sz="2000" dirty="0">
              <a:latin typeface="+mj-lt"/>
              <a:ea typeface="+mn-lt"/>
              <a:cs typeface="Arial"/>
            </a:endParaRPr>
          </a:p>
          <a:p>
            <a:pPr algn="ctr"/>
            <a:endParaRPr lang="en-US" sz="2000" dirty="0">
              <a:latin typeface="+mj-lt"/>
              <a:ea typeface="+mn-lt"/>
              <a:cs typeface="Arial" panose="020B0604020202020204" pitchFamily="34" charset="0"/>
            </a:endParaRPr>
          </a:p>
          <a:p>
            <a:pPr marL="342900" indent="-342900">
              <a:buFont typeface="Arial"/>
              <a:buChar char="•"/>
            </a:pPr>
            <a:r>
              <a:rPr lang="en-US" sz="2000" dirty="0">
                <a:latin typeface="+mj-lt"/>
                <a:ea typeface="+mn-lt"/>
                <a:cs typeface="Arial"/>
              </a:rPr>
              <a:t>2/11/2025 - </a:t>
            </a:r>
            <a:r>
              <a:rPr lang="en-US" sz="2000" dirty="0">
                <a:latin typeface="+mj-lt"/>
                <a:ea typeface="ＭＳ Ｐゴシック"/>
              </a:rPr>
              <a:t>PDA Event: Behind the Bulletin: A Look at Reviewing Children’s Literature and Its Role in the Professional Field</a:t>
            </a:r>
          </a:p>
          <a:p>
            <a:pPr marL="342900" indent="-342900">
              <a:buFont typeface="Arial"/>
              <a:buChar char="•"/>
            </a:pPr>
            <a:r>
              <a:rPr lang="en-US" sz="2000" dirty="0">
                <a:latin typeface="+mj-lt"/>
              </a:rPr>
              <a:t>2/11/2025 - New Directors Orientation</a:t>
            </a:r>
          </a:p>
          <a:p>
            <a:pPr marL="342900" indent="-342900">
              <a:buFont typeface="Arial"/>
              <a:buChar char="•"/>
            </a:pPr>
            <a:r>
              <a:rPr lang="en-US" sz="2000" dirty="0">
                <a:latin typeface="+mj-lt"/>
              </a:rPr>
              <a:t>2/12/2025 - PDA Event: Adobe Express vs. Canva</a:t>
            </a:r>
          </a:p>
          <a:p>
            <a:pPr marL="342900" indent="-342900">
              <a:buFont typeface="Arial"/>
              <a:buChar char="•"/>
            </a:pPr>
            <a:r>
              <a:rPr lang="en-US" sz="2000" dirty="0">
                <a:latin typeface="+mj-lt"/>
                <a:ea typeface="ＭＳ Ｐゴシック"/>
              </a:rPr>
              <a:t>2/13/2025 - Understanding and Promoting Open Educational Resources: Live Session #1 </a:t>
            </a:r>
          </a:p>
          <a:p>
            <a:pPr marL="342900" indent="-342900">
              <a:buFont typeface="Arial"/>
              <a:buChar char="•"/>
            </a:pPr>
            <a:r>
              <a:rPr lang="en-US" sz="2000" dirty="0">
                <a:latin typeface="+mj-lt"/>
                <a:ea typeface="ＭＳ Ｐゴシック"/>
              </a:rPr>
              <a:t>02/14/2025 - ERMC presents: Migrating to EBSCO UI</a:t>
            </a:r>
          </a:p>
          <a:p>
            <a:pPr marL="342900" indent="-342900">
              <a:buFont typeface="Arial"/>
              <a:buChar char="•"/>
            </a:pPr>
            <a:r>
              <a:rPr lang="en-US" sz="2000" dirty="0">
                <a:latin typeface="+mj-lt"/>
                <a:ea typeface="ＭＳ Ｐゴシック"/>
              </a:rPr>
              <a:t>3/14/2025 – ERMC presents: Welcome to E-Resources Troubleshooting</a:t>
            </a:r>
          </a:p>
          <a:p>
            <a:pPr marL="342900" indent="-342900">
              <a:buFont typeface="Arial"/>
              <a:buChar char="•"/>
            </a:pPr>
            <a:r>
              <a:rPr lang="en-US" sz="2000" dirty="0">
                <a:latin typeface="+mj-lt"/>
                <a:ea typeface="ＭＳ Ｐゴシック"/>
              </a:rPr>
              <a:t>4/11/2025 – ERMC presents: Usage Statistics</a:t>
            </a:r>
          </a:p>
          <a:p>
            <a:pPr marL="342900" indent="-342900">
              <a:buFont typeface="Arial"/>
              <a:buChar char="•"/>
            </a:pPr>
            <a:r>
              <a:rPr lang="en-US" sz="2000" dirty="0">
                <a:latin typeface="+mj-lt"/>
                <a:ea typeface="ＭＳ Ｐゴシック"/>
              </a:rPr>
              <a:t>04/15/2025 - CARLI AI Symposium presented by the Public Services Committee</a:t>
            </a:r>
            <a:endParaRPr lang="en-US" sz="2000" dirty="0">
              <a:latin typeface="+mj-lt"/>
            </a:endParaRPr>
          </a:p>
          <a:p>
            <a:endParaRPr lang="en-US" sz="2000" dirty="0">
              <a:latin typeface="+mj-lt"/>
            </a:endParaRPr>
          </a:p>
          <a:p>
            <a:endParaRPr lang="en-US" sz="2000" dirty="0">
              <a:latin typeface="+mj-lt"/>
            </a:endParaRPr>
          </a:p>
          <a:p>
            <a:endParaRPr lang="en-US" sz="2400" dirty="0">
              <a:latin typeface="+mj-lt"/>
              <a:cs typeface="Arial" panose="020B0604020202020204" pitchFamily="34" charset="0"/>
            </a:endParaRPr>
          </a:p>
          <a:p>
            <a:endParaRPr lang="en-US" sz="2000" dirty="0">
              <a:latin typeface="+mj-lt"/>
              <a:ea typeface="+mn-lt"/>
              <a:cs typeface="Arial" panose="020B0604020202020204" pitchFamily="34" charset="0"/>
            </a:endParaRPr>
          </a:p>
        </p:txBody>
      </p:sp>
    </p:spTree>
    <p:extLst>
      <p:ext uri="{BB962C8B-B14F-4D97-AF65-F5344CB8AC3E}">
        <p14:creationId xmlns:p14="http://schemas.microsoft.com/office/powerpoint/2010/main" val="126253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1F82-A042-65F2-2037-1D6599518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F841B-20E1-BC70-BB4D-C766DE3D91ED}"/>
              </a:ext>
            </a:extLst>
          </p:cNvPr>
          <p:cNvSpPr>
            <a:spLocks noGrp="1"/>
          </p:cNvSpPr>
          <p:nvPr>
            <p:ph type="title"/>
          </p:nvPr>
        </p:nvSpPr>
        <p:spPr>
          <a:xfrm>
            <a:off x="1864519" y="2857500"/>
            <a:ext cx="5414962" cy="1143000"/>
          </a:xfrm>
        </p:spPr>
        <p:txBody>
          <a:bodyPr/>
          <a:lstStyle/>
          <a:p>
            <a:pPr algn="ctr"/>
            <a:r>
              <a:rPr lang="en-US" sz="6000" dirty="0"/>
              <a:t>Alma</a:t>
            </a:r>
          </a:p>
        </p:txBody>
      </p:sp>
    </p:spTree>
    <p:extLst>
      <p:ext uri="{BB962C8B-B14F-4D97-AF65-F5344CB8AC3E}">
        <p14:creationId xmlns:p14="http://schemas.microsoft.com/office/powerpoint/2010/main" val="100721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669B-BF98-5949-C06C-38470ADB2D6F}"/>
              </a:ext>
            </a:extLst>
          </p:cNvPr>
          <p:cNvSpPr>
            <a:spLocks noGrp="1"/>
          </p:cNvSpPr>
          <p:nvPr>
            <p:ph type="title"/>
          </p:nvPr>
        </p:nvSpPr>
        <p:spPr/>
        <p:txBody>
          <a:bodyPr/>
          <a:lstStyle/>
          <a:p>
            <a:r>
              <a:rPr lang="en-US"/>
              <a:t>New Titles Search User Interface the Default</a:t>
            </a:r>
          </a:p>
        </p:txBody>
      </p:sp>
      <p:pic>
        <p:nvPicPr>
          <p:cNvPr id="5" name="Content Placeholder 4" descr="Controls in Alma to disable the new titles search interface">
            <a:extLst>
              <a:ext uri="{FF2B5EF4-FFF2-40B4-BE49-F238E27FC236}">
                <a16:creationId xmlns:a16="http://schemas.microsoft.com/office/drawing/2014/main" id="{54E9294F-5251-3317-1EEE-CC2445A494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246359"/>
            <a:ext cx="7886700" cy="1453289"/>
          </a:xfrm>
          <a:ln>
            <a:solidFill>
              <a:schemeClr val="accent1"/>
            </a:solidFill>
          </a:ln>
        </p:spPr>
      </p:pic>
      <p:sp>
        <p:nvSpPr>
          <p:cNvPr id="3" name="TextBox 2">
            <a:extLst>
              <a:ext uri="{FF2B5EF4-FFF2-40B4-BE49-F238E27FC236}">
                <a16:creationId xmlns:a16="http://schemas.microsoft.com/office/drawing/2014/main" id="{11D4B00C-71A8-2310-0B8B-5424C425BE37}"/>
              </a:ext>
            </a:extLst>
          </p:cNvPr>
          <p:cNvSpPr txBox="1"/>
          <p:nvPr/>
        </p:nvSpPr>
        <p:spPr>
          <a:xfrm>
            <a:off x="1050587" y="3871609"/>
            <a:ext cx="6906639" cy="369332"/>
          </a:xfrm>
          <a:prstGeom prst="rect">
            <a:avLst/>
          </a:prstGeom>
          <a:noFill/>
        </p:spPr>
        <p:txBody>
          <a:bodyPr wrap="square" rtlCol="0">
            <a:spAutoFit/>
          </a:bodyPr>
          <a:lstStyle/>
          <a:p>
            <a:r>
              <a:rPr lang="en-US" dirty="0">
                <a:latin typeface="+mj-lt"/>
              </a:rPr>
              <a:t>Feature Rollout Preferences – toggle settings</a:t>
            </a:r>
          </a:p>
        </p:txBody>
      </p:sp>
    </p:spTree>
    <p:extLst>
      <p:ext uri="{BB962C8B-B14F-4D97-AF65-F5344CB8AC3E}">
        <p14:creationId xmlns:p14="http://schemas.microsoft.com/office/powerpoint/2010/main" val="107563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FD9-C07F-2507-540E-0A32408306BB}"/>
              </a:ext>
            </a:extLst>
          </p:cNvPr>
          <p:cNvSpPr>
            <a:spLocks noGrp="1"/>
          </p:cNvSpPr>
          <p:nvPr>
            <p:ph type="title"/>
          </p:nvPr>
        </p:nvSpPr>
        <p:spPr/>
        <p:txBody>
          <a:bodyPr/>
          <a:lstStyle/>
          <a:p>
            <a:r>
              <a:rPr lang="en-US"/>
              <a:t>Updates to the Physical Holdings User Interface</a:t>
            </a:r>
          </a:p>
        </p:txBody>
      </p:sp>
      <p:sp>
        <p:nvSpPr>
          <p:cNvPr id="3" name="TextBox 2">
            <a:extLst>
              <a:ext uri="{FF2B5EF4-FFF2-40B4-BE49-F238E27FC236}">
                <a16:creationId xmlns:a16="http://schemas.microsoft.com/office/drawing/2014/main" id="{028068F9-8035-42D3-BD6F-7C7082887922}"/>
              </a:ext>
            </a:extLst>
          </p:cNvPr>
          <p:cNvSpPr txBox="1"/>
          <p:nvPr/>
        </p:nvSpPr>
        <p:spPr>
          <a:xfrm>
            <a:off x="550707" y="5632854"/>
            <a:ext cx="5544766" cy="379379"/>
          </a:xfrm>
          <a:prstGeom prst="rect">
            <a:avLst/>
          </a:prstGeom>
          <a:noFill/>
        </p:spPr>
        <p:txBody>
          <a:bodyPr wrap="square" rtlCol="0">
            <a:spAutoFit/>
          </a:bodyPr>
          <a:lstStyle/>
          <a:p>
            <a:r>
              <a:rPr lang="en-US" dirty="0">
                <a:latin typeface="+mj-lt"/>
              </a:rPr>
              <a:t>Running a job in Alma</a:t>
            </a:r>
          </a:p>
        </p:txBody>
      </p:sp>
      <p:pic>
        <p:nvPicPr>
          <p:cNvPr id="10" name="Content Placeholder 9" descr="A Physical Holdings search showing the selection of a job">
            <a:extLst>
              <a:ext uri="{FF2B5EF4-FFF2-40B4-BE49-F238E27FC236}">
                <a16:creationId xmlns:a16="http://schemas.microsoft.com/office/drawing/2014/main" id="{47694892-EBE0-2D86-A04B-584FC9DB6229}"/>
              </a:ext>
            </a:extLst>
          </p:cNvPr>
          <p:cNvPicPr>
            <a:picLocks noGrp="1" noChangeAspect="1"/>
          </p:cNvPicPr>
          <p:nvPr>
            <p:ph idx="1"/>
          </p:nvPr>
        </p:nvPicPr>
        <p:blipFill>
          <a:blip r:embed="rId3"/>
          <a:stretch>
            <a:fillRect/>
          </a:stretch>
        </p:blipFill>
        <p:spPr>
          <a:xfrm>
            <a:off x="550707" y="1606047"/>
            <a:ext cx="8136093" cy="3838398"/>
          </a:xfrm>
        </p:spPr>
      </p:pic>
    </p:spTree>
    <p:extLst>
      <p:ext uri="{BB962C8B-B14F-4D97-AF65-F5344CB8AC3E}">
        <p14:creationId xmlns:p14="http://schemas.microsoft.com/office/powerpoint/2010/main" val="3876258440"/>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5493</Words>
  <Application>Microsoft Macintosh PowerPoint</Application>
  <PresentationFormat>Letter Paper (8.5x11 in)</PresentationFormat>
  <Paragraphs>426</Paragraphs>
  <Slides>38</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Aptos</vt:lpstr>
      <vt:lpstr>Arial</vt:lpstr>
      <vt:lpstr>Arial Narrow</vt:lpstr>
      <vt:lpstr>Arial,Sans-Serif</vt:lpstr>
      <vt:lpstr>Calibri</vt:lpstr>
      <vt:lpstr>Courier New</vt:lpstr>
      <vt:lpstr>Symbol</vt:lpstr>
      <vt:lpstr>Times New Roman</vt:lpstr>
      <vt:lpstr>Wingdings</vt:lpstr>
      <vt:lpstr>Presentation11</vt:lpstr>
      <vt:lpstr>I-Share Alma Primo VE quarterly update will start shortly</vt:lpstr>
      <vt:lpstr>I-Share quarterly alma primo ve update: February 2025 Feature release February 6, 2025</vt:lpstr>
      <vt:lpstr>Agenda Office Hours</vt:lpstr>
      <vt:lpstr>Announcements and reminders</vt:lpstr>
      <vt:lpstr>Announcements and reminders</vt:lpstr>
      <vt:lpstr>Upcoming events</vt:lpstr>
      <vt:lpstr>Alma</vt:lpstr>
      <vt:lpstr>New Titles Search User Interface the Default</vt:lpstr>
      <vt:lpstr>Updates to the Physical Holdings User Interface</vt:lpstr>
      <vt:lpstr>View Cataloger’s Note in Titles Search</vt:lpstr>
      <vt:lpstr>Repository Search Labels</vt:lpstr>
      <vt:lpstr>Additional Titles Search Changes</vt:lpstr>
      <vt:lpstr>Leganto: Choose Which Citation Tags to Copy on Rollover</vt:lpstr>
      <vt:lpstr>Electronic Resources Updates</vt:lpstr>
      <vt:lpstr>Electronic Resources Updates</vt:lpstr>
      <vt:lpstr>COUNTER R5.1 Support</vt:lpstr>
      <vt:lpstr>COUNTER R5.1 Support</vt:lpstr>
      <vt:lpstr>ALMA</vt:lpstr>
      <vt:lpstr>ALMA</vt:lpstr>
      <vt:lpstr>ALMA</vt:lpstr>
      <vt:lpstr>ALMA</vt:lpstr>
      <vt:lpstr>ALMA</vt:lpstr>
      <vt:lpstr>ALMA</vt:lpstr>
      <vt:lpstr>AI Metadata Assistant</vt:lpstr>
      <vt:lpstr>Item Records—Mark In-Process as Missing</vt:lpstr>
      <vt:lpstr>Item Records—Mark In-Process as Missing </vt:lpstr>
      <vt:lpstr>Acquisitions: PO Line Enhancements</vt:lpstr>
      <vt:lpstr>Update PO Lines Information - Advanced</vt:lpstr>
      <vt:lpstr>PO Lines UI Enhancements</vt:lpstr>
      <vt:lpstr>Primo VE</vt:lpstr>
      <vt:lpstr>Primo VE</vt:lpstr>
      <vt:lpstr>Primo VE</vt:lpstr>
      <vt:lpstr>Primo research assistant</vt:lpstr>
      <vt:lpstr>Primo Research Assistant</vt:lpstr>
      <vt:lpstr>Primo Research Assistant</vt:lpstr>
      <vt:lpstr>Primo Research Assistant</vt:lpstr>
      <vt:lpstr>Primo Research Assistant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Jessica Gibson</cp:lastModifiedBy>
  <cp:revision>12</cp:revision>
  <dcterms:created xsi:type="dcterms:W3CDTF">2019-09-18T17:05:10Z</dcterms:created>
  <dcterms:modified xsi:type="dcterms:W3CDTF">2025-02-06T20:06:12Z</dcterms:modified>
</cp:coreProperties>
</file>