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58" r:id="rId2"/>
    <p:sldId id="279" r:id="rId3"/>
    <p:sldId id="282" r:id="rId4"/>
    <p:sldId id="278" r:id="rId5"/>
    <p:sldId id="280" r:id="rId6"/>
    <p:sldId id="281" r:id="rId7"/>
    <p:sldId id="283" r:id="rId8"/>
    <p:sldId id="284" r:id="rId9"/>
    <p:sldId id="285" r:id="rId10"/>
    <p:sldId id="286" r:id="rId11"/>
    <p:sldId id="287" r:id="rId12"/>
    <p:sldId id="288" r:id="rId13"/>
    <p:sldId id="289" r:id="rId1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41"/>
    <a:srgbClr val="7C8181"/>
    <a:srgbClr val="747F81"/>
    <a:srgbClr val="693A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27" autoAdjust="0"/>
    <p:restoredTop sz="77055" autoAdjust="0"/>
  </p:normalViewPr>
  <p:slideViewPr>
    <p:cSldViewPr>
      <p:cViewPr>
        <p:scale>
          <a:sx n="50" d="100"/>
          <a:sy n="50" d="100"/>
        </p:scale>
        <p:origin x="-2248" y="-6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173" tIns="46587" rIns="93173" bIns="4658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1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173" tIns="46587" rIns="93173" bIns="4658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173" tIns="46587" rIns="93173" bIns="4658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1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173" tIns="46587" rIns="93173" bIns="4658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6AD8144-BF90-264D-9263-BA7449EA607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2240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173" tIns="46587" rIns="93173" bIns="4658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1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173" tIns="46587" rIns="93173" bIns="4658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173" tIns="46587" rIns="93173" bIns="465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173" tIns="46587" rIns="93173" bIns="4658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1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173" tIns="46587" rIns="93173" bIns="4658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0B98BC1-F5DB-D54E-924C-AD69755D698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5815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878" indent="-285722" eaLnBrk="0" hangingPunct="0"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2890" indent="-228578" eaLnBrk="0" hangingPunct="0"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045" indent="-228578" eaLnBrk="0" hangingPunct="0"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201" indent="-228578" eaLnBrk="0" hangingPunct="0"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357" indent="-22857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513" indent="-22857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8669" indent="-22857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5825" indent="-22857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eaLnBrk="1" hangingPunct="1"/>
            <a:fld id="{E3845B17-7425-6F4E-ABDD-BEFD89DEC58B}" type="slidenum">
              <a:rPr lang="en-US" sz="1200"/>
              <a:pPr eaLnBrk="1" hangingPunct="1"/>
              <a:t>1</a:t>
            </a:fld>
            <a:endParaRPr lang="en-US" sz="1200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Let’s look at a few…</a:t>
            </a:r>
          </a:p>
          <a:p>
            <a:endParaRPr lang="en-US" dirty="0" smtClean="0"/>
          </a:p>
          <a:p>
            <a:r>
              <a:rPr lang="en-US" dirty="0" smtClean="0"/>
              <a:t>Item counts</a:t>
            </a:r>
          </a:p>
          <a:p>
            <a:endParaRPr lang="en-US" dirty="0" smtClean="0"/>
          </a:p>
          <a:p>
            <a:r>
              <a:rPr lang="en-US" dirty="0" smtClean="0"/>
              <a:t>These figures are from one of our community colleges.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98BC1-F5DB-D54E-924C-AD69755D6989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6233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Charges July</a:t>
            </a:r>
            <a:r>
              <a:rPr lang="en-US" baseline="0" dirty="0" smtClean="0"/>
              <a:t> 12-13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98BC1-F5DB-D54E-924C-AD69755D6989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4659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By Pub Date</a:t>
            </a:r>
          </a:p>
          <a:p>
            <a:endParaRPr lang="en-US" dirty="0" smtClean="0"/>
          </a:p>
          <a:p>
            <a:r>
              <a:rPr lang="en-US" dirty="0" smtClean="0"/>
              <a:t>I know this is getting kind of small,</a:t>
            </a:r>
            <a:r>
              <a:rPr lang="en-US" baseline="0" dirty="0" smtClean="0"/>
              <a:t> so I trimmed a bit.</a:t>
            </a:r>
            <a:endParaRPr lang="en-US" dirty="0" smtClean="0"/>
          </a:p>
          <a:p>
            <a:r>
              <a:rPr lang="en-US" dirty="0" smtClean="0"/>
              <a:t>Ranges include </a:t>
            </a:r>
          </a:p>
          <a:p>
            <a:pPr marL="171107" indent="-171107">
              <a:buFont typeface="Arial" panose="020B0604020202020204" pitchFamily="34" charset="0"/>
              <a:buChar char="•"/>
            </a:pPr>
            <a:r>
              <a:rPr lang="en-US" dirty="0" smtClean="0"/>
              <a:t>1800s</a:t>
            </a:r>
          </a:p>
          <a:p>
            <a:pPr marL="171107" indent="-171107">
              <a:buFont typeface="Arial" panose="020B0604020202020204" pitchFamily="34" charset="0"/>
              <a:buChar char="•"/>
            </a:pPr>
            <a:r>
              <a:rPr lang="en-US" dirty="0" smtClean="0"/>
              <a:t>1900-1919</a:t>
            </a:r>
          </a:p>
          <a:p>
            <a:pPr marL="171107" indent="-171107">
              <a:buFont typeface="Arial" panose="020B0604020202020204" pitchFamily="34" charset="0"/>
              <a:buChar char="•"/>
            </a:pPr>
            <a:r>
              <a:rPr lang="en-US" dirty="0" smtClean="0"/>
              <a:t>Rest of the 20</a:t>
            </a:r>
            <a:r>
              <a:rPr lang="en-US" baseline="30000" dirty="0" smtClean="0"/>
              <a:t>th</a:t>
            </a:r>
            <a:r>
              <a:rPr lang="en-US" dirty="0" smtClean="0"/>
              <a:t> C by decade</a:t>
            </a:r>
          </a:p>
          <a:p>
            <a:pPr marL="171107" indent="-171107">
              <a:buFont typeface="Arial" panose="020B0604020202020204" pitchFamily="34" charset="0"/>
              <a:buChar char="•"/>
            </a:pPr>
            <a:r>
              <a:rPr lang="en-US" dirty="0" smtClean="0"/>
              <a:t>21</a:t>
            </a:r>
            <a:r>
              <a:rPr lang="en-US" baseline="30000" dirty="0" smtClean="0"/>
              <a:t>st</a:t>
            </a:r>
            <a:r>
              <a:rPr lang="en-US" dirty="0" smtClean="0"/>
              <a:t> C by half decade</a:t>
            </a:r>
          </a:p>
          <a:p>
            <a:pPr marL="171107" indent="-171107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Bottom line: This is a way to analyze your collection by fairly granular subjects.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Coordinate title and item counts, collection age, and circulation.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98BC1-F5DB-D54E-924C-AD69755D6989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3521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are some resources for more info.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98BC1-F5DB-D54E-924C-AD69755D6989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613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Developed as a way of assessing and comparing collections.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98BC1-F5DB-D54E-924C-AD69755D698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684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98BC1-F5DB-D54E-924C-AD69755D698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858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Calibri" charset="0"/>
              </a:rPr>
              <a:t>To give you a feel for how specific the Divisions and Categories are.</a:t>
            </a:r>
          </a:p>
          <a:p>
            <a:endParaRPr lang="en-US" dirty="0" smtClean="0">
              <a:latin typeface="Calibri" charset="0"/>
            </a:endParaRPr>
          </a:p>
          <a:p>
            <a:r>
              <a:rPr lang="en-US" dirty="0" smtClean="0">
                <a:latin typeface="Calibri" charset="0"/>
              </a:rPr>
              <a:t>There are 584 categories</a:t>
            </a:r>
            <a:r>
              <a:rPr lang="en-US" baseline="0" dirty="0" smtClean="0">
                <a:latin typeface="Calibri" charset="0"/>
              </a:rPr>
              <a:t> in 31 divisions.</a:t>
            </a:r>
          </a:p>
          <a:p>
            <a:endParaRPr lang="en-US" baseline="0" dirty="0" smtClean="0">
              <a:latin typeface="Calibri" charset="0"/>
            </a:endParaRPr>
          </a:p>
          <a:p>
            <a:r>
              <a:rPr lang="en-US" baseline="0" dirty="0" smtClean="0">
                <a:latin typeface="Calibri" charset="0"/>
              </a:rPr>
              <a:t>Just browse a bit…</a:t>
            </a:r>
            <a:endParaRPr lang="en-US" dirty="0" smtClean="0">
              <a:latin typeface="Calibri" charset="0"/>
            </a:endParaRPr>
          </a:p>
          <a:p>
            <a:endParaRPr lang="en-US" dirty="0">
              <a:latin typeface="Calibri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878" indent="-285722" eaLnBrk="0" hangingPunct="0"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2890" indent="-228578" eaLnBrk="0" hangingPunct="0"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045" indent="-228578" eaLnBrk="0" hangingPunct="0"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201" indent="-228578" eaLnBrk="0" hangingPunct="0"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357" indent="-22857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513" indent="-22857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8669" indent="-22857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5825" indent="-22857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eaLnBrk="1" hangingPunct="1"/>
            <a:fld id="{7EDB072D-EF08-944F-892E-7928C40FD50B}" type="slidenum">
              <a:rPr lang="en-US" sz="1200"/>
              <a:pPr eaLnBrk="1" hangingPunct="1"/>
              <a:t>4</a:t>
            </a:fld>
            <a:endParaRPr lang="en-US" sz="1200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878" indent="-285722" eaLnBrk="0" hangingPunct="0"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2890" indent="-228578" eaLnBrk="0" hangingPunct="0"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045" indent="-228578" eaLnBrk="0" hangingPunct="0"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201" indent="-228578" eaLnBrk="0" hangingPunct="0"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357" indent="-22857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513" indent="-22857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8669" indent="-22857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5825" indent="-22857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eaLnBrk="1" hangingPunct="1"/>
            <a:fld id="{7EDB072D-EF08-944F-892E-7928C40FD50B}" type="slidenum">
              <a:rPr lang="en-US" sz="1200"/>
              <a:pPr eaLnBrk="1" hangingPunct="1"/>
              <a:t>5</a:t>
            </a:fld>
            <a:endParaRPr lang="en-US" sz="1200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878" indent="-285722" eaLnBrk="0" hangingPunct="0"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2890" indent="-228578" eaLnBrk="0" hangingPunct="0"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045" indent="-228578" eaLnBrk="0" hangingPunct="0"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201" indent="-228578" eaLnBrk="0" hangingPunct="0"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357" indent="-22857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513" indent="-22857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8669" indent="-22857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5825" indent="-22857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eaLnBrk="1" hangingPunct="1"/>
            <a:fld id="{7EDB072D-EF08-944F-892E-7928C40FD50B}" type="slidenum">
              <a:rPr lang="en-US" sz="1200"/>
              <a:pPr eaLnBrk="1" hangingPunct="1"/>
              <a:t>6</a:t>
            </a:fld>
            <a:endParaRPr lang="en-US" sz="1200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WorldCat</a:t>
            </a:r>
            <a:r>
              <a:rPr lang="en-US" baseline="0" dirty="0" smtClean="0"/>
              <a:t> Collection Analysis had a nice user interface</a:t>
            </a:r>
          </a:p>
          <a:p>
            <a:pPr marL="171107" indent="-171107">
              <a:buFont typeface="Arial" panose="020B0604020202020204" pitchFamily="34" charset="0"/>
              <a:buChar char="•"/>
            </a:pPr>
            <a:r>
              <a:rPr lang="en-US" baseline="0" dirty="0" smtClean="0"/>
              <a:t>could count your current collection as reflected in WorldCat.</a:t>
            </a:r>
          </a:p>
          <a:p>
            <a:pPr marL="171107" indent="-171107">
              <a:buFont typeface="Arial" panose="020B0604020202020204" pitchFamily="34" charset="0"/>
              <a:buChar char="•"/>
            </a:pPr>
            <a:r>
              <a:rPr lang="en-US" baseline="0" dirty="0" smtClean="0"/>
              <a:t>could show collection age</a:t>
            </a:r>
          </a:p>
          <a:p>
            <a:endParaRPr lang="en-US" baseline="0" dirty="0" smtClean="0"/>
          </a:p>
          <a:p>
            <a:r>
              <a:rPr lang="en-US" baseline="0" dirty="0" smtClean="0"/>
              <a:t>It couldn’t show what parts of your collection were circulating.</a:t>
            </a:r>
          </a:p>
          <a:p>
            <a:r>
              <a:rPr lang="en-US" baseline="0" dirty="0" smtClean="0"/>
              <a:t>But I-Share has that data.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98BC1-F5DB-D54E-924C-AD69755D698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9974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Calibri" charset="0"/>
              </a:rPr>
              <a:t>Using the call number mappings that OCLC published, here’s what I came up with.</a:t>
            </a:r>
          </a:p>
          <a:p>
            <a:endParaRPr lang="en-US" dirty="0" smtClean="0">
              <a:latin typeface="Calibri" charset="0"/>
            </a:endParaRPr>
          </a:p>
          <a:p>
            <a:r>
              <a:rPr lang="en-US" dirty="0" smtClean="0">
                <a:latin typeface="Calibri" charset="0"/>
              </a:rPr>
              <a:t>First, it’s good to know which call numbers in your collection fall in no category.</a:t>
            </a:r>
          </a:p>
          <a:p>
            <a:r>
              <a:rPr lang="en-US" dirty="0" smtClean="0">
                <a:latin typeface="Calibri" charset="0"/>
              </a:rPr>
              <a:t>Homegrown, typos, etc.</a:t>
            </a:r>
          </a:p>
          <a:p>
            <a:endParaRPr lang="en-US" dirty="0" smtClean="0">
              <a:latin typeface="Calibri" charset="0"/>
            </a:endParaRPr>
          </a:p>
          <a:p>
            <a:r>
              <a:rPr lang="en-US" dirty="0" smtClean="0">
                <a:latin typeface="Calibri" charset="0"/>
              </a:rPr>
              <a:t>Then counts of items and MFHDs</a:t>
            </a:r>
          </a:p>
          <a:p>
            <a:pPr marL="171107" indent="-171107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charset="0"/>
              </a:rPr>
              <a:t>A MFHD is a holdings record in I-Share that contains the call#.</a:t>
            </a:r>
          </a:p>
          <a:p>
            <a:pPr marL="171107" indent="-171107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charset="0"/>
              </a:rPr>
              <a:t>MFHD counts are pretty</a:t>
            </a:r>
            <a:r>
              <a:rPr lang="en-US" baseline="0" dirty="0" smtClean="0">
                <a:latin typeface="Calibri" charset="0"/>
              </a:rPr>
              <a:t> close the number of titles.</a:t>
            </a:r>
          </a:p>
          <a:p>
            <a:endParaRPr lang="en-US" baseline="0" dirty="0" smtClean="0">
              <a:latin typeface="Calibri" charset="0"/>
            </a:endParaRPr>
          </a:p>
          <a:p>
            <a:r>
              <a:rPr lang="en-US" baseline="0" dirty="0" smtClean="0">
                <a:latin typeface="Calibri" charset="0"/>
              </a:rPr>
              <a:t>Counts by publication date</a:t>
            </a:r>
          </a:p>
          <a:p>
            <a:endParaRPr lang="en-US" baseline="0" dirty="0" smtClean="0">
              <a:latin typeface="Calibri" charset="0"/>
            </a:endParaRPr>
          </a:p>
          <a:p>
            <a:r>
              <a:rPr lang="en-US" baseline="0" dirty="0" smtClean="0">
                <a:latin typeface="Calibri" charset="0"/>
              </a:rPr>
              <a:t>Counts showing when materials were added to your collection</a:t>
            </a:r>
          </a:p>
          <a:p>
            <a:endParaRPr lang="en-US" baseline="0" dirty="0" smtClean="0">
              <a:latin typeface="Calibri" charset="0"/>
            </a:endParaRPr>
          </a:p>
          <a:p>
            <a:r>
              <a:rPr lang="en-US" baseline="0" dirty="0" smtClean="0">
                <a:latin typeface="Calibri" charset="0"/>
              </a:rPr>
              <a:t>Counts of circulation.</a:t>
            </a:r>
          </a:p>
          <a:p>
            <a:endParaRPr lang="en-US" baseline="0" dirty="0" smtClean="0">
              <a:latin typeface="Calibri" charset="0"/>
            </a:endParaRPr>
          </a:p>
          <a:p>
            <a:r>
              <a:rPr lang="en-US" baseline="0" dirty="0" smtClean="0">
                <a:latin typeface="Calibri" charset="0"/>
              </a:rPr>
              <a:t>Notice the “2009”.</a:t>
            </a:r>
            <a:endParaRPr lang="en-US" dirty="0">
              <a:latin typeface="Calibri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878" indent="-285722" eaLnBrk="0" hangingPunct="0"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2890" indent="-228578" eaLnBrk="0" hangingPunct="0"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045" indent="-228578" eaLnBrk="0" hangingPunct="0"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201" indent="-228578" eaLnBrk="0" hangingPunct="0"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357" indent="-22857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513" indent="-22857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8669" indent="-22857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5825" indent="-22857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eaLnBrk="1" hangingPunct="1"/>
            <a:fld id="{7EDB072D-EF08-944F-892E-7928C40FD50B}" type="slidenum">
              <a:rPr lang="en-US" sz="1200"/>
              <a:pPr eaLnBrk="1" hangingPunct="1"/>
              <a:t>8</a:t>
            </a:fld>
            <a:endParaRPr lang="en-US" sz="1200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Calibri" charset="0"/>
              </a:rPr>
              <a:t>“S” for Dept. of State won’t be confused with</a:t>
            </a:r>
            <a:r>
              <a:rPr lang="en-US" baseline="0" dirty="0" smtClean="0">
                <a:latin typeface="Calibri" charset="0"/>
              </a:rPr>
              <a:t> “S” for LC Agriculture.</a:t>
            </a:r>
          </a:p>
          <a:p>
            <a:endParaRPr lang="en-US" baseline="0" dirty="0" smtClean="0">
              <a:latin typeface="Calibri" charset="0"/>
            </a:endParaRPr>
          </a:p>
          <a:p>
            <a:r>
              <a:rPr lang="en-US" baseline="0" dirty="0" smtClean="0">
                <a:latin typeface="Calibri" charset="0"/>
              </a:rPr>
              <a:t>Homegrown “CD”s won’t be confused with “CD” in LC: </a:t>
            </a:r>
            <a:r>
              <a:rPr lang="en-US" baseline="0" dirty="0" err="1" smtClean="0">
                <a:latin typeface="Calibri" charset="0"/>
              </a:rPr>
              <a:t>Diplomatics</a:t>
            </a:r>
            <a:r>
              <a:rPr lang="en-US" baseline="0" dirty="0" smtClean="0">
                <a:latin typeface="Calibri" charset="0"/>
              </a:rPr>
              <a:t>.</a:t>
            </a:r>
            <a:endParaRPr lang="en-US" dirty="0">
              <a:latin typeface="Calibri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878" indent="-285722" eaLnBrk="0" hangingPunct="0"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2890" indent="-228578" eaLnBrk="0" hangingPunct="0"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045" indent="-228578" eaLnBrk="0" hangingPunct="0"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201" indent="-228578" eaLnBrk="0" hangingPunct="0"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357" indent="-22857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513" indent="-22857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8669" indent="-22857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5825" indent="-22857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eaLnBrk="1" hangingPunct="1"/>
            <a:fld id="{7EDB072D-EF08-944F-892E-7928C40FD50B}" type="slidenum">
              <a:rPr lang="en-US" sz="1200"/>
              <a:pPr eaLnBrk="1" hangingPunct="1"/>
              <a:t>9</a:t>
            </a:fld>
            <a:endParaRPr 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2209800"/>
            <a:ext cx="8305800" cy="1371600"/>
          </a:xfrm>
        </p:spPr>
        <p:txBody>
          <a:bodyPr anchor="t"/>
          <a:lstStyle>
            <a:lvl1pPr>
              <a:defRPr sz="39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962400"/>
            <a:ext cx="6934200" cy="1752600"/>
          </a:xfrm>
        </p:spPr>
        <p:txBody>
          <a:bodyPr/>
          <a:lstStyle>
            <a:lvl1pPr marL="0" indent="0">
              <a:buFont typeface="Wingdings" charset="2"/>
              <a:buNone/>
              <a:defRPr>
                <a:solidFill>
                  <a:srgbClr val="7C818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555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555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6F38576-B719-EB4B-9E8F-C21AE846F974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65558" name="Picture 22" descr="I-Share_hi-r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228600"/>
            <a:ext cx="5932488" cy="1938338"/>
          </a:xfrm>
          <a:prstGeom prst="rect">
            <a:avLst/>
          </a:prstGeom>
          <a:noFill/>
        </p:spPr>
      </p:pic>
      <p:pic>
        <p:nvPicPr>
          <p:cNvPr id="65559" name="Picture 23" descr="CARLI_logo_h_hi-r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5791200"/>
            <a:ext cx="6399213" cy="83343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FD7BD8E-697A-C84F-A5D8-1ABA7B4B8B4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228600"/>
            <a:ext cx="20955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28600"/>
            <a:ext cx="61341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63D3672-DCB6-3F41-B15D-6C8388CD21F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BD891C-4CB6-8F46-B6A0-7950DE7009C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FB83428-B10F-3C4F-B61F-2B021ABF6AE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6550" y="1676400"/>
            <a:ext cx="4098925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7875" y="1676400"/>
            <a:ext cx="4098925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93F5DE1-7EB7-B142-A11F-32F82B81FC5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957AEAC-7AF6-A749-AA06-E7D84A8ADEC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C5DDCB7-282D-E64D-A0AA-6E01638FCDC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106145F-829C-B042-8814-BA99B9AA70D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5F02504-E603-1A49-8DEB-A695C9482E7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6D2FC69-1D8D-A947-8832-83DF07D100C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8600"/>
            <a:ext cx="5867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6550" y="1676400"/>
            <a:ext cx="835025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452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645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645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F2FF42-37C2-3343-8D88-A46AD82E7B91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64531" name="Picture 19" descr="I-Share_hi-res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248400" y="457200"/>
            <a:ext cx="2632075" cy="858838"/>
          </a:xfrm>
          <a:prstGeom prst="rect">
            <a:avLst/>
          </a:prstGeom>
          <a:noFill/>
        </p:spPr>
      </p:pic>
      <p:pic>
        <p:nvPicPr>
          <p:cNvPr id="64532" name="Picture 20" descr="CARLI_logo_h_hi-res"/>
          <p:cNvPicPr>
            <a:picLocks noChangeAspect="1" noChangeArrowheads="1"/>
          </p:cNvPicPr>
          <p:nvPr/>
        </p:nvPicPr>
        <p:blipFill>
          <a:blip r:embed="rId14"/>
          <a:srcRect l="32001" r="47000"/>
          <a:stretch>
            <a:fillRect/>
          </a:stretch>
        </p:blipFill>
        <p:spPr bwMode="auto">
          <a:xfrm>
            <a:off x="457200" y="6172200"/>
            <a:ext cx="960438" cy="595313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693A77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693A77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693A77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693A77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693A77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693A77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693A77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693A77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693A77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693A77"/>
        </a:buClr>
        <a:buSzPct val="60000"/>
        <a:buFont typeface="Wingdings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747F81"/>
        </a:buClr>
        <a:buSzPct val="55000"/>
        <a:buFont typeface="Wingdings" charset="2"/>
        <a:buChar char="n"/>
        <a:defRPr sz="24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2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2"/>
        <a:buChar char="n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clc.org/research/activities/conspectus.html?urlm=159880" TargetMode="External"/><Relationship Id="rId4" Type="http://schemas.openxmlformats.org/officeDocument/2006/relationships/hyperlink" Target="mailto:support@carli.illinois.edu" TargetMode="Externa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438400"/>
            <a:ext cx="8305800" cy="13716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800080"/>
                </a:solidFill>
                <a:latin typeface="Tahoma" charset="0"/>
                <a:ea typeface="ＭＳ Ｐゴシック" charset="0"/>
                <a:cs typeface="Tahoma" charset="0"/>
              </a:rPr>
              <a:t>Voyager Statistics: </a:t>
            </a:r>
            <a:br>
              <a:rPr lang="en-US" dirty="0" smtClean="0">
                <a:solidFill>
                  <a:srgbClr val="800080"/>
                </a:solidFill>
                <a:latin typeface="Tahoma" charset="0"/>
                <a:ea typeface="ＭＳ Ｐゴシック" charset="0"/>
                <a:cs typeface="Tahoma" charset="0"/>
              </a:rPr>
            </a:br>
            <a:r>
              <a:rPr lang="en-US" dirty="0" smtClean="0">
                <a:solidFill>
                  <a:srgbClr val="800080"/>
                </a:solidFill>
                <a:latin typeface="Tahoma" charset="0"/>
                <a:ea typeface="ＭＳ Ｐゴシック" charset="0"/>
                <a:cs typeface="Tahoma" charset="0"/>
              </a:rPr>
              <a:t>the Conspectus Queries</a:t>
            </a:r>
            <a:br>
              <a:rPr lang="en-US" dirty="0" smtClean="0">
                <a:solidFill>
                  <a:srgbClr val="800080"/>
                </a:solidFill>
                <a:latin typeface="Tahoma" charset="0"/>
                <a:ea typeface="ＭＳ Ｐゴシック" charset="0"/>
                <a:cs typeface="Tahoma" charset="0"/>
              </a:rPr>
            </a:br>
            <a:r>
              <a:rPr lang="en-US" dirty="0" smtClean="0">
                <a:solidFill>
                  <a:srgbClr val="800080"/>
                </a:solidFill>
                <a:latin typeface="Tahoma" charset="0"/>
                <a:ea typeface="ＭＳ Ｐゴシック" charset="0"/>
                <a:cs typeface="Tahoma" charset="0"/>
              </a:rPr>
              <a:t/>
            </a:r>
            <a:br>
              <a:rPr lang="en-US" dirty="0" smtClean="0">
                <a:solidFill>
                  <a:srgbClr val="800080"/>
                </a:solidFill>
                <a:latin typeface="Tahoma" charset="0"/>
                <a:ea typeface="ＭＳ Ｐゴシック" charset="0"/>
                <a:cs typeface="Tahoma" charset="0"/>
              </a:rPr>
            </a:br>
            <a:endParaRPr lang="en-US" sz="6000" dirty="0">
              <a:solidFill>
                <a:srgbClr val="800080"/>
              </a:solidFill>
              <a:latin typeface="Tahoma" charset="0"/>
              <a:ea typeface="ＭＳ Ｐゴシック" charset="0"/>
              <a:cs typeface="Tahoma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800600"/>
            <a:ext cx="6934200" cy="457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dirty="0" smtClean="0">
                <a:latin typeface="Tahoma" charset="0"/>
                <a:ea typeface="ＭＳ Ｐゴシック" charset="0"/>
                <a:cs typeface="Tahoma" charset="0"/>
              </a:rPr>
              <a:t>Cathy Salika</a:t>
            </a:r>
          </a:p>
        </p:txBody>
      </p:sp>
    </p:spTree>
    <p:extLst>
      <p:ext uri="{BB962C8B-B14F-4D97-AF65-F5344CB8AC3E}">
        <p14:creationId xmlns:p14="http://schemas.microsoft.com/office/powerpoint/2010/main" val="3644056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1371600"/>
            <a:ext cx="839809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6059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33525"/>
            <a:ext cx="8620552" cy="334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4846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1371600"/>
            <a:ext cx="8612937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90702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371600"/>
            <a:ext cx="87630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Creating the Conspectus</a:t>
            </a:r>
          </a:p>
          <a:p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www.oclc.org/research/activities/conspectus.html?urlm=159880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Description of the queries</a:t>
            </a:r>
          </a:p>
          <a:p>
            <a:r>
              <a:rPr lang="en-US" dirty="0" smtClean="0"/>
              <a:t>Search for “conspectus” on the CARLI web page.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4"/>
              </a:rPr>
              <a:t>support@carli.illinois.edu</a:t>
            </a:r>
            <a:endParaRPr lang="en-US" dirty="0" smtClean="0"/>
          </a:p>
          <a:p>
            <a:endParaRPr lang="en-US" dirty="0"/>
          </a:p>
          <a:p>
            <a:r>
              <a:rPr lang="en-US" sz="4000" dirty="0" smtClean="0"/>
              <a:t>						Thank you!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4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Conspectus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tool for collection </a:t>
            </a:r>
            <a:r>
              <a:rPr lang="en-US" dirty="0" smtClean="0"/>
              <a:t>analysis</a:t>
            </a:r>
          </a:p>
          <a:p>
            <a:pPr lvl="1"/>
            <a:r>
              <a:rPr lang="en-US" dirty="0" smtClean="0"/>
              <a:t>To evaluate one’s own collection</a:t>
            </a:r>
          </a:p>
          <a:p>
            <a:pPr lvl="1"/>
            <a:r>
              <a:rPr lang="en-US" dirty="0" smtClean="0"/>
              <a:t>To compare collections to other libraries</a:t>
            </a:r>
          </a:p>
          <a:p>
            <a:pPr lvl="1"/>
            <a:r>
              <a:rPr lang="en-US" dirty="0" smtClean="0"/>
              <a:t>To compare collections to standard bibliographies</a:t>
            </a:r>
          </a:p>
          <a:p>
            <a:endParaRPr lang="en-US" dirty="0"/>
          </a:p>
          <a:p>
            <a:r>
              <a:rPr lang="en-US" dirty="0" smtClean="0"/>
              <a:t>Developed by RLG in the 1980s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70518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Conspectus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Titles are assigned to </a:t>
            </a:r>
            <a:r>
              <a:rPr lang="en-US" dirty="0" smtClean="0"/>
              <a:t>subject areas </a:t>
            </a:r>
            <a:r>
              <a:rPr lang="en-US" dirty="0"/>
              <a:t>by Dewey and LC class numbers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Three </a:t>
            </a:r>
            <a:r>
              <a:rPr lang="en-US" dirty="0"/>
              <a:t>levels of specificity</a:t>
            </a:r>
          </a:p>
          <a:p>
            <a:pPr lvl="1"/>
            <a:r>
              <a:rPr lang="en-US" dirty="0"/>
              <a:t>Division</a:t>
            </a:r>
          </a:p>
          <a:p>
            <a:pPr lvl="1"/>
            <a:r>
              <a:rPr lang="en-US" dirty="0"/>
              <a:t>Category</a:t>
            </a:r>
          </a:p>
          <a:p>
            <a:pPr lvl="1"/>
            <a:r>
              <a:rPr lang="en-US" dirty="0"/>
              <a:t>Subject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04221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371600"/>
            <a:ext cx="7848600" cy="4721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2056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447800"/>
            <a:ext cx="7772400" cy="4694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4377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1609218"/>
            <a:ext cx="8001000" cy="4181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7537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Conspectus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350250" cy="4419600"/>
          </a:xfrm>
        </p:spPr>
        <p:txBody>
          <a:bodyPr/>
          <a:lstStyle/>
          <a:p>
            <a:r>
              <a:rPr lang="en-US" dirty="0" smtClean="0"/>
              <a:t>In time, the tool moved from RLG to WLN, and then to OCLC.</a:t>
            </a:r>
          </a:p>
          <a:p>
            <a:endParaRPr lang="en-US" dirty="0"/>
          </a:p>
          <a:p>
            <a:r>
              <a:rPr lang="en-US" dirty="0" smtClean="0"/>
              <a:t>OCLC used it as the basis for WorldCat Collection Analysis.</a:t>
            </a:r>
          </a:p>
          <a:p>
            <a:endParaRPr lang="en-US" dirty="0"/>
          </a:p>
          <a:p>
            <a:r>
              <a:rPr lang="en-US" dirty="0" smtClean="0"/>
              <a:t>OCLC published the class number mappings for divisions and categories.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07674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762000"/>
            <a:ext cx="7837402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Queries in I-Share</a:t>
            </a:r>
          </a:p>
          <a:p>
            <a:endParaRPr lang="en-US" dirty="0"/>
          </a:p>
          <a:p>
            <a:r>
              <a:rPr lang="en-US" dirty="0"/>
              <a:t>Conspectus 2009: Call#s in No </a:t>
            </a:r>
            <a:r>
              <a:rPr lang="en-US" dirty="0" smtClean="0"/>
              <a:t>Category</a:t>
            </a:r>
          </a:p>
          <a:p>
            <a:endParaRPr lang="en-US" dirty="0" smtClean="0"/>
          </a:p>
          <a:p>
            <a:r>
              <a:rPr lang="en-US" dirty="0" smtClean="0"/>
              <a:t>Conspectus </a:t>
            </a:r>
            <a:r>
              <a:rPr lang="en-US" dirty="0"/>
              <a:t>2009 Item Counts</a:t>
            </a:r>
          </a:p>
          <a:p>
            <a:r>
              <a:rPr lang="en-US" dirty="0"/>
              <a:t>Conspectus 2009 MFHD Counts</a:t>
            </a:r>
          </a:p>
          <a:p>
            <a:endParaRPr lang="en-US" dirty="0" smtClean="0"/>
          </a:p>
          <a:p>
            <a:r>
              <a:rPr lang="en-US" dirty="0" smtClean="0"/>
              <a:t>Conspectus </a:t>
            </a:r>
            <a:r>
              <a:rPr lang="en-US" dirty="0"/>
              <a:t>2009 Count of Bibs by Pub Date</a:t>
            </a:r>
          </a:p>
          <a:p>
            <a:r>
              <a:rPr lang="en-US" dirty="0"/>
              <a:t>Conspectus 2009 Count of Bibs by Pub Date Range</a:t>
            </a:r>
          </a:p>
          <a:p>
            <a:endParaRPr lang="en-US" dirty="0" smtClean="0"/>
          </a:p>
          <a:p>
            <a:r>
              <a:rPr lang="en-US" dirty="0" smtClean="0"/>
              <a:t>Conspectus </a:t>
            </a:r>
            <a:r>
              <a:rPr lang="en-US" dirty="0"/>
              <a:t>2009 Count of Bibs Created between Dates</a:t>
            </a:r>
          </a:p>
          <a:p>
            <a:endParaRPr lang="en-US" dirty="0"/>
          </a:p>
          <a:p>
            <a:r>
              <a:rPr lang="en-US" dirty="0" smtClean="0"/>
              <a:t>Conspectus </a:t>
            </a:r>
            <a:r>
              <a:rPr lang="en-US" dirty="0"/>
              <a:t>2009 Charge Counts</a:t>
            </a:r>
          </a:p>
          <a:p>
            <a:r>
              <a:rPr lang="en-US" dirty="0" smtClean="0"/>
              <a:t>Conspectus </a:t>
            </a:r>
            <a:r>
              <a:rPr lang="en-US" dirty="0"/>
              <a:t>2009 Renewal </a:t>
            </a:r>
            <a:r>
              <a:rPr lang="en-US" dirty="0" smtClean="0"/>
              <a:t>Counts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132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1" y="1447800"/>
            <a:ext cx="861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 developed these queries  in 2006 and revised them in 2009.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Use the older versions if you want to be consistent with earlier runs; otherwise use the 2009 versions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Improvements in the 2009 versions: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Newer version of the call# mappings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Uses 852 Ind1 to distinguish classifications schemes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Doesn’t confuse SuDoc with LC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Provides counts by SuDoc agency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686463"/>
      </p:ext>
    </p:extLst>
  </p:cSld>
  <p:clrMapOvr>
    <a:masterClrMapping/>
  </p:clrMapOvr>
</p:sld>
</file>

<file path=ppt/theme/theme1.xml><?xml version="1.0" encoding="utf-8"?>
<a:theme xmlns:a="http://schemas.openxmlformats.org/drawingml/2006/main" name="I-Share-template">
  <a:themeElements>
    <a:clrScheme name="Blank Presentation 8">
      <a:dk1>
        <a:srgbClr val="000000"/>
      </a:dk1>
      <a:lt1>
        <a:srgbClr val="FFFFFF"/>
      </a:lt1>
      <a:dk2>
        <a:srgbClr val="693A77"/>
      </a:dk2>
      <a:lt2>
        <a:srgbClr val="1C1C1C"/>
      </a:lt2>
      <a:accent1>
        <a:srgbClr val="747F81"/>
      </a:accent1>
      <a:accent2>
        <a:srgbClr val="FFCF01"/>
      </a:accent2>
      <a:accent3>
        <a:srgbClr val="FFFFFF"/>
      </a:accent3>
      <a:accent4>
        <a:srgbClr val="000000"/>
      </a:accent4>
      <a:accent5>
        <a:srgbClr val="BCC0C1"/>
      </a:accent5>
      <a:accent6>
        <a:srgbClr val="E7BB01"/>
      </a:accent6>
      <a:hlink>
        <a:srgbClr val="990041"/>
      </a:hlink>
      <a:folHlink>
        <a:srgbClr val="3333CC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693A77"/>
        </a:dk2>
        <a:lt2>
          <a:srgbClr val="1C1C1C"/>
        </a:lt2>
        <a:accent1>
          <a:srgbClr val="747F81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BCC0C1"/>
        </a:accent5>
        <a:accent6>
          <a:srgbClr val="E7BB01"/>
        </a:accent6>
        <a:hlink>
          <a:srgbClr val="990041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I-Share-template.potx</Template>
  <TotalTime>1948</TotalTime>
  <Words>563</Words>
  <Application>Microsoft Macintosh PowerPoint</Application>
  <PresentationFormat>On-screen Show (4:3)</PresentationFormat>
  <Paragraphs>119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I-Share-template</vt:lpstr>
      <vt:lpstr>Voyager Statistics:  the Conspectus Queries  </vt:lpstr>
      <vt:lpstr>Conspectus</vt:lpstr>
      <vt:lpstr>Conspectus</vt:lpstr>
      <vt:lpstr>PowerPoint Presentation</vt:lpstr>
      <vt:lpstr>PowerPoint Presentation</vt:lpstr>
      <vt:lpstr>PowerPoint Presentation</vt:lpstr>
      <vt:lpstr>Conspectus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CARLI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Kristine Hammerstrand</dc:creator>
  <cp:lastModifiedBy> Mary Burkee</cp:lastModifiedBy>
  <cp:revision>63</cp:revision>
  <cp:lastPrinted>2013-11-14T19:00:28Z</cp:lastPrinted>
  <dcterms:created xsi:type="dcterms:W3CDTF">2010-10-18T16:10:59Z</dcterms:created>
  <dcterms:modified xsi:type="dcterms:W3CDTF">2013-11-25T16:57:29Z</dcterms:modified>
</cp:coreProperties>
</file>